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99" r:id="rId3"/>
    <p:sldId id="326" r:id="rId4"/>
    <p:sldId id="312" r:id="rId5"/>
    <p:sldId id="313" r:id="rId6"/>
    <p:sldId id="301" r:id="rId7"/>
    <p:sldId id="300" r:id="rId8"/>
    <p:sldId id="302" r:id="rId9"/>
    <p:sldId id="303" r:id="rId10"/>
    <p:sldId id="305" r:id="rId11"/>
    <p:sldId id="316" r:id="rId12"/>
    <p:sldId id="314" r:id="rId13"/>
    <p:sldId id="315" r:id="rId14"/>
    <p:sldId id="306" r:id="rId15"/>
    <p:sldId id="307" r:id="rId16"/>
    <p:sldId id="318" r:id="rId17"/>
    <p:sldId id="310" r:id="rId18"/>
    <p:sldId id="319" r:id="rId19"/>
    <p:sldId id="320" r:id="rId20"/>
    <p:sldId id="266" r:id="rId21"/>
    <p:sldId id="325" r:id="rId22"/>
    <p:sldId id="260" r:id="rId23"/>
    <p:sldId id="261" r:id="rId24"/>
    <p:sldId id="262" r:id="rId25"/>
    <p:sldId id="263" r:id="rId26"/>
    <p:sldId id="264" r:id="rId27"/>
    <p:sldId id="265" r:id="rId28"/>
    <p:sldId id="267" r:id="rId29"/>
    <p:sldId id="269" r:id="rId30"/>
    <p:sldId id="272" r:id="rId31"/>
    <p:sldId id="274" r:id="rId32"/>
    <p:sldId id="275" r:id="rId33"/>
    <p:sldId id="321" r:id="rId34"/>
    <p:sldId id="276" r:id="rId35"/>
    <p:sldId id="277" r:id="rId36"/>
    <p:sldId id="278" r:id="rId37"/>
    <p:sldId id="279" r:id="rId38"/>
    <p:sldId id="290" r:id="rId39"/>
    <p:sldId id="291" r:id="rId40"/>
    <p:sldId id="288" r:id="rId41"/>
    <p:sldId id="282" r:id="rId42"/>
    <p:sldId id="280" r:id="rId43"/>
    <p:sldId id="283" r:id="rId44"/>
    <p:sldId id="292" r:id="rId45"/>
    <p:sldId id="293" r:id="rId46"/>
    <p:sldId id="294" r:id="rId47"/>
    <p:sldId id="322" r:id="rId48"/>
    <p:sldId id="323" r:id="rId49"/>
    <p:sldId id="324" r:id="rId50"/>
    <p:sldId id="281" r:id="rId5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fGJcjpjd4HvaGwNez8Ks1STZR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5C6"/>
    <a:srgbClr val="FF7C80"/>
    <a:srgbClr val="B05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D92C30-7E24-47D1-9B9C-1DCDD18A8441}">
  <a:tblStyle styleId="{DAD92C30-7E24-47D1-9B9C-1DCDD18A84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7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900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8133B668-C188-EB2F-2F97-584BAEE1C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>
            <a:extLst>
              <a:ext uri="{FF2B5EF4-FFF2-40B4-BE49-F238E27FC236}">
                <a16:creationId xmlns:a16="http://schemas.microsoft.com/office/drawing/2014/main" id="{89B0C8E9-282D-6509-FB04-FA5501C54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>
            <a:extLst>
              <a:ext uri="{FF2B5EF4-FFF2-40B4-BE49-F238E27FC236}">
                <a16:creationId xmlns:a16="http://schemas.microsoft.com/office/drawing/2014/main" id="{5F64073F-AB8E-5359-69F6-3F4FA95E5F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69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613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E30ACF89-8318-A3B8-566B-087DEE181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>
            <a:extLst>
              <a:ext uri="{FF2B5EF4-FFF2-40B4-BE49-F238E27FC236}">
                <a16:creationId xmlns:a16="http://schemas.microsoft.com/office/drawing/2014/main" id="{28F72D3A-25EB-62BE-153F-48012AE0B7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>
            <a:extLst>
              <a:ext uri="{FF2B5EF4-FFF2-40B4-BE49-F238E27FC236}">
                <a16:creationId xmlns:a16="http://schemas.microsoft.com/office/drawing/2014/main" id="{368394DE-E81B-37D6-E8A4-CB8F11AC9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67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725038" y="3285425"/>
            <a:ext cx="9144000" cy="15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b="1" dirty="0"/>
              <a:t>ROMATSA – Smart LMS</a:t>
            </a:r>
            <a:endParaRPr dirty="0"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5356588" y="5048955"/>
            <a:ext cx="6303849" cy="15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/>
              <a:t>Smart – Learning Management System</a:t>
            </a:r>
            <a:endParaRPr lang="ro-RO"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ro-RO" sz="28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o-RO" sz="2800" dirty="0"/>
              <a:t>Sistem pentru pregătirea personalului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881975" y="3218365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Prezentare proiect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016" y="168255"/>
            <a:ext cx="5104103" cy="288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6219" y="1274144"/>
            <a:ext cx="2285882" cy="214622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674451" y="6062303"/>
            <a:ext cx="33489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Florin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Tudosă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Administrator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SmartLMS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04BD-73B0-CAA4-7FF3-7F6E4D80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E2A5-4220-77ED-C718-7C6A522B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510BC-B28F-C913-B23F-5A79694A7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a realiza </a:t>
            </a:r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traficului</a:t>
            </a:r>
            <a:r>
              <a:rPr lang="en-US" b="1" dirty="0"/>
              <a:t> </a:t>
            </a:r>
            <a:r>
              <a:rPr lang="en-US" b="1" dirty="0" err="1"/>
              <a:t>aerian</a:t>
            </a:r>
            <a:r>
              <a:rPr lang="ro-RO" b="1" dirty="0"/>
              <a:t>,  ROMATSA </a:t>
            </a:r>
            <a:r>
              <a:rPr lang="ro-RO" dirty="0"/>
              <a:t>utilizează</a:t>
            </a: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18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E0F46-E7DB-8D64-AD75-4F8D20F5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A7AD-C6D3-CB1A-919C-6B753C0E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543E1-2F64-E083-5E51-BE824C034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a realiza </a:t>
            </a:r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traficului</a:t>
            </a:r>
            <a:r>
              <a:rPr lang="en-US" b="1" dirty="0"/>
              <a:t> </a:t>
            </a:r>
            <a:r>
              <a:rPr lang="en-US" b="1" dirty="0" err="1"/>
              <a:t>aerian</a:t>
            </a:r>
            <a:r>
              <a:rPr lang="ro-RO" b="1" dirty="0"/>
              <a:t>,  ROMATSA </a:t>
            </a:r>
            <a:r>
              <a:rPr lang="ro-RO" dirty="0"/>
              <a:t>utilizează</a:t>
            </a:r>
          </a:p>
          <a:p>
            <a:endParaRPr lang="ro-RO" dirty="0"/>
          </a:p>
          <a:p>
            <a:pPr lvl="1"/>
            <a:r>
              <a:rPr lang="ro-RO" dirty="0"/>
              <a:t>Clădiri, infrastructură</a:t>
            </a:r>
          </a:p>
          <a:p>
            <a:pPr marL="571500" lvl="1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1880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D99-53FC-CDBC-CF94-A6DBCC22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50A2-4D8B-F747-CDE1-4B872E39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8A37B-0F65-8F58-F183-8D76C8E72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a realiza </a:t>
            </a:r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traficului</a:t>
            </a:r>
            <a:r>
              <a:rPr lang="en-US" b="1" dirty="0"/>
              <a:t> </a:t>
            </a:r>
            <a:r>
              <a:rPr lang="en-US" b="1" dirty="0" err="1"/>
              <a:t>aerian</a:t>
            </a:r>
            <a:r>
              <a:rPr lang="ro-RO" b="1" dirty="0"/>
              <a:t>,  ROMATSA </a:t>
            </a:r>
            <a:r>
              <a:rPr lang="ro-RO" dirty="0"/>
              <a:t>utilizează</a:t>
            </a:r>
          </a:p>
          <a:p>
            <a:endParaRPr lang="ro-RO" dirty="0"/>
          </a:p>
          <a:p>
            <a:pPr lvl="1"/>
            <a:r>
              <a:rPr lang="ro-RO" dirty="0"/>
              <a:t>Clădiri, infrastructură</a:t>
            </a:r>
          </a:p>
          <a:p>
            <a:pPr marL="571500" lvl="1" indent="0">
              <a:buNone/>
            </a:pPr>
            <a:endParaRPr lang="ro-RO" dirty="0"/>
          </a:p>
          <a:p>
            <a:pPr lvl="1"/>
            <a:r>
              <a:rPr lang="ro-RO" dirty="0"/>
              <a:t>Echipamente – radare, emițătoare, antene, linii de comunicație</a:t>
            </a:r>
          </a:p>
          <a:p>
            <a:pPr marL="571500" lvl="1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202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AFD6-6204-961A-B361-CB2337646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4395E-3C26-A36B-8D16-F1DA99B1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2433D-1DE8-BBB3-DC13-DA4420953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Pentru a realiza </a:t>
            </a:r>
            <a:r>
              <a:rPr lang="en-US" b="1" dirty="0" err="1"/>
              <a:t>Controlul</a:t>
            </a:r>
            <a:r>
              <a:rPr lang="en-US" b="1" dirty="0"/>
              <a:t> </a:t>
            </a:r>
            <a:r>
              <a:rPr lang="en-US" b="1" dirty="0" err="1"/>
              <a:t>traficului</a:t>
            </a:r>
            <a:r>
              <a:rPr lang="en-US" b="1" dirty="0"/>
              <a:t> </a:t>
            </a:r>
            <a:r>
              <a:rPr lang="en-US" b="1" dirty="0" err="1"/>
              <a:t>aerian</a:t>
            </a:r>
            <a:r>
              <a:rPr lang="ro-RO" b="1" dirty="0"/>
              <a:t>,  ROMATSA </a:t>
            </a:r>
            <a:r>
              <a:rPr lang="ro-RO" dirty="0"/>
              <a:t>utilizează</a:t>
            </a:r>
          </a:p>
          <a:p>
            <a:endParaRPr lang="ro-RO" dirty="0"/>
          </a:p>
          <a:p>
            <a:pPr lvl="1"/>
            <a:r>
              <a:rPr lang="ro-RO" dirty="0"/>
              <a:t>Clădiri, infrastructură</a:t>
            </a:r>
          </a:p>
          <a:p>
            <a:pPr marL="571500" lvl="1" indent="0">
              <a:buNone/>
            </a:pPr>
            <a:endParaRPr lang="ro-RO" dirty="0"/>
          </a:p>
          <a:p>
            <a:pPr lvl="1"/>
            <a:r>
              <a:rPr lang="ro-RO" dirty="0"/>
              <a:t>Echipamente – radare, emițătoare, antene, linii de comunicație</a:t>
            </a:r>
          </a:p>
          <a:p>
            <a:pPr marL="571500" lvl="1" indent="0">
              <a:buNone/>
            </a:pPr>
            <a:endParaRPr lang="ro-RO" dirty="0"/>
          </a:p>
          <a:p>
            <a:pPr lvl="1"/>
            <a:r>
              <a:rPr lang="ro-RO" b="1" dirty="0"/>
              <a:t>Personal</a:t>
            </a:r>
            <a:r>
              <a:rPr lang="ro-RO" dirty="0"/>
              <a:t> – </a:t>
            </a:r>
            <a:r>
              <a:rPr lang="ro-RO" dirty="0">
                <a:solidFill>
                  <a:srgbClr val="0000FF"/>
                </a:solidFill>
              </a:rPr>
              <a:t>CTA, ATSEP, METEO, CITA</a:t>
            </a:r>
            <a:r>
              <a:rPr lang="ro-RO" dirty="0"/>
              <a:t>, PAD</a:t>
            </a:r>
          </a:p>
        </p:txBody>
      </p:sp>
    </p:spTree>
    <p:extLst>
      <p:ext uri="{BB962C8B-B14F-4D97-AF65-F5344CB8AC3E}">
        <p14:creationId xmlns:p14="http://schemas.microsoft.com/office/powerpoint/2010/main" val="29727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8314-E21B-894E-1B7C-8151A972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941BD-C7BB-A9C3-7690-D095FFEFD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Personal – </a:t>
            </a:r>
            <a:r>
              <a:rPr lang="ro-RO" dirty="0">
                <a:solidFill>
                  <a:srgbClr val="0000FF"/>
                </a:solidFill>
              </a:rPr>
              <a:t>CTA, ATSEP, METEO, CITA</a:t>
            </a:r>
            <a:r>
              <a:rPr lang="ro-RO" dirty="0"/>
              <a:t>, PAD</a:t>
            </a:r>
          </a:p>
          <a:p>
            <a:endParaRPr lang="ro-RO" dirty="0"/>
          </a:p>
          <a:p>
            <a:r>
              <a:rPr lang="ro-RO" dirty="0"/>
              <a:t>Licențe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DCC4D6-DF49-8DD5-7D64-436F52FA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007" y="365125"/>
            <a:ext cx="4628993" cy="6168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3CE30-C10B-FAAC-0650-AD8123AE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Licența CTA  </a:t>
            </a:r>
            <a:r>
              <a:rPr lang="ro-RO" sz="2800" dirty="0"/>
              <a:t>(CITA, MET, ATSEP)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8B76E-334C-75A0-8CE5-63F629060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Emisă / reînnoită anual de AACR </a:t>
            </a:r>
          </a:p>
          <a:p>
            <a:endParaRPr lang="ro-RO" dirty="0"/>
          </a:p>
          <a:p>
            <a:r>
              <a:rPr lang="ro-RO" dirty="0"/>
              <a:t>-Pregătire de bază;</a:t>
            </a:r>
          </a:p>
          <a:p>
            <a:r>
              <a:rPr lang="ro-RO" dirty="0"/>
              <a:t>-</a:t>
            </a:r>
            <a:r>
              <a:rPr lang="ro-RO" dirty="0">
                <a:solidFill>
                  <a:schemeClr val="tx1"/>
                </a:solidFill>
              </a:rPr>
              <a:t>Pregătire continuă;</a:t>
            </a:r>
          </a:p>
          <a:p>
            <a:r>
              <a:rPr lang="ro-RO" dirty="0"/>
              <a:t>-Licență medicală;</a:t>
            </a:r>
          </a:p>
          <a:p>
            <a:r>
              <a:rPr lang="ro-RO" dirty="0"/>
              <a:t>-Certificat de radiotelefonie;</a:t>
            </a:r>
          </a:p>
          <a:p>
            <a:r>
              <a:rPr lang="ro-RO" dirty="0"/>
              <a:t>-Certificat de competență limba engleză - ELPAC</a:t>
            </a:r>
          </a:p>
          <a:p>
            <a:r>
              <a:rPr lang="ro-RO" dirty="0"/>
              <a:t>-Număr de ore de serviciu efectuat la poziții de lucru.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C6A74-0A3D-DBD4-DB5D-01E3A0DE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A4D0-AA11-03DF-A843-36417C64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Licența CTA  </a:t>
            </a:r>
            <a:r>
              <a:rPr lang="ro-RO" sz="2800" dirty="0"/>
              <a:t>(CITA, MET, ATSEP)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5AA8-B19E-F9C1-0DB8-1767F7CC2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-Pregătire de bază;</a:t>
            </a:r>
          </a:p>
          <a:p>
            <a:r>
              <a:rPr lang="ro-RO" dirty="0"/>
              <a:t>-</a:t>
            </a:r>
            <a:r>
              <a:rPr lang="ro-RO" dirty="0">
                <a:solidFill>
                  <a:schemeClr val="tx1"/>
                </a:solidFill>
              </a:rPr>
              <a:t>Pregătire continuă;</a:t>
            </a:r>
          </a:p>
          <a:p>
            <a:r>
              <a:rPr lang="ro-RO" dirty="0"/>
              <a:t>-Licență medicală;</a:t>
            </a:r>
          </a:p>
          <a:p>
            <a:r>
              <a:rPr lang="ro-RO" dirty="0"/>
              <a:t>-Certificat de radiotelefonie;</a:t>
            </a:r>
          </a:p>
          <a:p>
            <a:r>
              <a:rPr lang="ro-RO" dirty="0"/>
              <a:t>-Certificat de competență limba engleză - ELPAC</a:t>
            </a:r>
          </a:p>
          <a:p>
            <a:r>
              <a:rPr lang="ro-RO" dirty="0"/>
              <a:t>-Număr de ore de serviciu efectuat la poziții de lucru.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D6B41-066D-C3DF-1607-E1C379CE3E11}"/>
              </a:ext>
            </a:extLst>
          </p:cNvPr>
          <p:cNvSpPr txBox="1"/>
          <p:nvPr/>
        </p:nvSpPr>
        <p:spPr>
          <a:xfrm>
            <a:off x="1271588" y="5222856"/>
            <a:ext cx="8765381" cy="954107"/>
          </a:xfrm>
          <a:prstGeom prst="rect">
            <a:avLst/>
          </a:prstGeom>
          <a:solidFill>
            <a:srgbClr val="FFC5C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o-RO" sz="2800" dirty="0">
                <a:solidFill>
                  <a:srgbClr val="FF0000"/>
                </a:solidFill>
              </a:rPr>
              <a:t>Este strict interzis a se efectua serviciul de control </a:t>
            </a:r>
            <a:r>
              <a:rPr lang="ro-RO" sz="2800" dirty="0" err="1">
                <a:solidFill>
                  <a:srgbClr val="FF0000"/>
                </a:solidFill>
              </a:rPr>
              <a:t>avănd</a:t>
            </a:r>
            <a:r>
              <a:rPr lang="ro-RO" sz="2800" dirty="0">
                <a:solidFill>
                  <a:srgbClr val="FF0000"/>
                </a:solidFill>
              </a:rPr>
              <a:t> licența în afara termenului de valabilitate!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45002-2E3E-DC1C-AD06-F0E52C1D5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03EC-D875-3261-6E90-3EF225EE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Licența CTA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F5EC8-E384-E376-4089-CEFA85F8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5587"/>
            <a:ext cx="10515600" cy="5032375"/>
          </a:xfrm>
        </p:spPr>
        <p:txBody>
          <a:bodyPr/>
          <a:lstStyle/>
          <a:p>
            <a:r>
              <a:rPr lang="ro-RO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o-RO" sz="1400" dirty="0">
                <a:solidFill>
                  <a:schemeClr val="tx2">
                    <a:lumMod val="75000"/>
                  </a:schemeClr>
                </a:solidFill>
              </a:rPr>
              <a:t>Pregătire de bază;</a:t>
            </a:r>
          </a:p>
          <a:p>
            <a:r>
              <a:rPr lang="ro-RO" dirty="0"/>
              <a:t>-</a:t>
            </a:r>
            <a:r>
              <a:rPr lang="ro-RO" dirty="0">
                <a:solidFill>
                  <a:srgbClr val="0000FF"/>
                </a:solidFill>
              </a:rPr>
              <a:t>Pregătire continuă;   - parcurgere a diverse module de pregătire</a:t>
            </a:r>
          </a:p>
          <a:p>
            <a:r>
              <a:rPr lang="ro-RO" sz="1400" dirty="0">
                <a:solidFill>
                  <a:schemeClr val="tx2">
                    <a:lumMod val="75000"/>
                  </a:schemeClr>
                </a:solidFill>
              </a:rPr>
              <a:t>-Licență medicală;</a:t>
            </a:r>
          </a:p>
          <a:p>
            <a:r>
              <a:rPr lang="ro-RO" sz="1400" dirty="0">
                <a:solidFill>
                  <a:schemeClr val="tx2">
                    <a:lumMod val="75000"/>
                  </a:schemeClr>
                </a:solidFill>
              </a:rPr>
              <a:t>-Număr de ore efectuate la poziții de lucru.</a:t>
            </a:r>
          </a:p>
          <a:p>
            <a:pPr lvl="3"/>
            <a:endParaRPr lang="ro-RO" sz="400" dirty="0"/>
          </a:p>
          <a:p>
            <a:pPr lvl="3"/>
            <a:endParaRPr lang="ro-RO" sz="400" dirty="0"/>
          </a:p>
          <a:p>
            <a:pPr lvl="3"/>
            <a:r>
              <a:rPr lang="ro-RO" sz="2800" dirty="0">
                <a:solidFill>
                  <a:srgbClr val="0000FF"/>
                </a:solidFill>
              </a:rPr>
              <a:t>modul de pregătire anual (</a:t>
            </a:r>
            <a:r>
              <a:rPr lang="ro-RO" sz="2800" dirty="0" err="1">
                <a:solidFill>
                  <a:srgbClr val="0000FF"/>
                </a:solidFill>
              </a:rPr>
              <a:t>refresh</a:t>
            </a:r>
            <a:r>
              <a:rPr lang="ro-RO" sz="2800" dirty="0">
                <a:solidFill>
                  <a:srgbClr val="0000FF"/>
                </a:solidFill>
              </a:rPr>
              <a:t>);</a:t>
            </a:r>
          </a:p>
          <a:p>
            <a:pPr lvl="3"/>
            <a:r>
              <a:rPr lang="ro-RO" sz="2800" dirty="0">
                <a:solidFill>
                  <a:srgbClr val="0000FF"/>
                </a:solidFill>
              </a:rPr>
              <a:t>cursuri online distribuite;</a:t>
            </a:r>
          </a:p>
          <a:p>
            <a:pPr lvl="3"/>
            <a:r>
              <a:rPr lang="ro-RO" sz="2800" dirty="0">
                <a:solidFill>
                  <a:srgbClr val="0000FF"/>
                </a:solidFill>
              </a:rPr>
              <a:t>note de serviciu;</a:t>
            </a:r>
          </a:p>
          <a:p>
            <a:pPr lvl="3"/>
            <a:r>
              <a:rPr lang="ro-RO" sz="2800" dirty="0" err="1">
                <a:solidFill>
                  <a:srgbClr val="0000FF"/>
                </a:solidFill>
              </a:rPr>
              <a:t>diseminari</a:t>
            </a:r>
            <a:r>
              <a:rPr lang="ro-RO" sz="2800" dirty="0">
                <a:solidFill>
                  <a:srgbClr val="0000FF"/>
                </a:solidFill>
              </a:rPr>
              <a:t> de siguranță;</a:t>
            </a:r>
          </a:p>
          <a:p>
            <a:pPr lvl="3"/>
            <a:r>
              <a:rPr lang="ro-RO" sz="2800" dirty="0">
                <a:solidFill>
                  <a:srgbClr val="0000FF"/>
                </a:solidFill>
              </a:rPr>
              <a:t>TRM;</a:t>
            </a:r>
          </a:p>
          <a:p>
            <a:pPr lvl="3"/>
            <a:r>
              <a:rPr lang="ro-RO" sz="2800" dirty="0">
                <a:solidFill>
                  <a:srgbClr val="0000FF"/>
                </a:solidFill>
              </a:rPr>
              <a:t>orice alte </a:t>
            </a:r>
            <a:r>
              <a:rPr lang="ro-RO" sz="2800" dirty="0" err="1">
                <a:solidFill>
                  <a:srgbClr val="0000FF"/>
                </a:solidFill>
              </a:rPr>
              <a:t>info</a:t>
            </a:r>
            <a:r>
              <a:rPr lang="ro-RO" sz="2800" dirty="0">
                <a:solidFill>
                  <a:srgbClr val="0000FF"/>
                </a:solidFill>
              </a:rPr>
              <a:t> pertinente.</a:t>
            </a:r>
          </a:p>
          <a:p>
            <a:pPr lvl="3"/>
            <a:endParaRPr lang="ro-RO" sz="2800" dirty="0">
              <a:solidFill>
                <a:srgbClr val="0000FF"/>
              </a:solidFill>
            </a:endParaRPr>
          </a:p>
          <a:p>
            <a:pPr lvl="3"/>
            <a:endParaRPr lang="ro-RO" sz="2800" dirty="0">
              <a:solidFill>
                <a:srgbClr val="0000FF"/>
              </a:solidFill>
            </a:endParaRPr>
          </a:p>
          <a:p>
            <a:pPr lvl="3"/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071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D620-6A33-214D-48DB-948FE3C70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F90AA-D6EA-6C94-0DA8-01EEDE4A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Licența CTA  </a:t>
            </a:r>
            <a:r>
              <a:rPr lang="ro-RO" sz="2800" dirty="0"/>
              <a:t>(CITA, MET, ATSEP)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6B651-4628-C791-1D16-85F164B5D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259" y="2089945"/>
            <a:ext cx="8562975" cy="3375024"/>
          </a:xfrm>
        </p:spPr>
        <p:txBody>
          <a:bodyPr/>
          <a:lstStyle/>
          <a:p>
            <a:r>
              <a:rPr lang="ro-RO" dirty="0"/>
              <a:t>-Pregătire de bază;</a:t>
            </a:r>
          </a:p>
          <a:p>
            <a:r>
              <a:rPr lang="ro-RO" dirty="0">
                <a:solidFill>
                  <a:srgbClr val="0000FF"/>
                </a:solidFill>
              </a:rPr>
              <a:t>-Pregătire continuă;</a:t>
            </a:r>
          </a:p>
          <a:p>
            <a:r>
              <a:rPr lang="ro-RO" dirty="0"/>
              <a:t>-Licență medicală;</a:t>
            </a:r>
          </a:p>
          <a:p>
            <a:r>
              <a:rPr lang="ro-RO" dirty="0"/>
              <a:t>-Certificat de radiotelefonie;</a:t>
            </a:r>
          </a:p>
          <a:p>
            <a:r>
              <a:rPr lang="ro-RO" dirty="0"/>
              <a:t>-Certificat de competență limba engleză - ELPAC</a:t>
            </a:r>
          </a:p>
          <a:p>
            <a:r>
              <a:rPr lang="ro-RO" dirty="0"/>
              <a:t>-Număr de ore de serviciu.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4549D-60D3-619E-B6C5-2373994C0068}"/>
              </a:ext>
            </a:extLst>
          </p:cNvPr>
          <p:cNvSpPr txBox="1"/>
          <p:nvPr/>
        </p:nvSpPr>
        <p:spPr>
          <a:xfrm>
            <a:off x="6281738" y="1833913"/>
            <a:ext cx="44791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>
                <a:solidFill>
                  <a:srgbClr val="0000FF"/>
                </a:solidFill>
              </a:rPr>
              <a:t>- fișă de evaluare – evaluator;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 err="1">
                <a:solidFill>
                  <a:srgbClr val="0000FF"/>
                </a:solidFill>
              </a:rPr>
              <a:t>modul</a:t>
            </a:r>
            <a:r>
              <a:rPr lang="en-US" sz="2000" dirty="0">
                <a:solidFill>
                  <a:srgbClr val="0000FF"/>
                </a:solidFill>
              </a:rPr>
              <a:t> de </a:t>
            </a:r>
            <a:r>
              <a:rPr lang="en-US" sz="2000" dirty="0" err="1">
                <a:solidFill>
                  <a:srgbClr val="0000FF"/>
                </a:solidFill>
              </a:rPr>
              <a:t>pregătire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anual</a:t>
            </a:r>
            <a:r>
              <a:rPr lang="en-US" sz="2000" dirty="0">
                <a:solidFill>
                  <a:srgbClr val="0000FF"/>
                </a:solidFill>
              </a:rPr>
              <a:t> (refresh);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 err="1">
                <a:solidFill>
                  <a:srgbClr val="0000FF"/>
                </a:solidFill>
              </a:rPr>
              <a:t>cursuri</a:t>
            </a:r>
            <a:r>
              <a:rPr lang="en-US" sz="2000" dirty="0">
                <a:solidFill>
                  <a:srgbClr val="0000FF"/>
                </a:solidFill>
              </a:rPr>
              <a:t> online </a:t>
            </a:r>
            <a:r>
              <a:rPr lang="en-US" sz="2000" dirty="0" err="1">
                <a:solidFill>
                  <a:srgbClr val="0000FF"/>
                </a:solidFill>
              </a:rPr>
              <a:t>distribuite</a:t>
            </a:r>
            <a:r>
              <a:rPr lang="en-US" sz="2000" dirty="0">
                <a:solidFill>
                  <a:srgbClr val="0000FF"/>
                </a:solidFill>
              </a:rPr>
              <a:t>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>
                <a:solidFill>
                  <a:srgbClr val="0000FF"/>
                </a:solidFill>
              </a:rPr>
              <a:t>note de </a:t>
            </a:r>
            <a:r>
              <a:rPr lang="en-US" sz="2000" dirty="0" err="1">
                <a:solidFill>
                  <a:srgbClr val="0000FF"/>
                </a:solidFill>
              </a:rPr>
              <a:t>serviciu</a:t>
            </a:r>
            <a:r>
              <a:rPr lang="en-US" sz="2000" dirty="0">
                <a:solidFill>
                  <a:srgbClr val="0000FF"/>
                </a:solidFill>
              </a:rPr>
              <a:t>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 err="1">
                <a:solidFill>
                  <a:srgbClr val="0000FF"/>
                </a:solidFill>
              </a:rPr>
              <a:t>diseminari</a:t>
            </a:r>
            <a:r>
              <a:rPr lang="en-US" sz="2000" dirty="0">
                <a:solidFill>
                  <a:srgbClr val="0000FF"/>
                </a:solidFill>
              </a:rPr>
              <a:t> de </a:t>
            </a:r>
            <a:r>
              <a:rPr lang="en-US" sz="2000" dirty="0" err="1">
                <a:solidFill>
                  <a:srgbClr val="0000FF"/>
                </a:solidFill>
              </a:rPr>
              <a:t>siguranță</a:t>
            </a:r>
            <a:r>
              <a:rPr lang="en-US" sz="2000" dirty="0">
                <a:solidFill>
                  <a:srgbClr val="0000FF"/>
                </a:solidFill>
              </a:rPr>
              <a:t>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>
                <a:solidFill>
                  <a:srgbClr val="0000FF"/>
                </a:solidFill>
              </a:rPr>
              <a:t>TRM;</a:t>
            </a:r>
          </a:p>
          <a:p>
            <a:r>
              <a:rPr lang="ro-RO" sz="2000" dirty="0">
                <a:solidFill>
                  <a:srgbClr val="0000FF"/>
                </a:solidFill>
              </a:rPr>
              <a:t>- </a:t>
            </a:r>
            <a:r>
              <a:rPr lang="en-US" sz="2000" dirty="0" err="1">
                <a:solidFill>
                  <a:srgbClr val="0000FF"/>
                </a:solidFill>
              </a:rPr>
              <a:t>orice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alte</a:t>
            </a:r>
            <a:r>
              <a:rPr lang="en-US" sz="2000" dirty="0">
                <a:solidFill>
                  <a:srgbClr val="0000FF"/>
                </a:solidFill>
              </a:rPr>
              <a:t> info </a:t>
            </a:r>
            <a:r>
              <a:rPr lang="en-US" sz="2000" dirty="0" err="1">
                <a:solidFill>
                  <a:srgbClr val="0000FF"/>
                </a:solidFill>
              </a:rPr>
              <a:t>pertinente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38B47B9-F674-8649-3AEB-26FD839B76A7}"/>
              </a:ext>
            </a:extLst>
          </p:cNvPr>
          <p:cNvSpPr/>
          <p:nvPr/>
        </p:nvSpPr>
        <p:spPr>
          <a:xfrm>
            <a:off x="5900738" y="1987802"/>
            <a:ext cx="435768" cy="193899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C9D033-BE55-8177-335D-2E692CC77595}"/>
              </a:ext>
            </a:extLst>
          </p:cNvPr>
          <p:cNvCxnSpPr>
            <a:cxnSpLocks/>
          </p:cNvCxnSpPr>
          <p:nvPr/>
        </p:nvCxnSpPr>
        <p:spPr>
          <a:xfrm>
            <a:off x="4243388" y="2957298"/>
            <a:ext cx="14859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1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2A466-783F-1F59-CF7A-682050DB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193" y="1331704"/>
            <a:ext cx="5025014" cy="324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FCAB8-F69D-95A9-CE49-CDEAA5D464A5}"/>
              </a:ext>
            </a:extLst>
          </p:cNvPr>
          <p:cNvSpPr txBox="1"/>
          <p:nvPr/>
        </p:nvSpPr>
        <p:spPr>
          <a:xfrm>
            <a:off x="571500" y="471488"/>
            <a:ext cx="7050881" cy="6247864"/>
          </a:xfrm>
          <a:prstGeom prst="rect">
            <a:avLst/>
          </a:prstGeom>
          <a:solidFill>
            <a:schemeClr val="accent4">
              <a:lumMod val="20000"/>
              <a:lumOff val="80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2000" dirty="0" err="1"/>
              <a:t>SmartLMS</a:t>
            </a:r>
            <a:r>
              <a:rPr lang="ro-RO" sz="2000" dirty="0"/>
              <a:t>-Sistem utilizat pentru:</a:t>
            </a:r>
          </a:p>
          <a:p>
            <a:endParaRPr lang="ro-RO" sz="2000" dirty="0"/>
          </a:p>
          <a:p>
            <a:pPr marL="342900" indent="-342900">
              <a:buFontTx/>
              <a:buChar char="-"/>
            </a:pPr>
            <a:r>
              <a:rPr lang="ro-RO" sz="2000" dirty="0"/>
              <a:t>Efectuarea pregătirii profesionale individuale a fiecărui CTA </a:t>
            </a:r>
          </a:p>
          <a:p>
            <a:pPr lvl="3"/>
            <a:r>
              <a:rPr lang="ro-RO" sz="2000" dirty="0"/>
              <a:t>             - cursuri;</a:t>
            </a:r>
          </a:p>
          <a:p>
            <a:pPr lvl="3"/>
            <a:r>
              <a:rPr lang="ro-RO" sz="2000" dirty="0"/>
              <a:t>             - Note de serviciu;</a:t>
            </a:r>
          </a:p>
          <a:p>
            <a:pPr lvl="3"/>
            <a:r>
              <a:rPr lang="ro-RO" sz="2000" dirty="0"/>
              <a:t>             - </a:t>
            </a:r>
            <a:r>
              <a:rPr lang="ro-RO" sz="2000" dirty="0" err="1"/>
              <a:t>diseminari</a:t>
            </a:r>
            <a:r>
              <a:rPr lang="ro-RO" sz="2000" dirty="0"/>
              <a:t> de siguranță.</a:t>
            </a:r>
          </a:p>
          <a:p>
            <a:pPr marL="342900" lvl="3" indent="-342900">
              <a:buFontTx/>
              <a:buChar char="-"/>
            </a:pPr>
            <a:endParaRPr lang="ro-RO" sz="2000" dirty="0"/>
          </a:p>
          <a:p>
            <a:pPr marL="342900" indent="-342900">
              <a:buFontTx/>
              <a:buChar char="-"/>
            </a:pPr>
            <a:r>
              <a:rPr lang="ro-RO" sz="2000" dirty="0"/>
              <a:t>Ținerea evidenței documentelor individuale profesionale;</a:t>
            </a:r>
          </a:p>
          <a:p>
            <a:r>
              <a:rPr lang="ro-RO" sz="2000" dirty="0"/>
              <a:t>              MED;</a:t>
            </a:r>
          </a:p>
          <a:p>
            <a:r>
              <a:rPr lang="ro-RO" sz="2000" dirty="0"/>
              <a:t>              ELPAC;</a:t>
            </a:r>
          </a:p>
          <a:p>
            <a:r>
              <a:rPr lang="ro-RO" sz="2000" dirty="0"/>
              <a:t>              RTF;</a:t>
            </a:r>
          </a:p>
          <a:p>
            <a:pPr marL="342900" indent="-342900">
              <a:buFontTx/>
              <a:buChar char="-"/>
            </a:pPr>
            <a:endParaRPr lang="ro-RO" sz="2000" dirty="0"/>
          </a:p>
          <a:p>
            <a:pPr marL="342900" indent="-342900">
              <a:buFontTx/>
              <a:buChar char="-"/>
            </a:pPr>
            <a:r>
              <a:rPr lang="ro-RO" sz="2000" dirty="0"/>
              <a:t>Bibliotecă – pentru accesarea documentelor de serviciu</a:t>
            </a:r>
          </a:p>
          <a:p>
            <a:r>
              <a:rPr lang="ro-RO" sz="2000" dirty="0"/>
              <a:t>           - proceduri de lucru;</a:t>
            </a:r>
          </a:p>
          <a:p>
            <a:r>
              <a:rPr lang="ro-RO" sz="2000" dirty="0"/>
              <a:t>           - regulamente;</a:t>
            </a:r>
          </a:p>
          <a:p>
            <a:r>
              <a:rPr lang="ro-RO" sz="2000" dirty="0"/>
              <a:t>           - protocoale cu alte </a:t>
            </a:r>
            <a:r>
              <a:rPr lang="ro-RO" sz="2000" dirty="0" err="1"/>
              <a:t>institutii</a:t>
            </a:r>
            <a:r>
              <a:rPr lang="ro-RO" sz="2000" dirty="0"/>
              <a:t>;</a:t>
            </a:r>
          </a:p>
          <a:p>
            <a:r>
              <a:rPr lang="ro-RO" sz="2000" dirty="0"/>
              <a:t>           - manuale de utilizare a echipamentelor;</a:t>
            </a:r>
          </a:p>
          <a:p>
            <a:r>
              <a:rPr lang="ro-RO" sz="2000" dirty="0"/>
              <a:t>           - orice doc util și necesar in activitatea operațională.</a:t>
            </a:r>
          </a:p>
          <a:p>
            <a:r>
              <a:rPr lang="ro-RO" sz="2000" dirty="0"/>
              <a:t>           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5E298-ED47-2E67-CA08-283010A607DF}"/>
              </a:ext>
            </a:extLst>
          </p:cNvPr>
          <p:cNvSpPr txBox="1"/>
          <p:nvPr/>
        </p:nvSpPr>
        <p:spPr>
          <a:xfrm>
            <a:off x="8322469" y="318780"/>
            <a:ext cx="347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dirty="0"/>
              <a:t>Instalat in 2020</a:t>
            </a:r>
          </a:p>
          <a:p>
            <a:r>
              <a:rPr lang="ro-RO" sz="1600" dirty="0"/>
              <a:t>Inițial la ACC București;</a:t>
            </a:r>
          </a:p>
          <a:p>
            <a:r>
              <a:rPr lang="ro-RO" sz="1600" dirty="0"/>
              <a:t>Extins la APP, CITA, TWR si MET.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79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A869-6D12-4273-CDF4-0C80BBF1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3139D-A2B9-47DA-899A-76267D298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606"/>
            <a:ext cx="10515600" cy="4755357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Controlul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traficului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aerian</a:t>
            </a:r>
            <a:endParaRPr lang="ro-RO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0FF85-2AD4-2867-AFC8-567194B6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31" y="2055803"/>
            <a:ext cx="6762754" cy="4628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6CE9F-B20E-C400-938C-E68E2F82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045" y="365125"/>
            <a:ext cx="4101203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471" y="3169382"/>
            <a:ext cx="4818347" cy="32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61007" y="4085069"/>
            <a:ext cx="1235773" cy="19066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1"/>
          <p:cNvSpPr txBox="1"/>
          <p:nvPr/>
        </p:nvSpPr>
        <p:spPr>
          <a:xfrm>
            <a:off x="9971215" y="461545"/>
            <a:ext cx="1258110" cy="5632311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ROMATSA SMART LMS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51" y="473181"/>
            <a:ext cx="1837831" cy="181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/>
          <p:nvPr/>
        </p:nvSpPr>
        <p:spPr>
          <a:xfrm>
            <a:off x="2762654" y="1341320"/>
            <a:ext cx="6977975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/>
          <p:cNvSpPr txBox="1"/>
          <p:nvPr/>
        </p:nvSpPr>
        <p:spPr>
          <a:xfrm>
            <a:off x="1970508" y="475092"/>
            <a:ext cx="6542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/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4874" y="2300139"/>
            <a:ext cx="1886343" cy="161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 txBox="1"/>
          <p:nvPr/>
        </p:nvSpPr>
        <p:spPr>
          <a:xfrm>
            <a:off x="5271123" y="2237629"/>
            <a:ext cx="6542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</a:t>
            </a:r>
            <a:endParaRPr/>
          </a:p>
        </p:txBody>
      </p:sp>
      <p:sp>
        <p:nvSpPr>
          <p:cNvPr id="161" name="Google Shape;161;p11"/>
          <p:cNvSpPr txBox="1"/>
          <p:nvPr/>
        </p:nvSpPr>
        <p:spPr>
          <a:xfrm>
            <a:off x="1765182" y="3997422"/>
            <a:ext cx="6542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CTA</a:t>
            </a:r>
            <a:endParaRPr/>
          </a:p>
        </p:txBody>
      </p:sp>
      <p:sp>
        <p:nvSpPr>
          <p:cNvPr id="162" name="Google Shape;162;p11"/>
          <p:cNvSpPr/>
          <p:nvPr/>
        </p:nvSpPr>
        <p:spPr>
          <a:xfrm>
            <a:off x="6692630" y="2970179"/>
            <a:ext cx="3047999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2840477" y="5874410"/>
            <a:ext cx="6900152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E2F3"/>
          </a:solidFill>
          <a:ln w="12700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11"/>
          <p:cNvCxnSpPr/>
          <p:nvPr/>
        </p:nvCxnSpPr>
        <p:spPr>
          <a:xfrm>
            <a:off x="5431357" y="5712452"/>
            <a:ext cx="971836" cy="643327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11"/>
          <p:cNvCxnSpPr/>
          <p:nvPr/>
        </p:nvCxnSpPr>
        <p:spPr>
          <a:xfrm rot="10800000" flipH="1">
            <a:off x="5447428" y="5612998"/>
            <a:ext cx="881975" cy="784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11"/>
          <p:cNvSpPr/>
          <p:nvPr/>
        </p:nvSpPr>
        <p:spPr>
          <a:xfrm>
            <a:off x="2943324" y="4617887"/>
            <a:ext cx="3417212" cy="2018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 rot="-5400000">
            <a:off x="5845861" y="4224734"/>
            <a:ext cx="928175" cy="20645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6622057" y="3519042"/>
            <a:ext cx="3330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 Validare photo document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4680693" y="977947"/>
            <a:ext cx="45668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PV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etc.</a:t>
            </a:r>
            <a:endParaRPr dirty="0"/>
          </a:p>
        </p:txBody>
      </p:sp>
      <p:sp>
        <p:nvSpPr>
          <p:cNvPr id="170" name="Google Shape;170;p11"/>
          <p:cNvSpPr txBox="1"/>
          <p:nvPr/>
        </p:nvSpPr>
        <p:spPr>
          <a:xfrm>
            <a:off x="4204742" y="4181990"/>
            <a:ext cx="21984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(ELPAC), (RTF)</a:t>
            </a:r>
            <a:endParaRPr/>
          </a:p>
        </p:txBody>
      </p:sp>
      <p:sp>
        <p:nvSpPr>
          <p:cNvPr id="171" name="Google Shape;171;p11"/>
          <p:cNvSpPr txBox="1"/>
          <p:nvPr/>
        </p:nvSpPr>
        <p:spPr>
          <a:xfrm>
            <a:off x="7340964" y="2698206"/>
            <a:ext cx="23946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OJTI, EVAL, ELPAC, RTF</a:t>
            </a:r>
            <a:endParaRPr/>
          </a:p>
        </p:txBody>
      </p:sp>
      <p:sp>
        <p:nvSpPr>
          <p:cNvPr id="172" name="Google Shape;172;p11"/>
          <p:cNvSpPr txBox="1"/>
          <p:nvPr/>
        </p:nvSpPr>
        <p:spPr>
          <a:xfrm>
            <a:off x="3349186" y="4762741"/>
            <a:ext cx="41457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E-mail: srulicente@romatsa.ro </a:t>
            </a:r>
            <a:endParaRPr/>
          </a:p>
        </p:txBody>
      </p:sp>
      <p:pic>
        <p:nvPicPr>
          <p:cNvPr id="173" name="Google Shape;17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977656" y="3228371"/>
            <a:ext cx="743060" cy="19250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/>
          <p:nvPr/>
        </p:nvSpPr>
        <p:spPr>
          <a:xfrm>
            <a:off x="2615377" y="5042689"/>
            <a:ext cx="3853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Mesaj in Smart-LMS User: SRU Licente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6692630" y="3122430"/>
            <a:ext cx="3116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PV AACR,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(ELPAC), (RTF)</a:t>
            </a:r>
            <a:endParaRPr/>
          </a:p>
        </p:txBody>
      </p:sp>
      <p:pic>
        <p:nvPicPr>
          <p:cNvPr id="176" name="Google Shape;176;p11" descr="Indicator rutier Accesul interzis D= 600 mm - eMAG.r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86993" y="5680436"/>
            <a:ext cx="578042" cy="57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1" descr="Indicatoare rutiere de obligare - ChestionareAuto.r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5684" y="4526937"/>
            <a:ext cx="528736" cy="52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 descr="A Brief Good reputation for the current Computer – Tech 40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2655" y="234067"/>
            <a:ext cx="1634248" cy="109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68979" y="2057913"/>
            <a:ext cx="939196" cy="93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E9F7A8F9-946E-944B-4871-9D3B93C0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>
            <a:extLst>
              <a:ext uri="{FF2B5EF4-FFF2-40B4-BE49-F238E27FC236}">
                <a16:creationId xmlns:a16="http://schemas.microsoft.com/office/drawing/2014/main" id="{BD83219A-2DBC-6F6B-EE81-54894C458D69}"/>
              </a:ext>
            </a:extLst>
          </p:cNvPr>
          <p:cNvSpPr txBox="1"/>
          <p:nvPr/>
        </p:nvSpPr>
        <p:spPr>
          <a:xfrm>
            <a:off x="5528103" y="612844"/>
            <a:ext cx="1258110" cy="5632311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ROMATSA SMART LMS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1">
            <a:extLst>
              <a:ext uri="{FF2B5EF4-FFF2-40B4-BE49-F238E27FC236}">
                <a16:creationId xmlns:a16="http://schemas.microsoft.com/office/drawing/2014/main" id="{AC1A9AA2-E4AA-07BA-AF94-F13C26B498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352" y="538668"/>
            <a:ext cx="1837831" cy="181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>
            <a:extLst>
              <a:ext uri="{FF2B5EF4-FFF2-40B4-BE49-F238E27FC236}">
                <a16:creationId xmlns:a16="http://schemas.microsoft.com/office/drawing/2014/main" id="{85FC0573-412C-EDF2-8AF4-E1DD3B8D9503}"/>
              </a:ext>
            </a:extLst>
          </p:cNvPr>
          <p:cNvSpPr/>
          <p:nvPr/>
        </p:nvSpPr>
        <p:spPr>
          <a:xfrm>
            <a:off x="2459410" y="1341320"/>
            <a:ext cx="2805565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1">
            <a:extLst>
              <a:ext uri="{FF2B5EF4-FFF2-40B4-BE49-F238E27FC236}">
                <a16:creationId xmlns:a16="http://schemas.microsoft.com/office/drawing/2014/main" id="{FFA98702-970F-120C-DF75-9CC62C3FED34}"/>
              </a:ext>
            </a:extLst>
          </p:cNvPr>
          <p:cNvSpPr txBox="1"/>
          <p:nvPr/>
        </p:nvSpPr>
        <p:spPr>
          <a:xfrm>
            <a:off x="906080" y="475092"/>
            <a:ext cx="6542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dirty="0"/>
          </a:p>
        </p:txBody>
      </p:sp>
      <p:pic>
        <p:nvPicPr>
          <p:cNvPr id="159" name="Google Shape;159;p11">
            <a:extLst>
              <a:ext uri="{FF2B5EF4-FFF2-40B4-BE49-F238E27FC236}">
                <a16:creationId xmlns:a16="http://schemas.microsoft.com/office/drawing/2014/main" id="{00353F8F-618D-0E5C-F45E-BEDB8FC663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042" y="3628883"/>
            <a:ext cx="1886343" cy="1616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>
            <a:extLst>
              <a:ext uri="{FF2B5EF4-FFF2-40B4-BE49-F238E27FC236}">
                <a16:creationId xmlns:a16="http://schemas.microsoft.com/office/drawing/2014/main" id="{DE0D99F5-FDB8-7006-224D-2BEEF35319AC}"/>
              </a:ext>
            </a:extLst>
          </p:cNvPr>
          <p:cNvSpPr txBox="1"/>
          <p:nvPr/>
        </p:nvSpPr>
        <p:spPr>
          <a:xfrm>
            <a:off x="1025078" y="3536613"/>
            <a:ext cx="6542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</a:t>
            </a:r>
            <a:endParaRPr dirty="0"/>
          </a:p>
        </p:txBody>
      </p:sp>
      <p:sp>
        <p:nvSpPr>
          <p:cNvPr id="162" name="Google Shape;162;p11">
            <a:extLst>
              <a:ext uri="{FF2B5EF4-FFF2-40B4-BE49-F238E27FC236}">
                <a16:creationId xmlns:a16="http://schemas.microsoft.com/office/drawing/2014/main" id="{FDD3B123-7534-87BA-B5FA-CF118C0890CD}"/>
              </a:ext>
            </a:extLst>
          </p:cNvPr>
          <p:cNvSpPr/>
          <p:nvPr/>
        </p:nvSpPr>
        <p:spPr>
          <a:xfrm>
            <a:off x="2634784" y="4347981"/>
            <a:ext cx="2536888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1">
            <a:extLst>
              <a:ext uri="{FF2B5EF4-FFF2-40B4-BE49-F238E27FC236}">
                <a16:creationId xmlns:a16="http://schemas.microsoft.com/office/drawing/2014/main" id="{B55A657A-8278-3FC5-7CEB-039DE00A3871}"/>
              </a:ext>
            </a:extLst>
          </p:cNvPr>
          <p:cNvSpPr txBox="1"/>
          <p:nvPr/>
        </p:nvSpPr>
        <p:spPr>
          <a:xfrm>
            <a:off x="3396406" y="652499"/>
            <a:ext cx="200814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Certif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competenta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PV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Evaluare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etc.</a:t>
            </a:r>
            <a:endParaRPr dirty="0"/>
          </a:p>
        </p:txBody>
      </p:sp>
      <p:sp>
        <p:nvSpPr>
          <p:cNvPr id="171" name="Google Shape;171;p11">
            <a:extLst>
              <a:ext uri="{FF2B5EF4-FFF2-40B4-BE49-F238E27FC236}">
                <a16:creationId xmlns:a16="http://schemas.microsoft.com/office/drawing/2014/main" id="{449FA1C1-64BC-3BCB-E38B-1B646CF4F5BC}"/>
              </a:ext>
            </a:extLst>
          </p:cNvPr>
          <p:cNvSpPr txBox="1"/>
          <p:nvPr/>
        </p:nvSpPr>
        <p:spPr>
          <a:xfrm>
            <a:off x="2442248" y="4542446"/>
            <a:ext cx="23946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OJTI, EVAL, ELPAC, RTF</a:t>
            </a:r>
            <a:endParaRPr dirty="0"/>
          </a:p>
        </p:txBody>
      </p:sp>
      <p:sp>
        <p:nvSpPr>
          <p:cNvPr id="175" name="Google Shape;175;p11">
            <a:extLst>
              <a:ext uri="{FF2B5EF4-FFF2-40B4-BE49-F238E27FC236}">
                <a16:creationId xmlns:a16="http://schemas.microsoft.com/office/drawing/2014/main" id="{979D88EE-528F-336C-E111-5B45E3588A85}"/>
              </a:ext>
            </a:extLst>
          </p:cNvPr>
          <p:cNvSpPr txBox="1"/>
          <p:nvPr/>
        </p:nvSpPr>
        <p:spPr>
          <a:xfrm>
            <a:off x="2459410" y="4778920"/>
            <a:ext cx="22973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PV AACR,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</a:t>
            </a:r>
            <a:r>
              <a:rPr lang="en-US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(ELPAC), (RTF)</a:t>
            </a:r>
            <a:endParaRPr dirty="0"/>
          </a:p>
        </p:txBody>
      </p:sp>
      <p:pic>
        <p:nvPicPr>
          <p:cNvPr id="179" name="Google Shape;179;p11">
            <a:extLst>
              <a:ext uri="{FF2B5EF4-FFF2-40B4-BE49-F238E27FC236}">
                <a16:creationId xmlns:a16="http://schemas.microsoft.com/office/drawing/2014/main" id="{6D99246D-6F8C-14CB-C5EF-CAA31835D6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9160" y="3351689"/>
            <a:ext cx="939196" cy="9391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7;p11">
            <a:extLst>
              <a:ext uri="{FF2B5EF4-FFF2-40B4-BE49-F238E27FC236}">
                <a16:creationId xmlns:a16="http://schemas.microsoft.com/office/drawing/2014/main" id="{E7244455-1C67-ADED-BBDD-414E352D3DDA}"/>
              </a:ext>
            </a:extLst>
          </p:cNvPr>
          <p:cNvSpPr/>
          <p:nvPr/>
        </p:nvSpPr>
        <p:spPr>
          <a:xfrm>
            <a:off x="6960931" y="1298789"/>
            <a:ext cx="2961738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54;p11">
            <a:extLst>
              <a:ext uri="{FF2B5EF4-FFF2-40B4-BE49-F238E27FC236}">
                <a16:creationId xmlns:a16="http://schemas.microsoft.com/office/drawing/2014/main" id="{1F714B29-92FA-572F-5AB1-47EFD0C0EE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418992" y="553227"/>
            <a:ext cx="1159312" cy="19066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1;p11">
            <a:extLst>
              <a:ext uri="{FF2B5EF4-FFF2-40B4-BE49-F238E27FC236}">
                <a16:creationId xmlns:a16="http://schemas.microsoft.com/office/drawing/2014/main" id="{163E37B8-57BE-E07D-1D2F-86DC6230ACA0}"/>
              </a:ext>
            </a:extLst>
          </p:cNvPr>
          <p:cNvSpPr txBox="1"/>
          <p:nvPr/>
        </p:nvSpPr>
        <p:spPr>
          <a:xfrm>
            <a:off x="11285920" y="421666"/>
            <a:ext cx="7161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CTA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8AFAC-CA41-ECD2-1113-28AB29F58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780" y="4634873"/>
            <a:ext cx="2739332" cy="1762824"/>
          </a:xfrm>
          <a:prstGeom prst="rect">
            <a:avLst/>
          </a:prstGeom>
        </p:spPr>
      </p:pic>
      <p:sp>
        <p:nvSpPr>
          <p:cNvPr id="8" name="Google Shape;157;p11">
            <a:extLst>
              <a:ext uri="{FF2B5EF4-FFF2-40B4-BE49-F238E27FC236}">
                <a16:creationId xmlns:a16="http://schemas.microsoft.com/office/drawing/2014/main" id="{7D15E14F-0692-E227-7AD3-BE78DB1C6212}"/>
              </a:ext>
            </a:extLst>
          </p:cNvPr>
          <p:cNvSpPr/>
          <p:nvPr/>
        </p:nvSpPr>
        <p:spPr>
          <a:xfrm>
            <a:off x="6974365" y="2979142"/>
            <a:ext cx="1905315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7;p11">
            <a:extLst>
              <a:ext uri="{FF2B5EF4-FFF2-40B4-BE49-F238E27FC236}">
                <a16:creationId xmlns:a16="http://schemas.microsoft.com/office/drawing/2014/main" id="{D518E9F0-6C6B-E21E-1F7F-225D1EAD574D}"/>
              </a:ext>
            </a:extLst>
          </p:cNvPr>
          <p:cNvSpPr/>
          <p:nvPr/>
        </p:nvSpPr>
        <p:spPr>
          <a:xfrm>
            <a:off x="7089021" y="5399005"/>
            <a:ext cx="1619060" cy="23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71;p11">
            <a:extLst>
              <a:ext uri="{FF2B5EF4-FFF2-40B4-BE49-F238E27FC236}">
                <a16:creationId xmlns:a16="http://schemas.microsoft.com/office/drawing/2014/main" id="{AB6E624C-4BE0-BC4B-EA69-0BBD7566F465}"/>
              </a:ext>
            </a:extLst>
          </p:cNvPr>
          <p:cNvSpPr txBox="1"/>
          <p:nvPr/>
        </p:nvSpPr>
        <p:spPr>
          <a:xfrm>
            <a:off x="7252699" y="492780"/>
            <a:ext cx="239462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Cursuri, biblioteca, documente personale profesionale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C498F-0663-B2B0-C4BF-EA685ADA4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0010" y="2685945"/>
            <a:ext cx="2548294" cy="1486108"/>
          </a:xfrm>
          <a:prstGeom prst="rect">
            <a:avLst/>
          </a:prstGeom>
        </p:spPr>
      </p:pic>
      <p:sp>
        <p:nvSpPr>
          <p:cNvPr id="13" name="Google Shape;161;p11">
            <a:extLst>
              <a:ext uri="{FF2B5EF4-FFF2-40B4-BE49-F238E27FC236}">
                <a16:creationId xmlns:a16="http://schemas.microsoft.com/office/drawing/2014/main" id="{AA17F44F-D5C2-82B3-2E0F-07CCE977C13B}"/>
              </a:ext>
            </a:extLst>
          </p:cNvPr>
          <p:cNvSpPr txBox="1"/>
          <p:nvPr/>
        </p:nvSpPr>
        <p:spPr>
          <a:xfrm>
            <a:off x="11578304" y="2517477"/>
            <a:ext cx="7161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</a:t>
            </a:r>
            <a:endParaRPr dirty="0"/>
          </a:p>
        </p:txBody>
      </p:sp>
      <p:sp>
        <p:nvSpPr>
          <p:cNvPr id="14" name="Google Shape;171;p11">
            <a:extLst>
              <a:ext uri="{FF2B5EF4-FFF2-40B4-BE49-F238E27FC236}">
                <a16:creationId xmlns:a16="http://schemas.microsoft.com/office/drawing/2014/main" id="{CB9A5BC8-D2A5-15EB-84FD-AC40BD7F8497}"/>
              </a:ext>
            </a:extLst>
          </p:cNvPr>
          <p:cNvSpPr txBox="1"/>
          <p:nvPr/>
        </p:nvSpPr>
        <p:spPr>
          <a:xfrm>
            <a:off x="7164400" y="2597539"/>
            <a:ext cx="13204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Display </a:t>
            </a:r>
            <a:r>
              <a:rPr lang="ro-RO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endParaRPr dirty="0"/>
          </a:p>
        </p:txBody>
      </p:sp>
      <p:sp>
        <p:nvSpPr>
          <p:cNvPr id="15" name="Google Shape;171;p11">
            <a:extLst>
              <a:ext uri="{FF2B5EF4-FFF2-40B4-BE49-F238E27FC236}">
                <a16:creationId xmlns:a16="http://schemas.microsoft.com/office/drawing/2014/main" id="{9E6B6085-EFB0-27BA-B9D3-87EE171F5BCC}"/>
              </a:ext>
            </a:extLst>
          </p:cNvPr>
          <p:cNvSpPr txBox="1"/>
          <p:nvPr/>
        </p:nvSpPr>
        <p:spPr>
          <a:xfrm>
            <a:off x="6965048" y="4732528"/>
            <a:ext cx="19389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Rapoarte pentru </a:t>
            </a:r>
            <a:r>
              <a:rPr lang="ro-RO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inspectii</a:t>
            </a:r>
            <a:r>
              <a:rPr lang="ro-R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audituri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1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295266" y="563104"/>
            <a:ext cx="3571339" cy="586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en-US" b="1" dirty="0">
                <a:solidFill>
                  <a:srgbClr val="0000FF"/>
                </a:solidFill>
              </a:rPr>
              <a:t>			            1. </a:t>
            </a:r>
            <a:r>
              <a:rPr lang="en-US" b="1" dirty="0" err="1">
                <a:solidFill>
                  <a:srgbClr val="0000FF"/>
                </a:solidFill>
              </a:rPr>
              <a:t>Creare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conturi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personale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o-RO" dirty="0">
                <a:solidFill>
                  <a:srgbClr val="0000FF"/>
                </a:solidFill>
              </a:rPr>
              <a:t>880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conturi</a:t>
            </a:r>
            <a:r>
              <a:rPr lang="en-US" sz="2800" dirty="0">
                <a:solidFill>
                  <a:srgbClr val="0000FF"/>
                </a:solidFill>
              </a:rPr>
              <a:t> CTA create</a:t>
            </a:r>
            <a:endParaRPr dirty="0">
              <a:solidFill>
                <a:srgbClr val="0000F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err="1"/>
              <a:t>Acces</a:t>
            </a:r>
            <a:r>
              <a:rPr lang="en-US" dirty="0"/>
              <a:t> cu user </a:t>
            </a:r>
            <a:r>
              <a:rPr lang="en-US" dirty="0" err="1"/>
              <a:t>si</a:t>
            </a:r>
            <a:r>
              <a:rPr lang="en-US" dirty="0"/>
              <a:t> pass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0000FF"/>
                </a:solidFill>
              </a:rPr>
              <a:t>ACC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0000FF"/>
                </a:solidFill>
              </a:rPr>
              <a:t>APP </a:t>
            </a:r>
            <a:r>
              <a:rPr lang="ro-RO" dirty="0">
                <a:solidFill>
                  <a:srgbClr val="0000FF"/>
                </a:solidFill>
              </a:rPr>
              <a:t>x 4</a:t>
            </a:r>
            <a:endParaRPr lang="en-US" dirty="0">
              <a:solidFill>
                <a:srgbClr val="0000F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0000FF"/>
                </a:solidFill>
              </a:rPr>
              <a:t>CITA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rgbClr val="0000FF"/>
                </a:solidFill>
              </a:rPr>
              <a:t>TWR </a:t>
            </a:r>
            <a:r>
              <a:rPr lang="ro-RO" dirty="0">
                <a:solidFill>
                  <a:srgbClr val="0000FF"/>
                </a:solidFill>
              </a:rPr>
              <a:t>x 17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o-RO" dirty="0">
                <a:solidFill>
                  <a:srgbClr val="0000FF"/>
                </a:solidFill>
              </a:rPr>
              <a:t>MET</a:t>
            </a:r>
            <a:endParaRPr lang="en-US" dirty="0">
              <a:solidFill>
                <a:srgbClr val="0000F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250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conturi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administrative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Instructor / Eval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 sala </a:t>
            </a:r>
            <a:endParaRPr lang="ro-RO"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 Sim 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HR  </a:t>
            </a:r>
            <a:endParaRPr dirty="0"/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206" y="642725"/>
            <a:ext cx="7895386" cy="55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body" idx="1"/>
          </p:nvPr>
        </p:nvSpPr>
        <p:spPr>
          <a:xfrm>
            <a:off x="169333" y="473413"/>
            <a:ext cx="10879667" cy="6266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800" b="1" dirty="0">
                <a:solidFill>
                  <a:srgbClr val="0000FF"/>
                </a:solidFill>
              </a:rPr>
              <a:t>		         2. </a:t>
            </a:r>
            <a:r>
              <a:rPr lang="en-US" sz="2800" b="1" dirty="0" err="1">
                <a:solidFill>
                  <a:srgbClr val="0000FF"/>
                </a:solidFill>
              </a:rPr>
              <a:t>Introducere</a:t>
            </a:r>
            <a:r>
              <a:rPr lang="en-US" sz="2800" b="1" dirty="0">
                <a:solidFill>
                  <a:srgbClr val="0000FF"/>
                </a:solidFill>
              </a:rPr>
              <a:t> date </a:t>
            </a:r>
            <a:r>
              <a:rPr lang="en-US" sz="2800" b="1" dirty="0" err="1">
                <a:solidFill>
                  <a:srgbClr val="0000FF"/>
                </a:solidFill>
              </a:rPr>
              <a:t>personale</a:t>
            </a:r>
            <a:r>
              <a:rPr lang="en-US" sz="2800" b="1" dirty="0">
                <a:solidFill>
                  <a:srgbClr val="0000FF"/>
                </a:solidFill>
              </a:rPr>
              <a:t> CTA</a:t>
            </a:r>
            <a:endParaRPr sz="2800" b="1" dirty="0">
              <a:solidFill>
                <a:srgbClr val="0000FF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Initial 5 </a:t>
            </a:r>
            <a:r>
              <a:rPr lang="en-US" b="1" dirty="0" err="1"/>
              <a:t>campuri</a:t>
            </a: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Actual 60</a:t>
            </a:r>
            <a:r>
              <a:rPr lang="en-US" sz="2800" b="1" dirty="0"/>
              <a:t> de </a:t>
            </a:r>
            <a:r>
              <a:rPr lang="en-US" sz="2800" b="1" dirty="0" err="1"/>
              <a:t>campuri</a:t>
            </a:r>
            <a:r>
              <a:rPr lang="en-US" sz="2800" b="1" dirty="0"/>
              <a:t>                                </a:t>
            </a:r>
            <a:r>
              <a:rPr lang="en-US" sz="2800" dirty="0" err="1"/>
              <a:t>pentru</a:t>
            </a:r>
            <a:r>
              <a:rPr lang="en-US" sz="2800" dirty="0"/>
              <a:t> </a:t>
            </a:r>
            <a:r>
              <a:rPr lang="en-US" sz="2800" dirty="0" err="1"/>
              <a:t>fiecare</a:t>
            </a:r>
            <a:r>
              <a:rPr lang="en-US" sz="2800" dirty="0"/>
              <a:t> CTA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b="1" dirty="0" err="1"/>
              <a:t>Viitor</a:t>
            </a:r>
            <a:r>
              <a:rPr lang="en-US" sz="2800" b="1" dirty="0"/>
              <a:t> - ~ 70-80 </a:t>
            </a:r>
            <a:r>
              <a:rPr lang="en-US" sz="2800" b="1" dirty="0" err="1"/>
              <a:t>campuri</a:t>
            </a:r>
            <a:r>
              <a:rPr lang="ro-RO" sz="2800" b="1" dirty="0"/>
              <a:t>   (Medicina muncii)</a:t>
            </a:r>
            <a:endParaRPr sz="2800" b="1"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 err="1"/>
              <a:t>Administrare</a:t>
            </a:r>
            <a:r>
              <a:rPr lang="en-US" sz="2800" dirty="0"/>
              <a:t> date de </a:t>
            </a:r>
            <a:r>
              <a:rPr lang="en-US" sz="2800" dirty="0" err="1"/>
              <a:t>expirare</a:t>
            </a:r>
            <a:r>
              <a:rPr lang="en-US" sz="2800" dirty="0"/>
              <a:t> </a:t>
            </a:r>
            <a:r>
              <a:rPr lang="en-US" sz="2800" dirty="0" err="1"/>
              <a:t>documente</a:t>
            </a:r>
            <a:r>
              <a:rPr lang="en-US" sz="2800" dirty="0"/>
              <a:t> </a:t>
            </a:r>
            <a:r>
              <a:rPr lang="en-US" sz="2800" dirty="0" err="1"/>
              <a:t>licenta</a:t>
            </a:r>
            <a:r>
              <a:rPr lang="en-US" sz="2800" dirty="0"/>
              <a:t> (PV AACR, </a:t>
            </a:r>
            <a:r>
              <a:rPr lang="en-US" sz="2800" dirty="0" err="1"/>
              <a:t>Certif</a:t>
            </a:r>
            <a:r>
              <a:rPr lang="en-US" sz="2800" dirty="0"/>
              <a:t> </a:t>
            </a:r>
            <a:r>
              <a:rPr lang="en-US" sz="2800" dirty="0" err="1"/>
              <a:t>Competenta</a:t>
            </a:r>
            <a:r>
              <a:rPr lang="en-US" sz="2800" dirty="0"/>
              <a:t>, OJTI, EVAL)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Administrare</a:t>
            </a:r>
            <a:r>
              <a:rPr lang="en-US" dirty="0"/>
              <a:t> </a:t>
            </a:r>
            <a:r>
              <a:rPr lang="en-US" dirty="0" err="1"/>
              <a:t>documente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 </a:t>
            </a:r>
            <a:r>
              <a:rPr lang="en-US" b="1" i="1" u="sng" dirty="0" err="1">
                <a:solidFill>
                  <a:srgbClr val="0000FF"/>
                </a:solidFill>
              </a:rPr>
              <a:t>profesionale</a:t>
            </a:r>
            <a:r>
              <a:rPr lang="en-US" dirty="0"/>
              <a:t> (MED, RTF, ELPAC)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Prezinta</a:t>
            </a:r>
            <a:r>
              <a:rPr lang="en-US" dirty="0"/>
              <a:t>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/>
              <a:t>date </a:t>
            </a:r>
            <a:r>
              <a:rPr lang="en-US" sz="2800" dirty="0" err="1"/>
              <a:t>calendaristice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 err="1"/>
              <a:t>documentul</a:t>
            </a:r>
            <a:r>
              <a:rPr lang="en-US" sz="2800" dirty="0"/>
              <a:t> in sine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Emite</a:t>
            </a:r>
            <a:r>
              <a:rPr lang="en-US" dirty="0"/>
              <a:t> </a:t>
            </a:r>
            <a:r>
              <a:rPr lang="en-US" dirty="0" err="1"/>
              <a:t>alerte</a:t>
            </a:r>
            <a:r>
              <a:rPr lang="en-US" dirty="0"/>
              <a:t> la </a:t>
            </a:r>
            <a:r>
              <a:rPr lang="en-US" dirty="0" err="1"/>
              <a:t>expirarea</a:t>
            </a:r>
            <a:r>
              <a:rPr lang="en-US" dirty="0"/>
              <a:t> </a:t>
            </a:r>
            <a:r>
              <a:rPr lang="en-US" dirty="0" err="1"/>
              <a:t>valabilitatii</a:t>
            </a:r>
            <a:r>
              <a:rPr lang="en-US" dirty="0"/>
              <a:t>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Centralizare</a:t>
            </a:r>
            <a:r>
              <a:rPr lang="en-US" dirty="0"/>
              <a:t> </a:t>
            </a:r>
            <a:r>
              <a:rPr lang="en-US" dirty="0" err="1"/>
              <a:t>informatii</a:t>
            </a:r>
            <a:r>
              <a:rPr lang="en-US" dirty="0"/>
              <a:t> pt pers </a:t>
            </a:r>
            <a:r>
              <a:rPr lang="en-US" dirty="0" err="1"/>
              <a:t>interesate</a:t>
            </a:r>
            <a:r>
              <a:rPr lang="en-US" dirty="0"/>
              <a:t> (sup sala, Instructor curs, etc.)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Sistemul</a:t>
            </a:r>
            <a:r>
              <a:rPr lang="en-US" dirty="0"/>
              <a:t> </a:t>
            </a:r>
            <a:r>
              <a:rPr lang="en-US" b="1" i="1" u="sng" dirty="0">
                <a:solidFill>
                  <a:srgbClr val="0000FF"/>
                </a:solidFill>
              </a:rPr>
              <a:t>NU </a:t>
            </a:r>
            <a:r>
              <a:rPr lang="en-US" b="1" i="1" u="sng" dirty="0" err="1">
                <a:solidFill>
                  <a:srgbClr val="0000FF"/>
                </a:solidFill>
              </a:rPr>
              <a:t>contine</a:t>
            </a:r>
            <a:r>
              <a:rPr lang="en-US" b="1" i="1" u="sng" dirty="0">
                <a:solidFill>
                  <a:srgbClr val="0000FF"/>
                </a:solidFill>
              </a:rPr>
              <a:t> </a:t>
            </a:r>
            <a:r>
              <a:rPr lang="en-US" dirty="0"/>
              <a:t>date </a:t>
            </a:r>
            <a:r>
              <a:rPr lang="en-US" dirty="0" err="1"/>
              <a:t>personale</a:t>
            </a:r>
            <a:r>
              <a:rPr lang="en-US" dirty="0"/>
              <a:t> HR- (CI, </a:t>
            </a:r>
            <a:r>
              <a:rPr lang="en-US" dirty="0" err="1"/>
              <a:t>casatorit</a:t>
            </a:r>
            <a:r>
              <a:rPr lang="en-US" dirty="0"/>
              <a:t>, </a:t>
            </a:r>
            <a:r>
              <a:rPr lang="en-US" dirty="0" err="1"/>
              <a:t>domiciliu</a:t>
            </a:r>
            <a:r>
              <a:rPr lang="en-US" dirty="0"/>
              <a:t>, etc.)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348" y="187906"/>
            <a:ext cx="9761835" cy="648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369" y="214464"/>
            <a:ext cx="9311261" cy="6429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433" y="340545"/>
            <a:ext cx="7861699" cy="522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72119">
            <a:off x="6677006" y="223306"/>
            <a:ext cx="4904002" cy="651243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40" name="Google Shape;140;p9"/>
          <p:cNvSpPr/>
          <p:nvPr/>
        </p:nvSpPr>
        <p:spPr>
          <a:xfrm>
            <a:off x="2652409" y="4714672"/>
            <a:ext cx="1686128" cy="505840"/>
          </a:xfrm>
          <a:prstGeom prst="ellipse">
            <a:avLst/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60404">
            <a:off x="7546950" y="603580"/>
            <a:ext cx="4191441" cy="5844689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5" name="Google Shape;14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433" y="340545"/>
            <a:ext cx="7861699" cy="522043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/>
          <p:nvPr/>
        </p:nvSpPr>
        <p:spPr>
          <a:xfrm>
            <a:off x="2652409" y="4714672"/>
            <a:ext cx="1686128" cy="505840"/>
          </a:xfrm>
          <a:prstGeom prst="ellipse">
            <a:avLst/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65005">
            <a:off x="5716661" y="327300"/>
            <a:ext cx="4230495" cy="6283522"/>
          </a:xfrm>
          <a:prstGeom prst="rect">
            <a:avLst/>
          </a:prstGeom>
          <a:noFill/>
          <a:ln w="889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49" name="Google Shape;149;p10"/>
          <p:cNvSpPr/>
          <p:nvPr/>
        </p:nvSpPr>
        <p:spPr>
          <a:xfrm>
            <a:off x="4176409" y="4085617"/>
            <a:ext cx="1199744" cy="505840"/>
          </a:xfrm>
          <a:prstGeom prst="ellipse">
            <a:avLst/>
          </a:prstGeom>
          <a:noFill/>
          <a:ln w="5715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-US" dirty="0">
                <a:solidFill>
                  <a:srgbClr val="0000FF"/>
                </a:solidFill>
              </a:rPr>
              <a:t>Display-info</a:t>
            </a:r>
            <a:endParaRPr dirty="0"/>
          </a:p>
        </p:txBody>
      </p:sp>
      <p:sp>
        <p:nvSpPr>
          <p:cNvPr id="185" name="Google Shape;18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Versiune pentru </a:t>
            </a:r>
            <a:r>
              <a:rPr lang="en-US">
                <a:solidFill>
                  <a:srgbClr val="0000FF"/>
                </a:solidFill>
              </a:rPr>
              <a:t>Supervisor sala</a:t>
            </a:r>
            <a:endParaRPr>
              <a:solidFill>
                <a:srgbClr val="0000FF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Versiune pentru </a:t>
            </a:r>
            <a:r>
              <a:rPr lang="en-US">
                <a:solidFill>
                  <a:srgbClr val="0000FF"/>
                </a:solidFill>
              </a:rPr>
              <a:t>Training Manager</a:t>
            </a:r>
            <a:endParaRPr/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2361" y="365125"/>
            <a:ext cx="5031950" cy="27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3261" y="3513112"/>
            <a:ext cx="5130151" cy="2492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17" y="108576"/>
            <a:ext cx="10515601" cy="665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37" y="220796"/>
            <a:ext cx="9532270" cy="64880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6765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/>
        </p:nvSpPr>
        <p:spPr>
          <a:xfrm>
            <a:off x="146069" y="508346"/>
            <a:ext cx="10309697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4. </a:t>
            </a:r>
            <a:r>
              <a:rPr lang="en-US" sz="2800" b="1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Cursuri</a:t>
            </a:r>
            <a:r>
              <a:rPr lang="en-US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– Note de </a:t>
            </a:r>
            <a:r>
              <a:rPr lang="en-US" sz="2800" b="1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serviciu</a:t>
            </a:r>
            <a:r>
              <a:rPr lang="en-US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 MBI, etc.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B8A7B-71EF-E0D7-926D-6830DE16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9" y="1055097"/>
            <a:ext cx="9130224" cy="5294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ADB59-CAB9-9267-9C9F-9826977FD280}"/>
              </a:ext>
            </a:extLst>
          </p:cNvPr>
          <p:cNvSpPr txBox="1"/>
          <p:nvPr/>
        </p:nvSpPr>
        <p:spPr>
          <a:xfrm>
            <a:off x="9801225" y="2950369"/>
            <a:ext cx="218598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dirty="0"/>
              <a:t>La ACC București</a:t>
            </a:r>
          </a:p>
          <a:p>
            <a:endParaRPr lang="ro-RO" dirty="0"/>
          </a:p>
          <a:p>
            <a:r>
              <a:rPr lang="ro-RO" dirty="0"/>
              <a:t>43 de cursuri distribuite in 2024.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 txBox="1"/>
          <p:nvPr/>
        </p:nvSpPr>
        <p:spPr>
          <a:xfrm>
            <a:off x="1057073" y="334051"/>
            <a:ext cx="10309697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Cursuri – Note de serviciu, MBI, etc.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34355" y="188068"/>
            <a:ext cx="14254373" cy="440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0" y="3927015"/>
            <a:ext cx="6243941" cy="3191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/>
          <p:nvPr/>
        </p:nvSpPr>
        <p:spPr>
          <a:xfrm>
            <a:off x="4766554" y="755583"/>
            <a:ext cx="7488676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None/>
            </a:pPr>
            <a:r>
              <a:rPr lang="en-US" sz="11200" b="1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Notificari</a:t>
            </a:r>
            <a:r>
              <a:rPr lang="ro-RO" sz="112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–prin email </a:t>
            </a:r>
            <a:endParaRPr sz="112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Despre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date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aferente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documentelor</a:t>
            </a: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Despre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situatia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cursurilor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efectuat</a:t>
            </a: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Notificari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12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Verde 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-&gt; </a:t>
            </a:r>
            <a:r>
              <a:rPr lang="en-US" sz="11200" b="1" dirty="0" err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Galben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1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D966"/>
              </a:buClr>
              <a:buSzPct val="100000"/>
              <a:buFont typeface="Arial"/>
              <a:buChar char="•"/>
            </a:pPr>
            <a:r>
              <a:rPr lang="en-US" sz="11200" b="1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</a:t>
            </a:r>
            <a:r>
              <a:rPr lang="en-US" sz="11200" b="1" dirty="0" err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Galben</a:t>
            </a:r>
            <a:r>
              <a:rPr lang="en-US" sz="1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-&gt; </a:t>
            </a:r>
            <a:r>
              <a:rPr lang="en-US" sz="112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Rosu</a:t>
            </a:r>
            <a:endParaRPr sz="1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591764" y="612844"/>
            <a:ext cx="1258110" cy="5632311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ROMATSA SMART LMS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46488" y="2638890"/>
            <a:ext cx="1235773" cy="190662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0"/>
          <p:cNvSpPr/>
          <p:nvPr/>
        </p:nvSpPr>
        <p:spPr>
          <a:xfrm>
            <a:off x="2029838" y="3428999"/>
            <a:ext cx="1070043" cy="2739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2782389" y="2700400"/>
            <a:ext cx="7912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2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1D1DD58B-6F96-5BE5-2B99-9A3AAF169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>
            <a:extLst>
              <a:ext uri="{FF2B5EF4-FFF2-40B4-BE49-F238E27FC236}">
                <a16:creationId xmlns:a16="http://schemas.microsoft.com/office/drawing/2014/main" id="{C66009A0-86A2-0491-E526-307869867C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369" y="214464"/>
            <a:ext cx="9311261" cy="6429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 txBox="1"/>
          <p:nvPr/>
        </p:nvSpPr>
        <p:spPr>
          <a:xfrm>
            <a:off x="1083013" y="457268"/>
            <a:ext cx="10309697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Notificari – despre date aferente documentelor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208" y="1192154"/>
            <a:ext cx="12192000" cy="3890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 txBox="1"/>
          <p:nvPr/>
        </p:nvSpPr>
        <p:spPr>
          <a:xfrm>
            <a:off x="1083013" y="457268"/>
            <a:ext cx="10309697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Notificari – despre date aferente documentelor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9207" y="1243967"/>
            <a:ext cx="17457907" cy="515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/>
          <p:nvPr/>
        </p:nvSpPr>
        <p:spPr>
          <a:xfrm>
            <a:off x="2114145" y="4675762"/>
            <a:ext cx="3787302" cy="50583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 txBox="1"/>
          <p:nvPr/>
        </p:nvSpPr>
        <p:spPr>
          <a:xfrm>
            <a:off x="1083013" y="457268"/>
            <a:ext cx="10309697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Notificari – despre situatia cursurilor de efectuat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047" y="966281"/>
            <a:ext cx="11031166" cy="553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/>
          <p:nvPr/>
        </p:nvSpPr>
        <p:spPr>
          <a:xfrm>
            <a:off x="2334638" y="789696"/>
            <a:ext cx="9045102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6. Biblioteca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1108953" y="1815830"/>
            <a:ext cx="1039562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Organizarea documentelor dupa o serie de criterii.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Emitent/ Editura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UE, Parlament, Guvern, MT, AACR, ROMATSA, MApN, etc.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Autori (6 autori pt fiecare document)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ROMATSA – DRB, ROMATSA-Dep Operational,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(exemple)                         ROMATSA- Tehnic, ROMATSA SRU,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ROMATSA  - DSC, CoLCM, CoLS, etc.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Domenii de interes (9 domenii aferente oricarui document)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(exemple)		       Manual Operational, PIAC, Norme Interne, PIN,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       LoAs, Proceduri Sim, Proceduri Operationale, etc.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prezent in Biblioteca sunt introduse MO, LDIE, si docs din Folderul 50  - Sup Sala.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Orice alte sugestii sunt binevenite.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FAB1-C40A-0640-C608-7314662A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2982A-41A3-664D-C7C8-BF7F90714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D8325-37D4-32AB-7073-5D15AE487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376925"/>
            <a:ext cx="11583404" cy="61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FEDE0-0503-1615-1568-4B352EA12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312"/>
            <a:ext cx="12192000" cy="26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9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D53B-5970-1964-9F0D-5E8B573A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4C09-650B-C124-B054-1D5FBE4D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89455-6EE7-ADA9-C1F2-A47F9AF36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606"/>
            <a:ext cx="10515600" cy="4755357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Controlul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traficului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aerian</a:t>
            </a:r>
            <a:endParaRPr lang="ro-RO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dirty="0" err="1"/>
              <a:t>Asigurarea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flux </a:t>
            </a:r>
            <a:r>
              <a:rPr lang="en-US" dirty="0" err="1"/>
              <a:t>controlat</a:t>
            </a:r>
            <a:r>
              <a:rPr lang="en-US" dirty="0"/>
              <a:t> de </a:t>
            </a:r>
            <a:r>
              <a:rPr lang="en-US" dirty="0" err="1"/>
              <a:t>aeronave</a:t>
            </a:r>
            <a:r>
              <a:rPr lang="en-US" dirty="0"/>
              <a:t>, men</a:t>
            </a:r>
            <a:r>
              <a:rPr lang="ro-RO" dirty="0" err="1"/>
              <a:t>ținănd</a:t>
            </a:r>
            <a:r>
              <a:rPr lang="ro-RO" dirty="0"/>
              <a:t> în permanență o distanță de siguranță orizontală și verticală între </a:t>
            </a:r>
            <a:endParaRPr lang="en-US" dirty="0"/>
          </a:p>
          <a:p>
            <a:pPr algn="just"/>
            <a:r>
              <a:rPr lang="ro-RO" dirty="0"/>
              <a:t>oricare două aeronave, </a:t>
            </a:r>
            <a:endParaRPr lang="en-US" dirty="0"/>
          </a:p>
          <a:p>
            <a:pPr algn="just"/>
            <a:r>
              <a:rPr lang="ro-RO" dirty="0"/>
              <a:t>aeronavă și teren și  </a:t>
            </a:r>
            <a:endParaRPr lang="en-US" dirty="0"/>
          </a:p>
          <a:p>
            <a:pPr algn="just"/>
            <a:r>
              <a:rPr lang="ro-RO" dirty="0"/>
              <a:t>aeronavă și obstacole la sol.</a:t>
            </a:r>
          </a:p>
          <a:p>
            <a:endParaRPr lang="ro-R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81ACE-1E64-862A-44BF-CEADE8C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215051" y="2042350"/>
            <a:ext cx="6848336" cy="4687204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236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B0767-2933-EB4C-CACB-A1323B60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02"/>
            <a:ext cx="12192000" cy="46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53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 txBox="1"/>
          <p:nvPr/>
        </p:nvSpPr>
        <p:spPr>
          <a:xfrm>
            <a:off x="2308698" y="426530"/>
            <a:ext cx="9045102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Biblioteca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038" y="210955"/>
            <a:ext cx="9182910" cy="4756157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82" name="Google Shape;28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7555" y="2881456"/>
            <a:ext cx="5927388" cy="3194562"/>
          </a:xfrm>
          <a:prstGeom prst="rect">
            <a:avLst/>
          </a:prstGeom>
          <a:noFill/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83" name="Google Shape;28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0299" y="3718328"/>
            <a:ext cx="5616305" cy="2928717"/>
          </a:xfrm>
          <a:prstGeom prst="rect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561" y="977165"/>
            <a:ext cx="11212749" cy="566538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2308698" y="426530"/>
            <a:ext cx="9045102" cy="50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Biblioteca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9902" y="164575"/>
            <a:ext cx="8732196" cy="4069416"/>
          </a:xfrm>
          <a:prstGeom prst="rect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264" y="4416377"/>
            <a:ext cx="3002097" cy="21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0738" y="4351527"/>
            <a:ext cx="2527772" cy="238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5344" y="4351527"/>
            <a:ext cx="2765392" cy="2284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278045-6CC4-BEAD-35B7-08F32FEA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8" y="361735"/>
            <a:ext cx="6172735" cy="49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8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6B345-E56D-0B63-A2F7-7CEB0D9C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27" y="263715"/>
            <a:ext cx="9068891" cy="65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498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E2B4B-54E1-72B1-54E8-D35C45C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E1E22-0F6E-04D0-D18F-2827710F2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9894-15D7-9D10-D047-B6A5039B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54482"/>
            <a:ext cx="11597640" cy="63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1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2574-2E50-2A93-5B03-CCDD2EDC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ROMATSA –</a:t>
            </a:r>
            <a:r>
              <a:rPr lang="ro-RO" dirty="0" err="1"/>
              <a:t>SmartLMS</a:t>
            </a:r>
            <a:r>
              <a:rPr lang="ro-RO" dirty="0"/>
              <a:t>	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A7A19-AD0E-B98B-15DE-CE008DA91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- evidență documente personale profesionale;</a:t>
            </a:r>
          </a:p>
          <a:p>
            <a:endParaRPr lang="ro-RO" dirty="0"/>
          </a:p>
          <a:p>
            <a:r>
              <a:rPr lang="ro-RO" dirty="0"/>
              <a:t>-distribuire cursuri;</a:t>
            </a:r>
          </a:p>
          <a:p>
            <a:endParaRPr lang="ro-RO" dirty="0"/>
          </a:p>
          <a:p>
            <a:r>
              <a:rPr lang="ro-RO" dirty="0"/>
              <a:t>- emitere notificări la expirare documente sau cursuri;</a:t>
            </a:r>
          </a:p>
          <a:p>
            <a:endParaRPr lang="ro-RO" dirty="0"/>
          </a:p>
          <a:p>
            <a:r>
              <a:rPr lang="ro-RO" dirty="0"/>
              <a:t>- bibliotecă.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64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3C6DD-DBC1-4DC2-BA75-F20428A8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BA09C-F959-450F-9F6D-90409BFE6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sz="3200" dirty="0"/>
              <a:t>Mulțumim pentru atenție!</a:t>
            </a:r>
          </a:p>
          <a:p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10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6240-15D9-51D6-15A8-773DD8A7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3BCC1-ECD0-6655-2ECA-4CF19003D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o-RO" sz="3200" dirty="0" err="1"/>
              <a:t>Intrebări</a:t>
            </a:r>
            <a:r>
              <a:rPr lang="ro-RO" sz="3200" dirty="0"/>
              <a:t> 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319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386C-2106-62D5-6964-C0CA2330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11E-7C26-A211-C7EE-426601C8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ROMATSA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1B74C-A4F1-623F-EB45-22B3CA8E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1606"/>
            <a:ext cx="10515600" cy="4755357"/>
          </a:xfrm>
        </p:spPr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Controlul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traficului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aerian</a:t>
            </a:r>
            <a:endParaRPr lang="ro-RO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dirty="0" err="1"/>
              <a:t>Asigurarea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flux </a:t>
            </a:r>
            <a:r>
              <a:rPr lang="en-US" dirty="0" err="1"/>
              <a:t>controlat</a:t>
            </a:r>
            <a:r>
              <a:rPr lang="en-US" dirty="0"/>
              <a:t> de </a:t>
            </a:r>
            <a:r>
              <a:rPr lang="en-US" dirty="0" err="1"/>
              <a:t>aeronave</a:t>
            </a:r>
            <a:r>
              <a:rPr lang="en-US" dirty="0"/>
              <a:t>, men</a:t>
            </a:r>
            <a:r>
              <a:rPr lang="ro-RO" dirty="0" err="1"/>
              <a:t>ținănd</a:t>
            </a:r>
            <a:r>
              <a:rPr lang="ro-RO" dirty="0"/>
              <a:t> în permanență o distanta de </a:t>
            </a:r>
            <a:r>
              <a:rPr lang="ro-RO" dirty="0" err="1"/>
              <a:t>siguranta</a:t>
            </a:r>
            <a:r>
              <a:rPr lang="ro-RO" dirty="0"/>
              <a:t> orizontala si verticala intre </a:t>
            </a:r>
            <a:endParaRPr lang="en-US" dirty="0"/>
          </a:p>
          <a:p>
            <a:pPr algn="just"/>
            <a:r>
              <a:rPr lang="ro-RO" dirty="0"/>
              <a:t>oricare doua aeronave, </a:t>
            </a:r>
            <a:endParaRPr lang="en-US" dirty="0"/>
          </a:p>
          <a:p>
            <a:pPr algn="just"/>
            <a:r>
              <a:rPr lang="ro-RO" dirty="0"/>
              <a:t>aeronava si teren si  </a:t>
            </a:r>
            <a:endParaRPr lang="en-US" dirty="0"/>
          </a:p>
          <a:p>
            <a:pPr algn="just"/>
            <a:r>
              <a:rPr lang="ro-RO" dirty="0"/>
              <a:t>aeronava si obstacole.</a:t>
            </a:r>
          </a:p>
          <a:p>
            <a:endParaRPr lang="ro-RO" dirty="0"/>
          </a:p>
          <a:p>
            <a:r>
              <a:rPr lang="ro-RO" dirty="0">
                <a:solidFill>
                  <a:srgbClr val="FF0000"/>
                </a:solidFill>
              </a:rPr>
              <a:t>Furnizarea siguranței în ceea ce privește deplasarea aeronavelor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81ACE-1E64-862A-44BF-CEADE8C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2215051" y="2042350"/>
            <a:ext cx="6848336" cy="4687204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528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3444" y="190186"/>
            <a:ext cx="7552229" cy="647762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6"/>
          <p:cNvSpPr txBox="1"/>
          <p:nvPr/>
        </p:nvSpPr>
        <p:spPr>
          <a:xfrm>
            <a:off x="496327" y="167126"/>
            <a:ext cx="3167758" cy="111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6. Biblioteca</a:t>
            </a: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EC7580-CBA3-AFDF-0F65-A786B2A98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0668" y="3650082"/>
            <a:ext cx="1648306" cy="2842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A2A40-F901-591F-09C3-14ACA642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7" y="3764173"/>
            <a:ext cx="3774650" cy="248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A20E8-B86F-FDF9-596C-A98731BBF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688" y="1904533"/>
            <a:ext cx="2506593" cy="11632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707119-B76C-94FF-9461-B1E26C348AE4}"/>
              </a:ext>
            </a:extLst>
          </p:cNvPr>
          <p:cNvCxnSpPr>
            <a:cxnSpLocks/>
          </p:cNvCxnSpPr>
          <p:nvPr/>
        </p:nvCxnSpPr>
        <p:spPr>
          <a:xfrm flipV="1">
            <a:off x="3524981" y="3178440"/>
            <a:ext cx="2108344" cy="1171466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B3B1DC8-36D8-B105-89CF-E5789CAF3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9" y="139664"/>
            <a:ext cx="3097899" cy="2231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03768B-8EF6-9DFB-22AF-68D4FA611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17238" y="403184"/>
            <a:ext cx="4299183" cy="277610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F6B6FA-7CA7-E9EB-3D5A-F8790FB4398A}"/>
              </a:ext>
            </a:extLst>
          </p:cNvPr>
          <p:cNvCxnSpPr>
            <a:cxnSpLocks/>
          </p:cNvCxnSpPr>
          <p:nvPr/>
        </p:nvCxnSpPr>
        <p:spPr>
          <a:xfrm flipV="1">
            <a:off x="6613653" y="1433740"/>
            <a:ext cx="2947015" cy="645037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E042620-A0A6-0EE5-2744-69C08DD1195A}"/>
              </a:ext>
            </a:extLst>
          </p:cNvPr>
          <p:cNvSpPr txBox="1"/>
          <p:nvPr/>
        </p:nvSpPr>
        <p:spPr>
          <a:xfrm>
            <a:off x="3218174" y="592663"/>
            <a:ext cx="455436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Controlul</a:t>
            </a:r>
            <a:r>
              <a:rPr lang="en-US" sz="2000" dirty="0"/>
              <a:t> </a:t>
            </a:r>
            <a:r>
              <a:rPr lang="en-US" sz="2000" dirty="0" err="1"/>
              <a:t>traficului</a:t>
            </a:r>
            <a:r>
              <a:rPr lang="en-US" sz="2000" dirty="0"/>
              <a:t> </a:t>
            </a:r>
            <a:r>
              <a:rPr lang="en-US" sz="2000" dirty="0" err="1"/>
              <a:t>aerian</a:t>
            </a:r>
            <a:r>
              <a:rPr lang="en-US" sz="2000" dirty="0"/>
              <a:t> de </a:t>
            </a:r>
            <a:r>
              <a:rPr lang="en-US" sz="2000" dirty="0" err="1"/>
              <a:t>aerodrom</a:t>
            </a:r>
            <a:endParaRPr lang="en-US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4050D3-EE33-5A06-AEA7-6FE90511D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435" y="4154574"/>
            <a:ext cx="1812515" cy="24207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4FB2FDF-1C87-4FFD-AD6A-D7F9E7B3468B}"/>
              </a:ext>
            </a:extLst>
          </p:cNvPr>
          <p:cNvCxnSpPr>
            <a:cxnSpLocks/>
          </p:cNvCxnSpPr>
          <p:nvPr/>
        </p:nvCxnSpPr>
        <p:spPr>
          <a:xfrm flipH="1" flipV="1">
            <a:off x="6613653" y="3178440"/>
            <a:ext cx="2838882" cy="1457854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4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04694-0FF1-F03B-A59B-0B0B2214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93" y="503505"/>
            <a:ext cx="2738940" cy="1235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97B8F7-2A1C-0A56-1FFE-181365247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273" y="254508"/>
            <a:ext cx="3901032" cy="205292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DEB76B-C88A-1C51-1A85-5231358BDAFC}"/>
              </a:ext>
            </a:extLst>
          </p:cNvPr>
          <p:cNvCxnSpPr>
            <a:cxnSpLocks/>
          </p:cNvCxnSpPr>
          <p:nvPr/>
        </p:nvCxnSpPr>
        <p:spPr>
          <a:xfrm>
            <a:off x="4199588" y="1364457"/>
            <a:ext cx="3404685" cy="0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676B38-9A6C-E3DD-525F-85132E8CB983}"/>
              </a:ext>
            </a:extLst>
          </p:cNvPr>
          <p:cNvSpPr txBox="1"/>
          <p:nvPr/>
        </p:nvSpPr>
        <p:spPr>
          <a:xfrm>
            <a:off x="4898232" y="721105"/>
            <a:ext cx="2395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≥ 5NM (≈ 9.5 km)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A76A5-9F6E-97E3-81B0-49F4C81A1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77" y="2247104"/>
            <a:ext cx="2871744" cy="15670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D82A88-120F-AFEE-A4F3-556C489E1C24}"/>
              </a:ext>
            </a:extLst>
          </p:cNvPr>
          <p:cNvCxnSpPr>
            <a:cxnSpLocks/>
          </p:cNvCxnSpPr>
          <p:nvPr/>
        </p:nvCxnSpPr>
        <p:spPr>
          <a:xfrm flipH="1">
            <a:off x="2231088" y="1912167"/>
            <a:ext cx="2451" cy="935536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7F22F08-E0CB-AFEA-A623-8890653C1D24}"/>
              </a:ext>
            </a:extLst>
          </p:cNvPr>
          <p:cNvSpPr txBox="1"/>
          <p:nvPr/>
        </p:nvSpPr>
        <p:spPr>
          <a:xfrm>
            <a:off x="2373400" y="2179880"/>
            <a:ext cx="334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≥ 1000 feet (≈300 </a:t>
            </a:r>
            <a:r>
              <a:rPr lang="en-US" sz="2000" b="1" dirty="0" err="1"/>
              <a:t>metri</a:t>
            </a:r>
            <a:r>
              <a:rPr lang="en-US" sz="2000" b="1" dirty="0"/>
              <a:t>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710D66-7C52-1028-0A5E-3727BB7D7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612" y="4278011"/>
            <a:ext cx="4103413" cy="241069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2F6B14-570A-6DC0-4213-9BB505B54659}"/>
              </a:ext>
            </a:extLst>
          </p:cNvPr>
          <p:cNvCxnSpPr>
            <a:cxnSpLocks/>
          </p:cNvCxnSpPr>
          <p:nvPr/>
        </p:nvCxnSpPr>
        <p:spPr>
          <a:xfrm>
            <a:off x="2266749" y="3484836"/>
            <a:ext cx="0" cy="1372915"/>
          </a:xfrm>
          <a:prstGeom prst="straightConnector1">
            <a:avLst/>
          </a:prstGeom>
          <a:ln w="57150">
            <a:solidFill>
              <a:srgbClr val="B0526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DE66F28-04E9-681B-CC70-5C11B0566ACA}"/>
              </a:ext>
            </a:extLst>
          </p:cNvPr>
          <p:cNvSpPr txBox="1"/>
          <p:nvPr/>
        </p:nvSpPr>
        <p:spPr>
          <a:xfrm>
            <a:off x="2373399" y="3748948"/>
            <a:ext cx="334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≥ 2000 feet  (≈600 </a:t>
            </a:r>
            <a:r>
              <a:rPr lang="en-US" sz="2000" b="1" dirty="0" err="1"/>
              <a:t>metri</a:t>
            </a:r>
            <a:r>
              <a:rPr lang="en-US" sz="2000" b="1" dirty="0"/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A7F640-A5BC-7602-5CCD-99E69F247327}"/>
              </a:ext>
            </a:extLst>
          </p:cNvPr>
          <p:cNvSpPr txBox="1"/>
          <p:nvPr/>
        </p:nvSpPr>
        <p:spPr>
          <a:xfrm>
            <a:off x="7277605" y="3971238"/>
            <a:ext cx="3901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Controlul</a:t>
            </a:r>
            <a:r>
              <a:rPr lang="en-US" sz="2000" dirty="0"/>
              <a:t> </a:t>
            </a:r>
            <a:r>
              <a:rPr lang="en-US" sz="2000" dirty="0" err="1"/>
              <a:t>traficului</a:t>
            </a:r>
            <a:r>
              <a:rPr lang="en-US" sz="2000" dirty="0"/>
              <a:t> </a:t>
            </a:r>
            <a:r>
              <a:rPr lang="en-US" sz="2000" dirty="0" err="1"/>
              <a:t>aerian</a:t>
            </a:r>
            <a:r>
              <a:rPr lang="en-US" sz="2000" dirty="0"/>
              <a:t> de rut</a:t>
            </a:r>
            <a:r>
              <a:rPr lang="ro-RO" sz="2000" dirty="0"/>
              <a:t>ă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67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E72596-DCEB-F8B8-13F6-652E100EE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666760" y="-589601"/>
            <a:ext cx="9896456" cy="78430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CDC63-8DED-075E-8BF0-283ABDB3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228600"/>
            <a:ext cx="10515600" cy="1325563"/>
          </a:xfrm>
        </p:spPr>
        <p:txBody>
          <a:bodyPr/>
          <a:lstStyle/>
          <a:p>
            <a:r>
              <a:rPr lang="ro-RO" dirty="0"/>
              <a:t>ROMATSA - </a:t>
            </a:r>
            <a:r>
              <a:rPr lang="ro-RO" sz="3200" b="1" dirty="0"/>
              <a:t>unități de control al traficului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CA281-C621-A932-EAAF-B485003A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69" y="5408455"/>
            <a:ext cx="950412" cy="5444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59D0AF3-CDCC-F90A-C5CA-20C59A2124B9}"/>
              </a:ext>
            </a:extLst>
          </p:cNvPr>
          <p:cNvSpPr/>
          <p:nvPr/>
        </p:nvSpPr>
        <p:spPr>
          <a:xfrm>
            <a:off x="8058150" y="1421606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87708C-6E66-710C-8424-6A8A4A31DA87}"/>
              </a:ext>
            </a:extLst>
          </p:cNvPr>
          <p:cNvSpPr/>
          <p:nvPr/>
        </p:nvSpPr>
        <p:spPr>
          <a:xfrm>
            <a:off x="6624637" y="79791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B51E48-2C75-BA18-3DD6-07663CA0D2F2}"/>
              </a:ext>
            </a:extLst>
          </p:cNvPr>
          <p:cNvSpPr/>
          <p:nvPr/>
        </p:nvSpPr>
        <p:spPr>
          <a:xfrm>
            <a:off x="7336924" y="2345531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8B2928-0562-2005-E519-D9A0920C7B25}"/>
              </a:ext>
            </a:extLst>
          </p:cNvPr>
          <p:cNvSpPr/>
          <p:nvPr/>
        </p:nvSpPr>
        <p:spPr>
          <a:xfrm>
            <a:off x="9374982" y="4317206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F39353-45BD-9183-D712-9E4E97AB4C9B}"/>
              </a:ext>
            </a:extLst>
          </p:cNvPr>
          <p:cNvSpPr/>
          <p:nvPr/>
        </p:nvSpPr>
        <p:spPr>
          <a:xfrm>
            <a:off x="9267825" y="5845771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15F443-AFFB-DE63-E3D6-23F8099940B3}"/>
              </a:ext>
            </a:extLst>
          </p:cNvPr>
          <p:cNvSpPr/>
          <p:nvPr/>
        </p:nvSpPr>
        <p:spPr>
          <a:xfrm>
            <a:off x="5995987" y="3731418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1D688F-D811-5612-D806-8A3279FAADA5}"/>
              </a:ext>
            </a:extLst>
          </p:cNvPr>
          <p:cNvSpPr/>
          <p:nvPr/>
        </p:nvSpPr>
        <p:spPr>
          <a:xfrm>
            <a:off x="4815348" y="3695699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7C6CB9-59BD-926F-8261-2E9018718B94}"/>
              </a:ext>
            </a:extLst>
          </p:cNvPr>
          <p:cNvSpPr/>
          <p:nvPr/>
        </p:nvSpPr>
        <p:spPr>
          <a:xfrm>
            <a:off x="4922504" y="238561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15320B-855C-A19B-A1E5-817E0BF3D7CC}"/>
              </a:ext>
            </a:extLst>
          </p:cNvPr>
          <p:cNvSpPr/>
          <p:nvPr/>
        </p:nvSpPr>
        <p:spPr>
          <a:xfrm>
            <a:off x="3988594" y="2074861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DFD906-9482-BD0F-BA12-0DD799A5BC2E}"/>
              </a:ext>
            </a:extLst>
          </p:cNvPr>
          <p:cNvSpPr/>
          <p:nvPr/>
        </p:nvSpPr>
        <p:spPr>
          <a:xfrm>
            <a:off x="3988593" y="790374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F0D465-85AE-1B74-D429-424935A25AC4}"/>
              </a:ext>
            </a:extLst>
          </p:cNvPr>
          <p:cNvSpPr/>
          <p:nvPr/>
        </p:nvSpPr>
        <p:spPr>
          <a:xfrm>
            <a:off x="3288506" y="576061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0518F4-0692-9124-3E76-E5F65BE26A14}"/>
              </a:ext>
            </a:extLst>
          </p:cNvPr>
          <p:cNvSpPr/>
          <p:nvPr/>
        </p:nvSpPr>
        <p:spPr>
          <a:xfrm>
            <a:off x="2245519" y="1605159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1AE37B-F60E-8B06-5892-14BF2CA0939F}"/>
              </a:ext>
            </a:extLst>
          </p:cNvPr>
          <p:cNvSpPr/>
          <p:nvPr/>
        </p:nvSpPr>
        <p:spPr>
          <a:xfrm>
            <a:off x="1561638" y="2921910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16EA10-D894-EDC0-156C-3A496A6D8D37}"/>
              </a:ext>
            </a:extLst>
          </p:cNvPr>
          <p:cNvSpPr/>
          <p:nvPr/>
        </p:nvSpPr>
        <p:spPr>
          <a:xfrm>
            <a:off x="1454481" y="3481386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01D94-6A19-813B-E183-E7CEF9325F39}"/>
              </a:ext>
            </a:extLst>
          </p:cNvPr>
          <p:cNvSpPr/>
          <p:nvPr/>
        </p:nvSpPr>
        <p:spPr>
          <a:xfrm>
            <a:off x="4202906" y="5680691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F641DC-E484-F615-7A20-5A620EC646B8}"/>
              </a:ext>
            </a:extLst>
          </p:cNvPr>
          <p:cNvSpPr/>
          <p:nvPr/>
        </p:nvSpPr>
        <p:spPr>
          <a:xfrm>
            <a:off x="6493669" y="5223103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13EA6C-1D59-4F7B-8468-23CD397600B1}"/>
              </a:ext>
            </a:extLst>
          </p:cNvPr>
          <p:cNvSpPr/>
          <p:nvPr/>
        </p:nvSpPr>
        <p:spPr>
          <a:xfrm>
            <a:off x="6517480" y="5480858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3BEE7C-78B1-C506-7DB1-92FF875C0FF0}"/>
              </a:ext>
            </a:extLst>
          </p:cNvPr>
          <p:cNvSpPr/>
          <p:nvPr/>
        </p:nvSpPr>
        <p:spPr>
          <a:xfrm>
            <a:off x="5779294" y="4743450"/>
            <a:ext cx="1864519" cy="1316634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ABB1B4-D44C-9E8B-F44D-59EDBA12CC5D}"/>
              </a:ext>
            </a:extLst>
          </p:cNvPr>
          <p:cNvSpPr/>
          <p:nvPr/>
        </p:nvSpPr>
        <p:spPr>
          <a:xfrm>
            <a:off x="8502483" y="4929697"/>
            <a:ext cx="1162051" cy="1316634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54E195-22C1-1117-5F24-9E48C870DF96}"/>
              </a:ext>
            </a:extLst>
          </p:cNvPr>
          <p:cNvSpPr/>
          <p:nvPr/>
        </p:nvSpPr>
        <p:spPr>
          <a:xfrm>
            <a:off x="3743158" y="1453083"/>
            <a:ext cx="1871830" cy="2492648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06FB97-C43B-2AC2-C308-ADAA88072CF6}"/>
              </a:ext>
            </a:extLst>
          </p:cNvPr>
          <p:cNvSpPr/>
          <p:nvPr/>
        </p:nvSpPr>
        <p:spPr>
          <a:xfrm>
            <a:off x="1342544" y="2770683"/>
            <a:ext cx="902975" cy="125839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25D42D-FD75-607D-7203-7B2B811C3961}"/>
              </a:ext>
            </a:extLst>
          </p:cNvPr>
          <p:cNvSpPr txBox="1"/>
          <p:nvPr/>
        </p:nvSpPr>
        <p:spPr>
          <a:xfrm>
            <a:off x="10630362" y="1679373"/>
            <a:ext cx="115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chemeClr val="accent6">
                    <a:lumMod val="75000"/>
                  </a:schemeClr>
                </a:solidFill>
              </a:rPr>
              <a:t>APP x 4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07A4B8-8DC4-547D-95BF-0F644676E328}"/>
              </a:ext>
            </a:extLst>
          </p:cNvPr>
          <p:cNvSpPr txBox="1"/>
          <p:nvPr/>
        </p:nvSpPr>
        <p:spPr>
          <a:xfrm>
            <a:off x="10605191" y="2366660"/>
            <a:ext cx="1479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</a:rPr>
              <a:t>TWR  x 17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D741DD-E0D2-6588-6706-8379E8DC9FE9}"/>
              </a:ext>
            </a:extLst>
          </p:cNvPr>
          <p:cNvSpPr txBox="1"/>
          <p:nvPr/>
        </p:nvSpPr>
        <p:spPr>
          <a:xfrm>
            <a:off x="10630363" y="992086"/>
            <a:ext cx="1077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chemeClr val="accent5">
                    <a:lumMod val="75000"/>
                  </a:schemeClr>
                </a:solidFill>
              </a:rPr>
              <a:t>ACC</a:t>
            </a:r>
            <a:r>
              <a:rPr lang="ro-RO" dirty="0"/>
              <a:t>  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E67DDF-F270-0C83-4647-3A235DC50532}"/>
              </a:ext>
            </a:extLst>
          </p:cNvPr>
          <p:cNvCxnSpPr/>
          <p:nvPr/>
        </p:nvCxnSpPr>
        <p:spPr>
          <a:xfrm>
            <a:off x="5257800" y="4079081"/>
            <a:ext cx="1450182" cy="2228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5DA171-421C-89D0-90FA-8630154D22D7}"/>
              </a:ext>
            </a:extLst>
          </p:cNvPr>
          <p:cNvCxnSpPr>
            <a:cxnSpLocks/>
          </p:cNvCxnSpPr>
          <p:nvPr/>
        </p:nvCxnSpPr>
        <p:spPr>
          <a:xfrm flipV="1">
            <a:off x="5257800" y="3039497"/>
            <a:ext cx="3507581" cy="10395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596620-B3F9-A96F-BE8B-B021F39BA2A9}"/>
              </a:ext>
            </a:extLst>
          </p:cNvPr>
          <p:cNvCxnSpPr>
            <a:cxnSpLocks/>
          </p:cNvCxnSpPr>
          <p:nvPr/>
        </p:nvCxnSpPr>
        <p:spPr>
          <a:xfrm flipV="1">
            <a:off x="3261123" y="434181"/>
            <a:ext cx="727470" cy="28876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DA3E0D-1993-39DD-1E3A-DF62BFCFF34D}"/>
              </a:ext>
            </a:extLst>
          </p:cNvPr>
          <p:cNvCxnSpPr>
            <a:cxnSpLocks/>
          </p:cNvCxnSpPr>
          <p:nvPr/>
        </p:nvCxnSpPr>
        <p:spPr>
          <a:xfrm>
            <a:off x="3288506" y="3321844"/>
            <a:ext cx="2019300" cy="773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72BAEF-14F7-8603-8B17-ECAF1DE7AA68}"/>
              </a:ext>
            </a:extLst>
          </p:cNvPr>
          <p:cNvCxnSpPr>
            <a:cxnSpLocks/>
          </p:cNvCxnSpPr>
          <p:nvPr/>
        </p:nvCxnSpPr>
        <p:spPr>
          <a:xfrm flipH="1">
            <a:off x="3093243" y="3319451"/>
            <a:ext cx="195263" cy="20108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C42822-38BB-C131-62E1-D70B23F7490E}"/>
              </a:ext>
            </a:extLst>
          </p:cNvPr>
          <p:cNvCxnSpPr>
            <a:cxnSpLocks/>
          </p:cNvCxnSpPr>
          <p:nvPr/>
        </p:nvCxnSpPr>
        <p:spPr>
          <a:xfrm flipH="1" flipV="1">
            <a:off x="1725299" y="2397600"/>
            <a:ext cx="1563207" cy="88985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DE5B760-0413-5541-10AD-AC83347916F6}"/>
              </a:ext>
            </a:extLst>
          </p:cNvPr>
          <p:cNvCxnSpPr>
            <a:cxnSpLocks/>
          </p:cNvCxnSpPr>
          <p:nvPr/>
        </p:nvCxnSpPr>
        <p:spPr>
          <a:xfrm flipH="1" flipV="1">
            <a:off x="5650151" y="652038"/>
            <a:ext cx="843518" cy="3031788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A256D7-87AA-75B4-499C-F3858D5A5171}"/>
              </a:ext>
            </a:extLst>
          </p:cNvPr>
          <p:cNvCxnSpPr>
            <a:cxnSpLocks/>
          </p:cNvCxnSpPr>
          <p:nvPr/>
        </p:nvCxnSpPr>
        <p:spPr>
          <a:xfrm flipH="1">
            <a:off x="8155227" y="3039497"/>
            <a:ext cx="529141" cy="3046781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1698F-A263-1C3B-F981-0416D7A5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6" y="4564856"/>
            <a:ext cx="11051381" cy="19280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79D8CF-5014-D294-A79B-2F5937ADFB5E}"/>
              </a:ext>
            </a:extLst>
          </p:cNvPr>
          <p:cNvSpPr txBox="1">
            <a:spLocks/>
          </p:cNvSpPr>
          <p:nvPr/>
        </p:nvSpPr>
        <p:spPr>
          <a:xfrm>
            <a:off x="1538288" y="-1500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o-RO" dirty="0"/>
              <a:t>ROMATSA - </a:t>
            </a:r>
            <a:r>
              <a:rPr lang="ro-RO" sz="3200" b="1" dirty="0"/>
              <a:t>unități de control al traficului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3F95D6-3C98-146E-E0FF-52F38B535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52" y="3821907"/>
            <a:ext cx="808439" cy="2228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B4279F-AA2D-B10F-1510-A6F9FB3D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69" y="3429000"/>
            <a:ext cx="808439" cy="2086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0B8244-827C-57C6-B44A-19A61006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26" y="4564855"/>
            <a:ext cx="808439" cy="1445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8BDA0-9EED-568B-25E8-22D1957AE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868" y="4564855"/>
            <a:ext cx="808439" cy="14454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121C4-D5DE-5E1B-5A89-FC29CAAE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013" y="3764756"/>
            <a:ext cx="808439" cy="2065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B3703D-E944-B9A0-2654-9E0395E71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905" y="4100513"/>
            <a:ext cx="808439" cy="1979612"/>
          </a:xfrm>
          <a:prstGeom prst="rect">
            <a:avLst/>
          </a:prstGeom>
        </p:spPr>
      </p:pic>
      <p:sp>
        <p:nvSpPr>
          <p:cNvPr id="18" name="Cube 17">
            <a:extLst>
              <a:ext uri="{FF2B5EF4-FFF2-40B4-BE49-F238E27FC236}">
                <a16:creationId xmlns:a16="http://schemas.microsoft.com/office/drawing/2014/main" id="{FD19A077-AFEA-273F-3406-58CFA0176310}"/>
              </a:ext>
            </a:extLst>
          </p:cNvPr>
          <p:cNvSpPr/>
          <p:nvPr/>
        </p:nvSpPr>
        <p:spPr>
          <a:xfrm>
            <a:off x="5160904" y="2901952"/>
            <a:ext cx="2859583" cy="2705098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E27E24-3437-10DA-A84D-723CB5659556}"/>
              </a:ext>
            </a:extLst>
          </p:cNvPr>
          <p:cNvSpPr/>
          <p:nvPr/>
        </p:nvSpPr>
        <p:spPr>
          <a:xfrm>
            <a:off x="257175" y="1175544"/>
            <a:ext cx="11601450" cy="3203575"/>
          </a:xfrm>
          <a:prstGeom prst="rect">
            <a:avLst/>
          </a:prstGeom>
          <a:solidFill>
            <a:schemeClr val="accent1">
              <a:lumMod val="40000"/>
              <a:lumOff val="60000"/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2F4CE4-AE2B-9D30-F45B-28C5960DDFFF}"/>
              </a:ext>
            </a:extLst>
          </p:cNvPr>
          <p:cNvSpPr txBox="1"/>
          <p:nvPr/>
        </p:nvSpPr>
        <p:spPr>
          <a:xfrm>
            <a:off x="838196" y="4393603"/>
            <a:ext cx="147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</a:rPr>
              <a:t>TWR  x 17</a:t>
            </a:r>
          </a:p>
          <a:p>
            <a:endParaRPr lang="ro-RO" sz="2000" b="1" dirty="0">
              <a:solidFill>
                <a:srgbClr val="FF0000"/>
              </a:solidFill>
            </a:endParaRPr>
          </a:p>
          <a:p>
            <a:r>
              <a:rPr lang="ro-RO" sz="2000" b="1" dirty="0">
                <a:solidFill>
                  <a:srgbClr val="FF0000"/>
                </a:solidFill>
              </a:rPr>
              <a:t>  GND – 1800 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302D3-927C-4D1C-E0E3-2B90983E1BF5}"/>
              </a:ext>
            </a:extLst>
          </p:cNvPr>
          <p:cNvSpPr txBox="1"/>
          <p:nvPr/>
        </p:nvSpPr>
        <p:spPr>
          <a:xfrm>
            <a:off x="5237131" y="3621852"/>
            <a:ext cx="204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chemeClr val="accent6">
                    <a:lumMod val="75000"/>
                  </a:schemeClr>
                </a:solidFill>
              </a:rPr>
              <a:t>APP x 4</a:t>
            </a:r>
          </a:p>
          <a:p>
            <a:r>
              <a:rPr lang="ro-RO" sz="2000" b="1" dirty="0">
                <a:solidFill>
                  <a:schemeClr val="accent6">
                    <a:lumMod val="75000"/>
                  </a:schemeClr>
                </a:solidFill>
              </a:rPr>
              <a:t>600 – 6000m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BD23BF-E5DD-FE19-305A-A09BB9BACE82}"/>
              </a:ext>
            </a:extLst>
          </p:cNvPr>
          <p:cNvSpPr txBox="1"/>
          <p:nvPr/>
        </p:nvSpPr>
        <p:spPr>
          <a:xfrm>
            <a:off x="9408319" y="1638638"/>
            <a:ext cx="22288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chemeClr val="accent5">
                    <a:lumMod val="75000"/>
                  </a:schemeClr>
                </a:solidFill>
              </a:rPr>
              <a:t>ACC</a:t>
            </a:r>
          </a:p>
          <a:p>
            <a:endParaRPr lang="ro-RO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o-RO" sz="2000" b="1" dirty="0">
                <a:solidFill>
                  <a:schemeClr val="accent5">
                    <a:lumMod val="75000"/>
                  </a:schemeClr>
                </a:solidFill>
              </a:rPr>
              <a:t>≈1500 2000 m</a:t>
            </a:r>
          </a:p>
          <a:p>
            <a:endParaRPr lang="ro-RO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o-RO" sz="2000" b="1" dirty="0">
                <a:solidFill>
                  <a:schemeClr val="accent5">
                    <a:lumMod val="75000"/>
                  </a:schemeClr>
                </a:solidFill>
              </a:rPr>
              <a:t>22000 m</a:t>
            </a:r>
          </a:p>
          <a:p>
            <a:endParaRPr lang="ro-RO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o-RO" dirty="0"/>
              <a:t> 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0C19BF-C071-2DF8-46E4-2311877C3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132" y="5852267"/>
            <a:ext cx="1442438" cy="82634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DCB27C-8CA9-617C-36BF-2FE2350DF0F7}"/>
              </a:ext>
            </a:extLst>
          </p:cNvPr>
          <p:cNvCxnSpPr>
            <a:cxnSpLocks/>
          </p:cNvCxnSpPr>
          <p:nvPr/>
        </p:nvCxnSpPr>
        <p:spPr>
          <a:xfrm flipH="1" flipV="1">
            <a:off x="8122444" y="1161060"/>
            <a:ext cx="50006" cy="323254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94BF77-04FF-AC4A-2F2D-B1D11F599530}"/>
              </a:ext>
            </a:extLst>
          </p:cNvPr>
          <p:cNvCxnSpPr>
            <a:cxnSpLocks/>
          </p:cNvCxnSpPr>
          <p:nvPr/>
        </p:nvCxnSpPr>
        <p:spPr>
          <a:xfrm flipH="1" flipV="1">
            <a:off x="4616058" y="1175544"/>
            <a:ext cx="50006" cy="323254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2A1355-1A1F-0ACC-625C-71459045B9EC}"/>
              </a:ext>
            </a:extLst>
          </p:cNvPr>
          <p:cNvCxnSpPr>
            <a:cxnSpLocks/>
          </p:cNvCxnSpPr>
          <p:nvPr/>
        </p:nvCxnSpPr>
        <p:spPr>
          <a:xfrm flipH="1" flipV="1">
            <a:off x="2409517" y="1146576"/>
            <a:ext cx="50006" cy="323254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9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1171</Words>
  <Application>Microsoft Office PowerPoint</Application>
  <PresentationFormat>Widescreen</PresentationFormat>
  <Paragraphs>321</Paragraphs>
  <Slides>50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ROMATSA – Smart LMS</vt:lpstr>
      <vt:lpstr>ROMATSA </vt:lpstr>
      <vt:lpstr>PowerPoint Presentation</vt:lpstr>
      <vt:lpstr>ROMATSA </vt:lpstr>
      <vt:lpstr>ROMATSA </vt:lpstr>
      <vt:lpstr>PowerPoint Presentation</vt:lpstr>
      <vt:lpstr>PowerPoint Presentation</vt:lpstr>
      <vt:lpstr>ROMATSA - unități de control al traficului</vt:lpstr>
      <vt:lpstr>PowerPoint Presentation</vt:lpstr>
      <vt:lpstr>ROMATSA </vt:lpstr>
      <vt:lpstr>ROMATSA </vt:lpstr>
      <vt:lpstr>ROMATSA </vt:lpstr>
      <vt:lpstr>ROMATSA </vt:lpstr>
      <vt:lpstr>PowerPoint Presentation</vt:lpstr>
      <vt:lpstr>Licența CTA  (CITA, MET, ATSEP)</vt:lpstr>
      <vt:lpstr>Licența CTA  (CITA, MET, ATSEP)</vt:lpstr>
      <vt:lpstr>Licența CTA</vt:lpstr>
      <vt:lpstr>Licența CTA  (CITA, MET, ATSEP)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Display-info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ROMATSA –SmartLMS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ROMATSA – Smart LMS</dc:title>
  <dc:creator>Florin TUDOSA</dc:creator>
  <cp:lastModifiedBy>Florin TUDOSA</cp:lastModifiedBy>
  <cp:revision>15</cp:revision>
  <dcterms:created xsi:type="dcterms:W3CDTF">2020-11-16T16:20:36Z</dcterms:created>
  <dcterms:modified xsi:type="dcterms:W3CDTF">2025-01-21T06:49:50Z</dcterms:modified>
</cp:coreProperties>
</file>