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2" r:id="rId5"/>
    <p:sldId id="493" r:id="rId6"/>
    <p:sldId id="489" r:id="rId7"/>
    <p:sldId id="461" r:id="rId8"/>
    <p:sldId id="4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a07fe7041190870/Documentos/Survey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a07fe7041190870/Documentos/Survey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3a07fe7041190870/Documentos/Survey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0" dirty="0" err="1">
                <a:latin typeface="Arial Narrow" panose="020B0606020202030204" pitchFamily="34" charset="0"/>
              </a:rPr>
              <a:t>What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new </a:t>
            </a:r>
            <a:r>
              <a:rPr lang="es-ES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occupations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regarding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 </a:t>
            </a:r>
            <a:r>
              <a:rPr lang="es-ES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technological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progress</a:t>
            </a:r>
            <a:r>
              <a:rPr lang="es-E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s-ES" sz="2000" b="0" dirty="0">
                <a:latin typeface="Arial Narrow" panose="020B0606020202030204" pitchFamily="34" charset="0"/>
              </a:rPr>
              <a:t>in air </a:t>
            </a:r>
            <a:r>
              <a:rPr lang="es-ES" sz="2000" b="0" dirty="0" err="1">
                <a:latin typeface="Arial Narrow" panose="020B0606020202030204" pitchFamily="34" charset="0"/>
              </a:rPr>
              <a:t>transport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0" dirty="0" err="1">
                <a:latin typeface="Arial Narrow" panose="020B0606020202030204" pitchFamily="34" charset="0"/>
              </a:rPr>
              <a:t>industry</a:t>
            </a:r>
            <a:r>
              <a:rPr lang="es-ES" sz="2000" b="0" dirty="0">
                <a:latin typeface="Arial Narrow" panose="020B0606020202030204" pitchFamily="34" charset="0"/>
              </a:rPr>
              <a:t> do </a:t>
            </a:r>
            <a:r>
              <a:rPr lang="es-ES" sz="2000" b="0" dirty="0" err="1">
                <a:latin typeface="Arial Narrow" panose="020B0606020202030204" pitchFamily="34" charset="0"/>
              </a:rPr>
              <a:t>you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0" dirty="0" err="1">
                <a:latin typeface="Arial Narrow" panose="020B0606020202030204" pitchFamily="34" charset="0"/>
              </a:rPr>
              <a:t>consider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0" dirty="0" err="1">
                <a:latin typeface="Arial Narrow" panose="020B0606020202030204" pitchFamily="34" charset="0"/>
              </a:rPr>
              <a:t>relevant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0" dirty="0" err="1">
                <a:latin typeface="Arial Narrow" panose="020B0606020202030204" pitchFamily="34" charset="0"/>
              </a:rPr>
              <a:t>to</a:t>
            </a:r>
            <a:r>
              <a:rPr lang="es-ES" sz="2000" b="0" dirty="0">
                <a:latin typeface="Arial Narrow" panose="020B0606020202030204" pitchFamily="34" charset="0"/>
              </a:rPr>
              <a:t> be </a:t>
            </a:r>
            <a:r>
              <a:rPr lang="es-ES" sz="2000" b="0" dirty="0" err="1">
                <a:latin typeface="Arial Narrow" panose="020B0606020202030204" pitchFamily="34" charset="0"/>
              </a:rPr>
              <a:t>created</a:t>
            </a:r>
            <a:r>
              <a:rPr lang="es-ES" sz="2000" b="0" dirty="0">
                <a:latin typeface="Arial Narrow" panose="020B0606020202030204" pitchFamily="34" charset="0"/>
              </a:rPr>
              <a:t>  in </a:t>
            </a:r>
            <a:r>
              <a:rPr lang="es-ES" sz="2000" b="0" dirty="0" err="1">
                <a:latin typeface="Arial Narrow" panose="020B0606020202030204" pitchFamily="34" charset="0"/>
              </a:rPr>
              <a:t>the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0" dirty="0" err="1">
                <a:latin typeface="Arial Narrow" panose="020B0606020202030204" pitchFamily="34" charset="0"/>
              </a:rPr>
              <a:t>next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1" dirty="0">
                <a:latin typeface="Arial Narrow" panose="020B0606020202030204" pitchFamily="34" charset="0"/>
              </a:rPr>
              <a:t>5 </a:t>
            </a:r>
            <a:r>
              <a:rPr lang="es-ES" sz="2000" b="1" dirty="0" err="1">
                <a:latin typeface="Arial Narrow" panose="020B0606020202030204" pitchFamily="34" charset="0"/>
              </a:rPr>
              <a:t>years</a:t>
            </a:r>
            <a:r>
              <a:rPr lang="es-ES" sz="2000" b="0" dirty="0">
                <a:latin typeface="Arial Narrow" panose="020B0606020202030204" pitchFamily="34" charset="0"/>
              </a:rPr>
              <a:t>? And in </a:t>
            </a:r>
            <a:r>
              <a:rPr lang="es-ES" sz="2000" b="0" dirty="0" err="1">
                <a:latin typeface="Arial Narrow" panose="020B0606020202030204" pitchFamily="34" charset="0"/>
              </a:rPr>
              <a:t>the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0" dirty="0" err="1">
                <a:latin typeface="Arial Narrow" panose="020B0606020202030204" pitchFamily="34" charset="0"/>
              </a:rPr>
              <a:t>next</a:t>
            </a:r>
            <a:r>
              <a:rPr lang="es-ES" sz="2000" b="0" dirty="0">
                <a:latin typeface="Arial Narrow" panose="020B0606020202030204" pitchFamily="34" charset="0"/>
              </a:rPr>
              <a:t> </a:t>
            </a:r>
            <a:r>
              <a:rPr lang="es-ES" sz="2000" b="1" dirty="0">
                <a:latin typeface="Arial Narrow" panose="020B0606020202030204" pitchFamily="34" charset="0"/>
              </a:rPr>
              <a:t>10 </a:t>
            </a:r>
            <a:r>
              <a:rPr lang="es-ES" sz="2000" b="1" dirty="0" err="1">
                <a:latin typeface="Arial Narrow" panose="020B0606020202030204" pitchFamily="34" charset="0"/>
              </a:rPr>
              <a:t>years</a:t>
            </a:r>
            <a:r>
              <a:rPr lang="es-ES" sz="2000" b="0" dirty="0">
                <a:latin typeface="Arial Narrow" panose="020B0606020202030204" pitchFamily="34" charset="0"/>
              </a:rPr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Hoja2!$C$65</c:f>
              <c:strCache>
                <c:ptCount val="1"/>
                <c:pt idx="0">
                  <c:v>5 years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1C-4F80-B52F-1D745EF96D3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1C-4F80-B52F-1D745EF96D3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1C-4F80-B52F-1D745EF96D3D}"/>
              </c:ext>
            </c:extLst>
          </c:dPt>
          <c:dPt>
            <c:idx val="3"/>
            <c:bubble3D val="0"/>
            <c:spPr>
              <a:solidFill>
                <a:srgbClr val="7BC4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1C-4F80-B52F-1D745EF96D3D}"/>
              </c:ext>
            </c:extLst>
          </c:dPt>
          <c:dPt>
            <c:idx val="4"/>
            <c:bubble3D val="0"/>
            <c:spPr>
              <a:solidFill>
                <a:srgbClr val="3289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1C-4F80-B52F-1D745EF96D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1C-4F80-B52F-1D745EF96D3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1C-4F80-B52F-1D745EF96D3D}"/>
              </c:ext>
            </c:extLst>
          </c:dPt>
          <c:dLbls>
            <c:dLbl>
              <c:idx val="0"/>
              <c:layout>
                <c:manualLayout>
                  <c:x val="0"/>
                  <c:y val="4.07964553127121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1C-4F80-B52F-1D745EF96D3D}"/>
                </c:ext>
              </c:extLst>
            </c:dLbl>
            <c:dLbl>
              <c:idx val="1"/>
              <c:layout>
                <c:manualLayout>
                  <c:x val="-2.2087403071410001E-2"/>
                  <c:y val="4.98623342710924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1C-4F80-B52F-1D745EF96D3D}"/>
                </c:ext>
              </c:extLst>
            </c:dLbl>
            <c:dLbl>
              <c:idx val="2"/>
              <c:layout>
                <c:manualLayout>
                  <c:x val="-1.6565552303557499E-2"/>
                  <c:y val="-4.532939479190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1C-4F80-B52F-1D745EF96D3D}"/>
                </c:ext>
              </c:extLst>
            </c:dLbl>
            <c:dLbl>
              <c:idx val="3"/>
              <c:layout>
                <c:manualLayout>
                  <c:x val="2.7609253839261899E-3"/>
                  <c:y val="-4.9862334271092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1C-4F80-B52F-1D745EF96D3D}"/>
                </c:ext>
              </c:extLst>
            </c:dLbl>
            <c:dLbl>
              <c:idx val="4"/>
              <c:layout>
                <c:manualLayout>
                  <c:x val="3.5892029991041102E-2"/>
                  <c:y val="-3.62635158335219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1C-4F80-B52F-1D745EF96D3D}"/>
                </c:ext>
              </c:extLst>
            </c:dLbl>
            <c:dLbl>
              <c:idx val="5"/>
              <c:layout>
                <c:manualLayout>
                  <c:x val="3.5892029991041102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1C-4F80-B52F-1D745EF96D3D}"/>
                </c:ext>
              </c:extLst>
            </c:dLbl>
            <c:dLbl>
              <c:idx val="6"/>
              <c:layout>
                <c:manualLayout>
                  <c:x val="3.5892029991041102E-2"/>
                  <c:y val="5.892821322947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1C-4F80-B52F-1D745EF96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Hoja2!$B$66:$B$72</c:f>
              <c:strCache>
                <c:ptCount val="7"/>
                <c:pt idx="0">
                  <c:v>Cybersecurity expert</c:v>
                </c:pt>
                <c:pt idx="1">
                  <c:v>IA proffesional</c:v>
                </c:pt>
                <c:pt idx="2">
                  <c:v>Data base expert</c:v>
                </c:pt>
                <c:pt idx="3">
                  <c:v>Green technologies engineer</c:v>
                </c:pt>
                <c:pt idx="4">
                  <c:v>IoT</c:v>
                </c:pt>
                <c:pt idx="5">
                  <c:v>Automation engineering</c:v>
                </c:pt>
                <c:pt idx="6">
                  <c:v>Other</c:v>
                </c:pt>
              </c:strCache>
            </c:strRef>
          </c:cat>
          <c:val>
            <c:numRef>
              <c:f>Hoja2!$C$66:$C$72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1C-4F80-B52F-1D745EF96D3D}"/>
            </c:ext>
          </c:extLst>
        </c:ser>
        <c:ser>
          <c:idx val="1"/>
          <c:order val="1"/>
          <c:tx>
            <c:strRef>
              <c:f>Hoja2!$D$65</c:f>
              <c:strCache>
                <c:ptCount val="1"/>
                <c:pt idx="0">
                  <c:v>10 years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01C-4F80-B52F-1D745EF96D3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01C-4F80-B52F-1D745EF96D3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201C-4F80-B52F-1D745EF96D3D}"/>
              </c:ext>
            </c:extLst>
          </c:dPt>
          <c:dPt>
            <c:idx val="3"/>
            <c:bubble3D val="0"/>
            <c:spPr>
              <a:solidFill>
                <a:srgbClr val="7BC4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01C-4F80-B52F-1D745EF96D3D}"/>
              </c:ext>
            </c:extLst>
          </c:dPt>
          <c:dPt>
            <c:idx val="4"/>
            <c:bubble3D val="0"/>
            <c:spPr>
              <a:solidFill>
                <a:srgbClr val="3289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201C-4F80-B52F-1D745EF96D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201C-4F80-B52F-1D745EF96D3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201C-4F80-B52F-1D745EF96D3D}"/>
              </c:ext>
            </c:extLst>
          </c:dPt>
          <c:dLbls>
            <c:dLbl>
              <c:idx val="0"/>
              <c:layout>
                <c:manualLayout>
                  <c:x val="-5.5218507678524804E-3"/>
                  <c:y val="-5.43952737502828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01C-4F80-B52F-1D745EF96D3D}"/>
                </c:ext>
              </c:extLst>
            </c:dLbl>
            <c:dLbl>
              <c:idx val="1"/>
              <c:layout>
                <c:manualLayout>
                  <c:x val="3.5892029991041102E-2"/>
                  <c:y val="-5.43952737502828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1C-4F80-B52F-1D745EF96D3D}"/>
                </c:ext>
              </c:extLst>
            </c:dLbl>
            <c:dLbl>
              <c:idx val="2"/>
              <c:layout>
                <c:manualLayout>
                  <c:x val="3.03701792231886E-2"/>
                  <c:y val="5.43952737502830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1C-4F80-B52F-1D745EF96D3D}"/>
                </c:ext>
              </c:extLst>
            </c:dLbl>
            <c:dLbl>
              <c:idx val="3"/>
              <c:layout>
                <c:manualLayout>
                  <c:x val="2.7609253839262402E-3"/>
                  <c:y val="7.25270316670438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1C-4F80-B52F-1D745EF96D3D}"/>
                </c:ext>
              </c:extLst>
            </c:dLbl>
            <c:dLbl>
              <c:idx val="4"/>
              <c:layout>
                <c:manualLayout>
                  <c:x val="-1.93264776874837E-2"/>
                  <c:y val="6.34611527086633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1C-4F80-B52F-1D745EF96D3D}"/>
                </c:ext>
              </c:extLst>
            </c:dLbl>
            <c:dLbl>
              <c:idx val="5"/>
              <c:layout>
                <c:manualLayout>
                  <c:x val="-4.96966569106723E-2"/>
                  <c:y val="-9.065878958380469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1C-4F80-B52F-1D745EF96D3D}"/>
                </c:ext>
              </c:extLst>
            </c:dLbl>
            <c:dLbl>
              <c:idx val="6"/>
              <c:layout>
                <c:manualLayout>
                  <c:x val="-4.4174806142819802E-2"/>
                  <c:y val="-4.07964553127121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1C-4F80-B52F-1D745EF96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Hoja2!$B$66:$B$72</c:f>
              <c:strCache>
                <c:ptCount val="7"/>
                <c:pt idx="0">
                  <c:v>Cybersecurity expert</c:v>
                </c:pt>
                <c:pt idx="1">
                  <c:v>IA proffesional</c:v>
                </c:pt>
                <c:pt idx="2">
                  <c:v>Data base expert</c:v>
                </c:pt>
                <c:pt idx="3">
                  <c:v>Green technologies engineer</c:v>
                </c:pt>
                <c:pt idx="4">
                  <c:v>IoT</c:v>
                </c:pt>
                <c:pt idx="5">
                  <c:v>Automation engineering</c:v>
                </c:pt>
                <c:pt idx="6">
                  <c:v>Other</c:v>
                </c:pt>
              </c:strCache>
            </c:strRef>
          </c:cat>
          <c:val>
            <c:numRef>
              <c:f>Hoja2!$D$66:$D$72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01C-4F80-B52F-1D745EF96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589339436203288"/>
          <c:y val="0.21942822900499218"/>
          <c:w val="0.31089990956691727"/>
          <c:h val="0.74530093526810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u="none" strike="noStrike" cap="all" baseline="0">
                <a:solidFill>
                  <a:sysClr val="windowText" lastClr="000000"/>
                </a:solidFill>
                <a:effectLst/>
              </a:rPr>
              <a:t>Do you have preference for how this training should be delivered?</a:t>
            </a:r>
            <a:endParaRPr lang="es-ES" sz="16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244805716409501"/>
          <c:y val="9.80602978176178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3289E0"/>
            </a:solidFill>
          </c:spPr>
          <c:dPt>
            <c:idx val="0"/>
            <c:bubble3D val="0"/>
            <c:spPr>
              <a:solidFill>
                <a:srgbClr val="3289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FF-4BD9-A740-17017D28ADB8}"/>
              </c:ext>
            </c:extLst>
          </c:dPt>
          <c:dPt>
            <c:idx val="1"/>
            <c:bubble3D val="0"/>
            <c:spPr>
              <a:solidFill>
                <a:srgbClr val="7BC43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FF-4BD9-A740-17017D28ADB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FF-4BD9-A740-17017D28ADB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4FF-4BD9-A740-17017D28ADB8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4FF-4BD9-A740-17017D28ADB8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4FF-4BD9-A740-17017D28ADB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4FF-4BD9-A740-17017D28ADB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4FF-4BD9-A740-17017D28ADB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4FF-4BD9-A740-17017D28ADB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4FF-4BD9-A740-17017D28ADB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4FF-4BD9-A740-17017D28ADB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4FF-4BD9-A740-17017D28A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Hoja1!$A$109:$A$114</c:f>
              <c:strCache>
                <c:ptCount val="6"/>
                <c:pt idx="0">
                  <c:v>Face to face training</c:v>
                </c:pt>
                <c:pt idx="1">
                  <c:v>Online training</c:v>
                </c:pt>
                <c:pt idx="2">
                  <c:v>Computed-based </c:v>
                </c:pt>
                <c:pt idx="3">
                  <c:v>Blended learning</c:v>
                </c:pt>
                <c:pt idx="4">
                  <c:v>On the job training</c:v>
                </c:pt>
                <c:pt idx="5">
                  <c:v>More interactive practical
</c:v>
                </c:pt>
              </c:strCache>
            </c:strRef>
          </c:cat>
          <c:val>
            <c:numRef>
              <c:f>Hoja1!$B$109:$B$114</c:f>
              <c:numCache>
                <c:formatCode>General</c:formatCode>
                <c:ptCount val="6"/>
                <c:pt idx="0">
                  <c:v>121</c:v>
                </c:pt>
                <c:pt idx="1">
                  <c:v>63</c:v>
                </c:pt>
                <c:pt idx="2">
                  <c:v>40</c:v>
                </c:pt>
                <c:pt idx="3">
                  <c:v>33</c:v>
                </c:pt>
                <c:pt idx="4">
                  <c:v>75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FF-4BD9-A740-17017D28ADB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1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6268236442231"/>
          <c:y val="0.15717806817225727"/>
          <c:w val="0.32183643887490954"/>
          <c:h val="0.7672723694960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u="none" strike="noStrike" cap="all" baseline="0" dirty="0">
                <a:effectLst/>
              </a:rPr>
              <a:t>WHAT NEW TRAINING COURSES OR TOPICS WOULD YOU CONSIDER VALUABLE / ESSENTIAL FOR YOUR CURRENT OCCUPATION?</a:t>
            </a:r>
            <a:endParaRPr lang="es-ES" sz="16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3289E0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86-4313-9164-BD9AFA57C28C}"/>
              </c:ext>
            </c:extLst>
          </c:dPt>
          <c:dPt>
            <c:idx val="1"/>
            <c:bubble3D val="0"/>
            <c:spPr>
              <a:solidFill>
                <a:srgbClr val="73C78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86-4313-9164-BD9AFA57C28C}"/>
              </c:ext>
            </c:extLst>
          </c:dPt>
          <c:dPt>
            <c:idx val="2"/>
            <c:bubble3D val="0"/>
            <c:spPr>
              <a:solidFill>
                <a:srgbClr val="3289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86-4313-9164-BD9AFA57C28C}"/>
              </c:ext>
            </c:extLst>
          </c:dPt>
          <c:dPt>
            <c:idx val="3"/>
            <c:bubble3D val="0"/>
            <c:spPr>
              <a:solidFill>
                <a:srgbClr val="7BC43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86-4313-9164-BD9AFA57C28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86-4313-9164-BD9AFA57C28C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986-4313-9164-BD9AFA57C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Hoja1!$A$122:$A$127</c:f>
              <c:strCache>
                <c:ptCount val="6"/>
                <c:pt idx="0">
                  <c:v>Programming</c:v>
                </c:pt>
                <c:pt idx="1">
                  <c:v>Managment </c:v>
                </c:pt>
                <c:pt idx="2">
                  <c:v>Digital competences</c:v>
                </c:pt>
                <c:pt idx="3">
                  <c:v>Safety courses</c:v>
                </c:pt>
                <c:pt idx="4">
                  <c:v>Leadership</c:v>
                </c:pt>
                <c:pt idx="5">
                  <c:v>Other</c:v>
                </c:pt>
              </c:strCache>
            </c:strRef>
          </c:cat>
          <c:val>
            <c:numRef>
              <c:f>Hoja1!$B$122:$B$127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22</c:v>
                </c:pt>
                <c:pt idx="3">
                  <c:v>10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86-4313-9164-BD9AFA57C28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2800087489064"/>
          <c:y val="0.27767023233264349"/>
          <c:w val="0.250533245844269"/>
          <c:h val="0.7007720973706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A0C8-E425-25EC-0838-CB33EF3D9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18762-C78C-4467-92F2-B046BC0DF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B07B-15A6-8AAC-99F8-A82D5EC3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6D51E-FA53-5C01-6CF7-DD3563FA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2616-A1BC-7673-3B70-395E3572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1451-9E00-156E-6E84-BF3D7077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CCA55-6D93-7756-7649-B33450CC2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A50F-D44C-5926-6045-3CAD0FBD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EBFA9-8017-BE03-F35C-94540AAA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F6B34-177A-D754-F00C-56271F29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2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F2E04-B49A-6AB4-CD8E-D7E76B539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ED757-3AC8-1759-F9D1-55E46373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A22FD-2787-4C29-E2D0-69AEB21E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884C-501E-610E-AE6D-6227C8F1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8BCFF-8DB1-75C1-6DAF-492B3A6D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4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9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9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2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E7CE-C29D-1ACD-262F-80C4A6B0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0A978-CA2A-3007-6920-D22B8B02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7AF1-578E-A234-2537-8BB4D298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E9F64-F40C-B9F7-DCA3-C894A7B2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611A-ACF1-F67F-B810-FD7EF58B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2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1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D841-2177-7CC4-F63E-56668C35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D73A9-45FB-712E-F392-88796BEAA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A994-43F0-C8D9-D3ED-EBC820EA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47956-0560-E0CC-3FD5-459CE36E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2093-9421-32A3-DECF-AE33C5DA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2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DD1F-DCD7-E2A0-85A3-B25E6EA1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1E24-8F98-8627-C547-262BADD69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3ABAE-CEE9-8E7A-FD5C-CFCD68F7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93C53-802F-C8CF-68E2-770BC340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2C5DA-2C78-8461-EE43-06E4BDCF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5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563D-6841-D37C-4670-C77155C5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10A0-7A3E-9DE1-53FE-D2E3C228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4CC60-9C14-2110-E23E-B98BFF4A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435CA-626B-686F-444B-0A6A739D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BA8C6-D4EC-ADAF-5E17-ECE751EA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87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734E-502C-020D-B733-03C547E8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24D1-5B1E-373E-8299-E2784D7C7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EFBC0-2B07-416B-0990-BB9982C48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63453-C340-94C5-5731-B09D26FF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47FE3-5D56-A0DA-D3A4-A7A58373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76A77-5B59-A8AA-DC5A-05D8F4A7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5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2EDB-DA81-A1AA-9B1E-A3409168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C425A-4708-F8CC-80E9-0ED0AE84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1CB96-F48B-6A6B-9753-6C94B62FC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B064B-7A4D-A185-7006-1DD0E2CFC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315E6-FC26-FAB7-4196-526860375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58516-0F54-51CA-221D-9CC61032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38B37-5181-935D-3060-FB638F62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A5537-4C8A-ED8D-A885-88FC6EF0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46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61C3-5E24-8860-4176-6ED0096B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72FE9-ACCF-E39D-0F0F-B12D0F9E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4AFB3-1D27-AB6F-8847-F5E26B72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F4007-F634-C26E-FBD9-8ED9180C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5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AE632-5BAC-955E-E1E1-E3AA69A2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A731A-BED5-2C9C-DA43-3A31BB2A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21CA0-1103-0317-E094-73376B39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38CA-5EEF-6D2A-4502-6DFD38FF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10D51-9196-298D-77C1-756468EB6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BFD3-2B49-8F02-65A2-347B281C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FEE9F-5212-C8D4-326B-E6F72A5C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50238-DDB5-F33A-EC5D-2DA8EC88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4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1157-74C5-CE3E-66FF-6E2A8957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B001-1303-E52C-61FC-B79826B8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89D40-3B20-C94D-C379-73459C196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65686-7FD2-409A-E3AE-A1497120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7DB15-30EE-3877-1D1C-BA84FE06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25813-6DD5-E6AA-FB4F-EF4D7EB9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FBE5-E06D-8860-670A-4BA117A4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F673A-D182-1EAB-A28B-871B3E898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E1F8B-DD2A-2547-B98F-55384DB7E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932A6-EDED-CD34-BCD5-2CDD0483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A24C3-EC00-6218-0F7D-F62DB0F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93F18-7636-1692-2D60-39DE0956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9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D677-82E4-41CD-A7C9-DEBFF11F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09C55-D4E1-7752-4DAE-68A713957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2E72C-A271-28EC-3C9F-05BE06D8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2CDD0-F054-219E-C9EB-869FEF6D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1E5F-4636-65F7-11B3-4945A384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0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BA782-CB56-ACAE-A1F3-09AFD361D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788A2-CB8C-076E-EA55-9B8F01CFD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CA93-757A-10C6-6A54-84229481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63A5-4144-691E-89F0-41A8C9CC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453D7-1C4E-D049-08FB-C02DD16D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480B-000B-D97F-31BD-47BFA3C3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1EB5-B1B8-B38A-D641-D9501ADD7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C896F-F89B-EE6C-3B05-50621E36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BEF6A-2042-565D-9C2A-488198D0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81DFB-C122-C81A-5ED8-DFDD82D7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637C0-2758-5C9A-4A09-047A83ED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A6DA-26D0-D3F9-6626-0AAB136E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36C27-DAA2-97DE-2F7A-487B23D2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3B32-05F5-4668-1044-0A47F6769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AAAC1-8E9A-EC34-5A6E-9247460A5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4A936-89B6-AA20-1183-FBAE36810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48D8E2-EF58-A7EA-DAE9-524CD33B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CB3CE-06D0-622C-5BCF-565DF76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4C1CC-E7EB-79FC-7840-BDDAF015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5E71-9976-738E-A1C8-3E430B07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F2CEF-CD55-A63B-E3CC-E42C095E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B2BF4-0429-8214-B951-C6513EB1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BE2EB-1F93-34F1-C08C-F5E23C0E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E7E6D-945B-2810-619E-3D0C61D7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F76AE-D05A-766E-842D-9D157974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705FA-5945-482C-BB6D-5256B6B5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F653-281D-64F5-9785-6D05BD2A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BE04-36D0-FD1D-F6DB-0845B773D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E2-D688-BF72-F4A2-C91066B62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2E1B3-C489-C8CD-0F01-A6DF4C14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3A3C3-EFB4-1016-797D-DC5FC2B7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FD7CF-FC7E-5147-3BAD-B5F750D9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64D3-F3FA-1106-40E7-C5E92B71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5E039-9E06-034C-6E6F-1FD47DE44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5F577-4582-8BB7-0139-6CA6144E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C4E43-C895-469B-956B-AAE2B1E8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3CD94-7632-95D1-DFF0-2E8E85FC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04B3-697E-4B8D-24E7-2A2FC04D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69F06-002F-7046-4CB2-713F9E83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51339-F973-90D4-8C72-97D86DBF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B68D-B51B-29E1-84BC-018259292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213C70-B895-4687-BC1D-89AF1C988D2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650C3-EE5E-5410-B4F0-639ED21A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039F0-653E-20DE-ECCE-85E1F5655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F5097-8790-4E1D-BEB5-C5C9162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73AEC-9568-9B19-6861-6190F94A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2766D-B772-C105-150B-2618DC9B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3271-C0E5-C777-5DCE-8718329AA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F1D4-8576-4B3F-B979-86DA5835404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7577-BD81-EBB3-D812-B6D7933EB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63BC-DCDE-A3EB-8C60-AB8F0EE4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49DD-9214-47A2-852E-7DA5638CE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CD57E-E9FA-D100-0C04-A15BC465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2333" r="22578" b="-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C7183-9EAD-60FA-48D7-C630C25D7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 b="1"/>
              <a:t>Future Challenges and Solutions for Education and Training in Aviation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80CF-C3B6-9F4A-67B4-C3AA1601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2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EEC1DE-2BC1-6E4F-7355-BF111DF86653}"/>
              </a:ext>
            </a:extLst>
          </p:cNvPr>
          <p:cNvSpPr txBox="1">
            <a:spLocks/>
          </p:cNvSpPr>
          <p:nvPr/>
        </p:nvSpPr>
        <p:spPr>
          <a:xfrm>
            <a:off x="1339838" y="0"/>
            <a:ext cx="8195226" cy="9104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Sabon Next LT" panose="02000500000000000000" pitchFamily="2" charset="0"/>
              </a:rPr>
              <a:t>Educators' opinion on new occupations regarding technological progress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39F032E-9619-BA6C-D07B-BBD5333B8DB1}"/>
              </a:ext>
            </a:extLst>
          </p:cNvPr>
          <p:cNvGraphicFramePr/>
          <p:nvPr/>
        </p:nvGraphicFramePr>
        <p:xfrm>
          <a:off x="1984918" y="910479"/>
          <a:ext cx="7921082" cy="594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21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7AAC664-C447-6CA7-3083-14D83935A910}"/>
              </a:ext>
            </a:extLst>
          </p:cNvPr>
          <p:cNvGraphicFramePr/>
          <p:nvPr/>
        </p:nvGraphicFramePr>
        <p:xfrm>
          <a:off x="6382767" y="2340634"/>
          <a:ext cx="5721922" cy="435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BF34256-9B6D-0A95-E400-340EA925BDC0}"/>
              </a:ext>
            </a:extLst>
          </p:cNvPr>
          <p:cNvGraphicFramePr/>
          <p:nvPr/>
        </p:nvGraphicFramePr>
        <p:xfrm>
          <a:off x="0" y="2340633"/>
          <a:ext cx="6096000" cy="451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4965AD-6D53-0680-1693-6C036A9C1812}"/>
              </a:ext>
            </a:extLst>
          </p:cNvPr>
          <p:cNvSpPr txBox="1">
            <a:spLocks/>
          </p:cNvSpPr>
          <p:nvPr/>
        </p:nvSpPr>
        <p:spPr>
          <a:xfrm>
            <a:off x="658368" y="72909"/>
            <a:ext cx="11150455" cy="109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Sabon Next LT" panose="02000500000000000000" pitchFamily="2" charset="0"/>
              </a:rPr>
              <a:t>Preferences for training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Sabon Next LT" panose="02000500000000000000" pitchFamily="2" charset="0"/>
              </a:rPr>
              <a:t>Employee opinion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D7FCF7-DF1F-3DA8-EFE7-F932A9E6EFC7}"/>
              </a:ext>
            </a:extLst>
          </p:cNvPr>
          <p:cNvSpPr txBox="1"/>
          <p:nvPr/>
        </p:nvSpPr>
        <p:spPr>
          <a:xfrm>
            <a:off x="0" y="1338539"/>
            <a:ext cx="12171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HEIs should provide the education that the employees really need. We questioned the employees about their education preferences in topic and in the way the education is given.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36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6276-264C-D872-232B-1C816066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31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Emerging occupations in aviation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87D8-2B36-5177-D298-245C5415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973" y="1440312"/>
            <a:ext cx="4021347" cy="351125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 in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 Aviation Policy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 Aviation Engineer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 Airport Planner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change specialist</a:t>
            </a:r>
          </a:p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Consumer energy analysts</a:t>
            </a:r>
          </a:p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 Quality  Analyst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0B05E-37E0-F747-9596-B818D5FD6447}"/>
              </a:ext>
            </a:extLst>
          </p:cNvPr>
          <p:cNvSpPr txBox="1"/>
          <p:nvPr/>
        </p:nvSpPr>
        <p:spPr>
          <a:xfrm>
            <a:off x="5574549" y="1440312"/>
            <a:ext cx="4816415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 Aviation Educator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Fuels Researcher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Battery technicians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Solar flight specialists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Pilots for UAV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Drone Traffic Manager</a:t>
            </a:r>
          </a:p>
          <a:p>
            <a:pPr marL="228600" marR="0" lvl="0" indent="-2286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Thermal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0DB66-0BB3-FE47-8CF0-B00B4275EB5D}"/>
              </a:ext>
            </a:extLst>
          </p:cNvPr>
          <p:cNvSpPr txBox="1"/>
          <p:nvPr/>
        </p:nvSpPr>
        <p:spPr>
          <a:xfrm>
            <a:off x="955797" y="5006888"/>
            <a:ext cx="7431458" cy="132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digitalisation and the sustainability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are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cross sectorial actions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which suppose advanced skills and competences in aviation, ICT and sustainability simultaneously.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E1119-BA9F-FF6F-78A4-80C9CE58A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4" t="21300" r="25896" b="4368"/>
          <a:stretch/>
        </p:blipFill>
        <p:spPr>
          <a:xfrm>
            <a:off x="9217572" y="2832671"/>
            <a:ext cx="2617870" cy="38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56C4CD-04BA-43F0-9E90-E302FB7F6C79}"/>
              </a:ext>
            </a:extLst>
          </p:cNvPr>
          <p:cNvGraphicFramePr>
            <a:graphicFrameLocks noGrp="1"/>
          </p:cNvGraphicFramePr>
          <p:nvPr/>
        </p:nvGraphicFramePr>
        <p:xfrm>
          <a:off x="0" y="1101491"/>
          <a:ext cx="12192002" cy="5099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32">
                  <a:extLst>
                    <a:ext uri="{9D8B030D-6E8A-4147-A177-3AD203B41FA5}">
                      <a16:colId xmlns:a16="http://schemas.microsoft.com/office/drawing/2014/main" val="520228905"/>
                    </a:ext>
                  </a:extLst>
                </a:gridCol>
                <a:gridCol w="3625258">
                  <a:extLst>
                    <a:ext uri="{9D8B030D-6E8A-4147-A177-3AD203B41FA5}">
                      <a16:colId xmlns:a16="http://schemas.microsoft.com/office/drawing/2014/main" val="2734400286"/>
                    </a:ext>
                  </a:extLst>
                </a:gridCol>
                <a:gridCol w="3597456">
                  <a:extLst>
                    <a:ext uri="{9D8B030D-6E8A-4147-A177-3AD203B41FA5}">
                      <a16:colId xmlns:a16="http://schemas.microsoft.com/office/drawing/2014/main" val="329907164"/>
                    </a:ext>
                  </a:extLst>
                </a:gridCol>
                <a:gridCol w="3597456">
                  <a:extLst>
                    <a:ext uri="{9D8B030D-6E8A-4147-A177-3AD203B41FA5}">
                      <a16:colId xmlns:a16="http://schemas.microsoft.com/office/drawing/2014/main" val="3156601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ategories of 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ccupations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Groups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Occupations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94177"/>
                  </a:ext>
                </a:extLst>
              </a:tr>
              <a:tr h="561787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Aviation and ICT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Data applied in aviation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Big Data Architect</a:t>
                      </a: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Data Scientist, Data Analyst, Chief Data Officer, Data Protection Officer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31193"/>
                  </a:ext>
                </a:extLst>
              </a:tr>
              <a:tr h="596273">
                <a:tc v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Cybersecurity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Auditor, Crisis Management Specialist, Expert intrusion tests, Head of the Information Systems Security, Secure communication supervisor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43970"/>
                  </a:ext>
                </a:extLst>
              </a:tr>
              <a:tr h="3454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Data Storytelling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Data Storyteller, Data Scientist, Business Analyst, Web Analyst 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87467"/>
                  </a:ext>
                </a:extLst>
              </a:tr>
              <a:tr h="2140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Data Science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Chief Data Officer, Data Steward, Data Analyst, Data Scientist, Data-Miner, Developers and integrators of blockchain and virtual technology, AI engineer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09517"/>
                  </a:ext>
                </a:extLst>
              </a:tr>
              <a:tr h="214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Piloting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Remote pilot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40906"/>
                  </a:ext>
                </a:extLst>
              </a:tr>
              <a:tr h="214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New management approaches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Expert in flight procedure design, managers for ACDM and APOC implementation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13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6EB8DF-5F2C-3DBE-995F-54288B680D44}"/>
              </a:ext>
            </a:extLst>
          </p:cNvPr>
          <p:cNvSpPr txBox="1"/>
          <p:nvPr/>
        </p:nvSpPr>
        <p:spPr>
          <a:xfrm>
            <a:off x="2696853" y="184031"/>
            <a:ext cx="588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Interdisciplinary occupations</a:t>
            </a:r>
          </a:p>
        </p:txBody>
      </p:sp>
    </p:spTree>
    <p:extLst>
      <p:ext uri="{BB962C8B-B14F-4D97-AF65-F5344CB8AC3E}">
        <p14:creationId xmlns:p14="http://schemas.microsoft.com/office/powerpoint/2010/main" val="34891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56C4CD-04BA-43F0-9E90-E302FB7F6C79}"/>
              </a:ext>
            </a:extLst>
          </p:cNvPr>
          <p:cNvGraphicFramePr>
            <a:graphicFrameLocks noGrp="1"/>
          </p:cNvGraphicFramePr>
          <p:nvPr/>
        </p:nvGraphicFramePr>
        <p:xfrm>
          <a:off x="-51759" y="1492555"/>
          <a:ext cx="12192002" cy="372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32">
                  <a:extLst>
                    <a:ext uri="{9D8B030D-6E8A-4147-A177-3AD203B41FA5}">
                      <a16:colId xmlns:a16="http://schemas.microsoft.com/office/drawing/2014/main" val="520228905"/>
                    </a:ext>
                  </a:extLst>
                </a:gridCol>
                <a:gridCol w="3625258">
                  <a:extLst>
                    <a:ext uri="{9D8B030D-6E8A-4147-A177-3AD203B41FA5}">
                      <a16:colId xmlns:a16="http://schemas.microsoft.com/office/drawing/2014/main" val="2734400286"/>
                    </a:ext>
                  </a:extLst>
                </a:gridCol>
                <a:gridCol w="7194912">
                  <a:extLst>
                    <a:ext uri="{9D8B030D-6E8A-4147-A177-3AD203B41FA5}">
                      <a16:colId xmlns:a16="http://schemas.microsoft.com/office/drawing/2014/main" val="329907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ategories of 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ccupations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Groups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Occupations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7894177"/>
                  </a:ext>
                </a:extLst>
              </a:tr>
              <a:tr h="579638">
                <a:tc rowSpan="4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b="1" dirty="0"/>
                        <a:t>Aviation, ICT and Marketing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Search Engine Optimization (SEO)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SEO Manager, SEO Consultant, Content Manager, Traffic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20621"/>
                  </a:ext>
                </a:extLst>
              </a:tr>
              <a:tr h="5796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E-CRM (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Electronic Customer Relation Management)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CRM Responsible, Consultant, CRM Manager, Project Manager, Data Analyst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72590"/>
                  </a:ext>
                </a:extLst>
              </a:tr>
              <a:tr h="5796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E-reputation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E-reputation Manager, E-reputation Consultant, Advisor / Watchman in e-reputation, Community Manager, Content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0781"/>
                  </a:ext>
                </a:extLst>
              </a:tr>
              <a:tr h="5796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User </a:t>
                      </a:r>
                      <a:r>
                        <a:rPr lang="en-US" sz="1800" b="1" kern="1200" dirty="0" err="1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eXperience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(UX) / User Interface (UI)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Service Designer, UX Manager, UI Designer, UX Designer, Ergonomist Designer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5636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6EB8DF-5F2C-3DBE-995F-54288B680D44}"/>
              </a:ext>
            </a:extLst>
          </p:cNvPr>
          <p:cNvSpPr txBox="1"/>
          <p:nvPr/>
        </p:nvSpPr>
        <p:spPr>
          <a:xfrm>
            <a:off x="2530076" y="333555"/>
            <a:ext cx="588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Interdisciplinary occupations</a:t>
            </a:r>
          </a:p>
        </p:txBody>
      </p:sp>
    </p:spTree>
    <p:extLst>
      <p:ext uri="{BB962C8B-B14F-4D97-AF65-F5344CB8AC3E}">
        <p14:creationId xmlns:p14="http://schemas.microsoft.com/office/powerpoint/2010/main" val="12473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ONIC TEMPLATE" id="{F44A9E4D-C5CD-4F8B-A79F-13462E0B067E}" vid="{C9580BE1-BE5D-498C-8DD7-EBCDE954567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411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Arial Narrow</vt:lpstr>
      <vt:lpstr>Avenir Next LT Pro</vt:lpstr>
      <vt:lpstr>Calibri</vt:lpstr>
      <vt:lpstr>Calibri Light</vt:lpstr>
      <vt:lpstr>Posterama</vt:lpstr>
      <vt:lpstr>Office Theme</vt:lpstr>
      <vt:lpstr>2_SplashVTI</vt:lpstr>
      <vt:lpstr>1_Office Theme</vt:lpstr>
      <vt:lpstr>Future Challenges and Solutions for Education and Training in Aviation</vt:lpstr>
      <vt:lpstr>PowerPoint Presentation</vt:lpstr>
      <vt:lpstr>PowerPoint Presentation</vt:lpstr>
      <vt:lpstr>Emerging occupations in aviation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Sorin Eugen Zaharia (24737)</dc:creator>
  <cp:lastModifiedBy>Sorin Eugen Zaharia (24737)</cp:lastModifiedBy>
  <cp:revision>3</cp:revision>
  <dcterms:created xsi:type="dcterms:W3CDTF">2025-01-20T09:33:20Z</dcterms:created>
  <dcterms:modified xsi:type="dcterms:W3CDTF">2025-01-20T10:56:29Z</dcterms:modified>
</cp:coreProperties>
</file>