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  <p:sldMasterId id="2147483687" r:id="rId5"/>
  </p:sldMasterIdLst>
  <p:sldIdLst>
    <p:sldId id="256" r:id="rId6"/>
    <p:sldId id="257" r:id="rId7"/>
    <p:sldId id="269" r:id="rId8"/>
    <p:sldId id="268" r:id="rId9"/>
    <p:sldId id="274" r:id="rId10"/>
    <p:sldId id="270" r:id="rId11"/>
    <p:sldId id="271" r:id="rId12"/>
    <p:sldId id="272" r:id="rId13"/>
    <p:sldId id="273" r:id="rId14"/>
    <p:sldId id="275" r:id="rId15"/>
    <p:sldId id="276" r:id="rId16"/>
    <p:sldId id="277" r:id="rId17"/>
    <p:sldId id="278" r:id="rId18"/>
    <p:sldId id="27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D5C"/>
    <a:srgbClr val="0169B5"/>
    <a:srgbClr val="95CD5A"/>
    <a:srgbClr val="257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6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GB" noProof="0" dirty="0"/>
              <a:t>Haga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</a:t>
            </a:r>
            <a:r>
              <a:rPr lang="en-GB" noProof="0" dirty="0" err="1"/>
              <a:t>el</a:t>
            </a:r>
            <a:r>
              <a:rPr lang="en-GB" noProof="0" dirty="0"/>
              <a:t>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título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Haga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</a:t>
            </a:r>
            <a:r>
              <a:rPr lang="en-GB" noProof="0" dirty="0" err="1"/>
              <a:t>el</a:t>
            </a:r>
            <a:r>
              <a:rPr lang="en-GB" noProof="0" dirty="0"/>
              <a:t>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subtítulo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6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FCB146-CB34-D3EE-92C7-34DCFD43B0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65" r="549" b="810"/>
          <a:stretch/>
        </p:blipFill>
        <p:spPr>
          <a:xfrm flipV="1">
            <a:off x="0" y="0"/>
            <a:ext cx="12192000" cy="686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5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Haga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</a:t>
            </a:r>
            <a:r>
              <a:rPr lang="en-GB" noProof="0" dirty="0" err="1"/>
              <a:t>el</a:t>
            </a:r>
            <a:r>
              <a:rPr lang="en-GB" noProof="0" dirty="0"/>
              <a:t>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título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 dirty="0"/>
              <a:t>Haga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</a:t>
            </a:r>
            <a:r>
              <a:rPr lang="en-GB" noProof="0" dirty="0" err="1"/>
              <a:t>los</a:t>
            </a:r>
            <a:r>
              <a:rPr lang="en-GB" noProof="0" dirty="0"/>
              <a:t> </a:t>
            </a:r>
            <a:r>
              <a:rPr lang="en-GB" noProof="0" dirty="0" err="1"/>
              <a:t>estilos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7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83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5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74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 noProof="0" dirty="0"/>
              <a:t>Haga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</a:t>
            </a:r>
            <a:r>
              <a:rPr lang="en-GB" noProof="0" dirty="0" err="1"/>
              <a:t>el</a:t>
            </a:r>
            <a:r>
              <a:rPr lang="en-GB" noProof="0" dirty="0"/>
              <a:t>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título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Haga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</a:t>
            </a:r>
            <a:r>
              <a:rPr lang="en-GB" noProof="0" dirty="0" err="1"/>
              <a:t>los</a:t>
            </a:r>
            <a:r>
              <a:rPr lang="en-GB" noProof="0" dirty="0"/>
              <a:t> </a:t>
            </a:r>
            <a:r>
              <a:rPr lang="en-GB" noProof="0" dirty="0" err="1"/>
              <a:t>estilos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Haga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</a:t>
            </a:r>
            <a:r>
              <a:rPr lang="en-GB" noProof="0" dirty="0" err="1"/>
              <a:t>los</a:t>
            </a:r>
            <a:r>
              <a:rPr lang="en-GB" noProof="0" dirty="0"/>
              <a:t> </a:t>
            </a:r>
            <a:r>
              <a:rPr lang="en-GB" noProof="0" dirty="0" err="1"/>
              <a:t>estilos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4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81A142-DA77-4A5F-AD1F-14E6C18F0F5F}" type="datetime1">
              <a:rPr lang="ro-RO" smtClean="0"/>
              <a:pPr/>
              <a:t>20.01.2025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646F3F-274D-499B-ABBE-824EB4ABDC3D}" type="slidenum">
              <a:rPr lang="ro-R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6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81A142-DA77-4A5F-AD1F-14E6C18F0F5F}" type="datetime1">
              <a:rPr lang="ro-RO" smtClean="0"/>
              <a:pPr/>
              <a:t>20.01.2025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646F3F-274D-499B-ABBE-824EB4ABDC3D}" type="slidenum">
              <a:rPr lang="ro-R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9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C2107-1A77-7857-72BB-D1E1E2C8B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CB146-CB34-D3EE-92C7-34DCFD43B0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27" r="549" b="134"/>
          <a:stretch/>
        </p:blipFill>
        <p:spPr>
          <a:xfrm flipH="1">
            <a:off x="0" y="0"/>
            <a:ext cx="12393582" cy="693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0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 dirty="0"/>
              <a:t>Haga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</a:t>
            </a:r>
            <a:r>
              <a:rPr lang="en-GB" noProof="0" dirty="0" err="1"/>
              <a:t>el</a:t>
            </a:r>
            <a:r>
              <a:rPr lang="en-GB" noProof="0" dirty="0"/>
              <a:t>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título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Haga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</a:t>
            </a:r>
            <a:r>
              <a:rPr lang="en-GB" noProof="0" dirty="0" err="1"/>
              <a:t>los</a:t>
            </a:r>
            <a:r>
              <a:rPr lang="en-GB" noProof="0" dirty="0"/>
              <a:t> </a:t>
            </a:r>
            <a:r>
              <a:rPr lang="en-GB" noProof="0" dirty="0" err="1"/>
              <a:t>estilos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3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9" r:id="rId3"/>
    <p:sldLayoutId id="2147483680" r:id="rId4"/>
    <p:sldLayoutId id="2147483682" r:id="rId5"/>
    <p:sldLayoutId id="2147483681" r:id="rId6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D2D6B85-9550-7821-E22E-EABFE296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 dirty="0"/>
              <a:t>Haga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</a:t>
            </a:r>
            <a:r>
              <a:rPr lang="en-GB" noProof="0" dirty="0" err="1"/>
              <a:t>el</a:t>
            </a:r>
            <a:r>
              <a:rPr lang="en-GB" noProof="0" dirty="0"/>
              <a:t>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título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6711CD-B604-CA3A-5429-33E515DEB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Haga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</a:t>
            </a:r>
            <a:r>
              <a:rPr lang="en-GB" noProof="0" dirty="0" err="1"/>
              <a:t>los</a:t>
            </a:r>
            <a:r>
              <a:rPr lang="en-GB" noProof="0" dirty="0"/>
              <a:t> </a:t>
            </a:r>
            <a:r>
              <a:rPr lang="en-GB" noProof="0" dirty="0" err="1"/>
              <a:t>estilos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868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48" r:id="rId3"/>
    <p:sldLayoutId id="214748369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4BD3D2AC-21AB-44A3-8D46-777B3B880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4E8BC0-F283-4E94-9331-304A94903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2369452-A38F-421A-87AB-9CE1B5955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8831334" cy="4923095"/>
          </a:xfrm>
          <a:custGeom>
            <a:avLst/>
            <a:gdLst>
              <a:gd name="connsiteX0" fmla="*/ 1412408 w 8831334"/>
              <a:gd name="connsiteY0" fmla="*/ 4231273 h 4923095"/>
              <a:gd name="connsiteX1" fmla="*/ 1480115 w 8831334"/>
              <a:gd name="connsiteY1" fmla="*/ 4255873 h 4923095"/>
              <a:gd name="connsiteX2" fmla="*/ 1555026 w 8831334"/>
              <a:gd name="connsiteY2" fmla="*/ 4493895 h 4923095"/>
              <a:gd name="connsiteX3" fmla="*/ 1315323 w 8831334"/>
              <a:gd name="connsiteY3" fmla="*/ 4546785 h 4923095"/>
              <a:gd name="connsiteX4" fmla="*/ 1240411 w 8831334"/>
              <a:gd name="connsiteY4" fmla="*/ 4308763 h 4923095"/>
              <a:gd name="connsiteX5" fmla="*/ 1344748 w 8831334"/>
              <a:gd name="connsiteY5" fmla="*/ 4233023 h 4923095"/>
              <a:gd name="connsiteX6" fmla="*/ 1412408 w 8831334"/>
              <a:gd name="connsiteY6" fmla="*/ 4231273 h 4923095"/>
              <a:gd name="connsiteX7" fmla="*/ 622613 w 8831334"/>
              <a:gd name="connsiteY7" fmla="*/ 3711323 h 4923095"/>
              <a:gd name="connsiteX8" fmla="*/ 726058 w 8831334"/>
              <a:gd name="connsiteY8" fmla="*/ 3713477 h 4923095"/>
              <a:gd name="connsiteX9" fmla="*/ 862930 w 8831334"/>
              <a:gd name="connsiteY9" fmla="*/ 3763207 h 4923095"/>
              <a:gd name="connsiteX10" fmla="*/ 1014368 w 8831334"/>
              <a:gd name="connsiteY10" fmla="*/ 4244384 h 4923095"/>
              <a:gd name="connsiteX11" fmla="*/ 529792 w 8831334"/>
              <a:gd name="connsiteY11" fmla="*/ 4351304 h 4923095"/>
              <a:gd name="connsiteX12" fmla="*/ 378355 w 8831334"/>
              <a:gd name="connsiteY12" fmla="*/ 3870127 h 4923095"/>
              <a:gd name="connsiteX13" fmla="*/ 622613 w 8831334"/>
              <a:gd name="connsiteY13" fmla="*/ 3711323 h 4923095"/>
              <a:gd name="connsiteX14" fmla="*/ 0 w 8831334"/>
              <a:gd name="connsiteY14" fmla="*/ 0 h 4923095"/>
              <a:gd name="connsiteX15" fmla="*/ 7345477 w 8831334"/>
              <a:gd name="connsiteY15" fmla="*/ 0 h 4923095"/>
              <a:gd name="connsiteX16" fmla="*/ 7330937 w 8831334"/>
              <a:gd name="connsiteY16" fmla="*/ 57909 h 4923095"/>
              <a:gd name="connsiteX17" fmla="*/ 7204045 w 8831334"/>
              <a:gd name="connsiteY17" fmla="*/ 525057 h 4923095"/>
              <a:gd name="connsiteX18" fmla="*/ 7423939 w 8831334"/>
              <a:gd name="connsiteY18" fmla="*/ 1259431 h 4923095"/>
              <a:gd name="connsiteX19" fmla="*/ 8123848 w 8831334"/>
              <a:gd name="connsiteY19" fmla="*/ 1829863 h 4923095"/>
              <a:gd name="connsiteX20" fmla="*/ 8304560 w 8831334"/>
              <a:gd name="connsiteY20" fmla="*/ 4410617 h 4923095"/>
              <a:gd name="connsiteX21" fmla="*/ 5824906 w 8831334"/>
              <a:gd name="connsiteY21" fmla="*/ 4582246 h 4923095"/>
              <a:gd name="connsiteX22" fmla="*/ 4814027 w 8831334"/>
              <a:gd name="connsiteY22" fmla="*/ 3900391 h 4923095"/>
              <a:gd name="connsiteX23" fmla="*/ 3389336 w 8831334"/>
              <a:gd name="connsiteY23" fmla="*/ 4033298 h 4923095"/>
              <a:gd name="connsiteX24" fmla="*/ 2844266 w 8831334"/>
              <a:gd name="connsiteY24" fmla="*/ 4497245 h 4923095"/>
              <a:gd name="connsiteX25" fmla="*/ 1361823 w 8831334"/>
              <a:gd name="connsiteY25" fmla="*/ 3978831 h 4923095"/>
              <a:gd name="connsiteX26" fmla="*/ 723961 w 8831334"/>
              <a:gd name="connsiteY26" fmla="*/ 3482165 h 4923095"/>
              <a:gd name="connsiteX27" fmla="*/ 41451 w 8831334"/>
              <a:gd name="connsiteY27" fmla="*/ 3495177 h 4923095"/>
              <a:gd name="connsiteX28" fmla="*/ 0 w 8831334"/>
              <a:gd name="connsiteY28" fmla="*/ 3499960 h 492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831334" h="4923095">
                <a:moveTo>
                  <a:pt x="1412408" y="4231273"/>
                </a:moveTo>
                <a:cubicBezTo>
                  <a:pt x="1435398" y="4234988"/>
                  <a:pt x="1458395" y="4243092"/>
                  <a:pt x="1480115" y="4255873"/>
                </a:cubicBezTo>
                <a:cubicBezTo>
                  <a:pt x="1566994" y="4306997"/>
                  <a:pt x="1600533" y="4413563"/>
                  <a:pt x="1555026" y="4493895"/>
                </a:cubicBezTo>
                <a:cubicBezTo>
                  <a:pt x="1509520" y="4574228"/>
                  <a:pt x="1402201" y="4597907"/>
                  <a:pt x="1315323" y="4546785"/>
                </a:cubicBezTo>
                <a:cubicBezTo>
                  <a:pt x="1228444" y="4495662"/>
                  <a:pt x="1194905" y="4389095"/>
                  <a:pt x="1240411" y="4308763"/>
                </a:cubicBezTo>
                <a:cubicBezTo>
                  <a:pt x="1263164" y="4268597"/>
                  <a:pt x="1301371" y="4242593"/>
                  <a:pt x="1344748" y="4233023"/>
                </a:cubicBezTo>
                <a:cubicBezTo>
                  <a:pt x="1366437" y="4228237"/>
                  <a:pt x="1389419" y="4227559"/>
                  <a:pt x="1412408" y="4231273"/>
                </a:cubicBezTo>
                <a:close/>
                <a:moveTo>
                  <a:pt x="622613" y="3711323"/>
                </a:moveTo>
                <a:cubicBezTo>
                  <a:pt x="656354" y="3707209"/>
                  <a:pt x="691202" y="3707845"/>
                  <a:pt x="726058" y="3713477"/>
                </a:cubicBezTo>
                <a:cubicBezTo>
                  <a:pt x="772533" y="3720984"/>
                  <a:pt x="819023" y="3737370"/>
                  <a:pt x="862930" y="3763207"/>
                </a:cubicBezTo>
                <a:cubicBezTo>
                  <a:pt x="1038560" y="3866555"/>
                  <a:pt x="1106361" y="4081986"/>
                  <a:pt x="1014368" y="4244384"/>
                </a:cubicBezTo>
                <a:cubicBezTo>
                  <a:pt x="922373" y="4406782"/>
                  <a:pt x="705422" y="4454653"/>
                  <a:pt x="529792" y="4351304"/>
                </a:cubicBezTo>
                <a:cubicBezTo>
                  <a:pt x="354162" y="4247957"/>
                  <a:pt x="286361" y="4032525"/>
                  <a:pt x="378355" y="3870127"/>
                </a:cubicBezTo>
                <a:cubicBezTo>
                  <a:pt x="430102" y="3778778"/>
                  <a:pt x="521385" y="3723667"/>
                  <a:pt x="622613" y="3711323"/>
                </a:cubicBezTo>
                <a:close/>
                <a:moveTo>
                  <a:pt x="0" y="0"/>
                </a:moveTo>
                <a:lnTo>
                  <a:pt x="7345477" y="0"/>
                </a:lnTo>
                <a:lnTo>
                  <a:pt x="7330937" y="57909"/>
                </a:lnTo>
                <a:cubicBezTo>
                  <a:pt x="7288864" y="213626"/>
                  <a:pt x="7242961" y="368487"/>
                  <a:pt x="7204045" y="525057"/>
                </a:cubicBezTo>
                <a:cubicBezTo>
                  <a:pt x="7133676" y="809936"/>
                  <a:pt x="7207545" y="1073056"/>
                  <a:pt x="7423939" y="1259431"/>
                </a:cubicBezTo>
                <a:cubicBezTo>
                  <a:pt x="7652783" y="1456418"/>
                  <a:pt x="7881464" y="1655861"/>
                  <a:pt x="8123848" y="1829863"/>
                </a:cubicBezTo>
                <a:cubicBezTo>
                  <a:pt x="9170527" y="2581053"/>
                  <a:pt x="8902406" y="3889765"/>
                  <a:pt x="8304560" y="4410617"/>
                </a:cubicBezTo>
                <a:cubicBezTo>
                  <a:pt x="7554009" y="5063887"/>
                  <a:pt x="6697479" y="5060469"/>
                  <a:pt x="5824906" y="4582246"/>
                </a:cubicBezTo>
                <a:cubicBezTo>
                  <a:pt x="5473190" y="4390333"/>
                  <a:pt x="5153204" y="4124206"/>
                  <a:pt x="4814027" y="3900391"/>
                </a:cubicBezTo>
                <a:cubicBezTo>
                  <a:pt x="4336267" y="3586184"/>
                  <a:pt x="3821519" y="3552717"/>
                  <a:pt x="3389336" y="4033298"/>
                </a:cubicBezTo>
                <a:cubicBezTo>
                  <a:pt x="3228138" y="4212489"/>
                  <a:pt x="3051008" y="4402509"/>
                  <a:pt x="2844266" y="4497245"/>
                </a:cubicBezTo>
                <a:cubicBezTo>
                  <a:pt x="2311195" y="4741524"/>
                  <a:pt x="1799982" y="4540883"/>
                  <a:pt x="1361823" y="3978831"/>
                </a:cubicBezTo>
                <a:cubicBezTo>
                  <a:pt x="1185983" y="3753353"/>
                  <a:pt x="1004288" y="3503556"/>
                  <a:pt x="723961" y="3482165"/>
                </a:cubicBezTo>
                <a:cubicBezTo>
                  <a:pt x="497125" y="3465003"/>
                  <a:pt x="268214" y="3473242"/>
                  <a:pt x="41451" y="3495177"/>
                </a:cubicBezTo>
                <a:lnTo>
                  <a:pt x="0" y="34999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22D8A-EC0B-B2BB-3EC7-9D377D816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751" y="2562177"/>
            <a:ext cx="10627450" cy="1733645"/>
          </a:xfrm>
        </p:spPr>
        <p:txBody>
          <a:bodyPr anchor="t" anchorCtr="0">
            <a:noAutofit/>
          </a:bodyPr>
          <a:lstStyle/>
          <a:p>
            <a:pPr algn="ctr"/>
            <a:r>
              <a:rPr lang="en-GB" sz="3600" b="1" i="0" u="none" strike="noStrike" dirty="0">
                <a:effectLst/>
                <a:latin typeface="Aptos" panose="020B0004020202020204" pitchFamily="34" charset="0"/>
              </a:rPr>
              <a:t>Interactive game created on the Moodle platform using </a:t>
            </a:r>
            <a:r>
              <a:rPr lang="ro-RO" sz="3600" b="1" dirty="0">
                <a:latin typeface="Aptos" panose="020B0004020202020204" pitchFamily="34" charset="0"/>
              </a:rPr>
              <a:t>HTML5</a:t>
            </a:r>
            <a:endParaRPr lang="en-US" sz="3600" b="1" dirty="0">
              <a:latin typeface="Aptos" panose="020B0004020202020204" pitchFamily="34" charset="0"/>
            </a:endParaRP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730158C5-C016-B644-1DC0-F5ED91A23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39" y="4389545"/>
            <a:ext cx="4085297" cy="1199715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D439B211-7F3B-5F9F-68E9-9DF764233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60" y="5741290"/>
            <a:ext cx="1917232" cy="728548"/>
          </a:xfrm>
          <a:prstGeom prst="rect">
            <a:avLst/>
          </a:prstGeom>
        </p:spPr>
      </p:pic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83C766D7-367D-D086-D9F2-02B39FE9D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18" y="5719791"/>
            <a:ext cx="1963277" cy="771546"/>
          </a:xfrm>
          <a:prstGeom prst="rect">
            <a:avLst/>
          </a:prstGeom>
        </p:spPr>
      </p:pic>
      <p:pic>
        <p:nvPicPr>
          <p:cNvPr id="1026" name="Picture 2" descr="AVIONIC">
            <a:extLst>
              <a:ext uri="{FF2B5EF4-FFF2-40B4-BE49-F238E27FC236}">
                <a16:creationId xmlns:a16="http://schemas.microsoft.com/office/drawing/2014/main" id="{BF55E8C9-026F-93BB-2CC7-845B18F1E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535" y="1317096"/>
            <a:ext cx="3081881" cy="124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23F56FE-9ABF-8835-14AD-7D22DB127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0" y="1"/>
            <a:ext cx="2265484" cy="49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AEEFF1-5A41-5DD7-2D4C-49972782F7E5}"/>
              </a:ext>
            </a:extLst>
          </p:cNvPr>
          <p:cNvSpPr txBox="1"/>
          <p:nvPr/>
        </p:nvSpPr>
        <p:spPr>
          <a:xfrm>
            <a:off x="-95793" y="433662"/>
            <a:ext cx="24509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1500"/>
              </a:spcAft>
            </a:pPr>
            <a:r>
              <a:rPr lang="ro-RO" sz="1050" b="1" dirty="0">
                <a:solidFill>
                  <a:srgbClr val="212529"/>
                </a:solidFill>
                <a:effectLst/>
                <a:latin typeface="Aptos" panose="020B0004020202020204" pitchFamily="34" charset="0"/>
              </a:rPr>
              <a:t>2022-1-RO01-KA220-HED-000086424</a:t>
            </a:r>
            <a:endParaRPr lang="ro-RO" sz="1050" dirty="0">
              <a:solidFill>
                <a:srgbClr val="212529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7" name="Picture 16" descr="A logo on a black background&#10;&#10;Description automatically generated">
            <a:extLst>
              <a:ext uri="{FF2B5EF4-FFF2-40B4-BE49-F238E27FC236}">
                <a16:creationId xmlns:a16="http://schemas.microsoft.com/office/drawing/2014/main" id="{DC93EA60-14C2-3A11-09C3-C8FC69F2DC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82" y="5395702"/>
            <a:ext cx="28575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45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error&#10;&#10;Description automatically generated">
            <a:extLst>
              <a:ext uri="{FF2B5EF4-FFF2-40B4-BE49-F238E27FC236}">
                <a16:creationId xmlns:a16="http://schemas.microsoft.com/office/drawing/2014/main" id="{73B6C68E-8E74-9B87-7150-E2CC5D6FC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6" b="12607"/>
          <a:stretch/>
        </p:blipFill>
        <p:spPr>
          <a:xfrm>
            <a:off x="7002964" y="3500997"/>
            <a:ext cx="5118359" cy="29538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EC7AEF6-A65D-3355-F298-0533A5E8ED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7010" y="180235"/>
            <a:ext cx="4881778" cy="1085497"/>
          </a:xfrm>
        </p:spPr>
        <p:txBody>
          <a:bodyPr anchor="b">
            <a:normAutofit/>
          </a:bodyPr>
          <a:lstStyle/>
          <a:p>
            <a:pPr algn="ctr"/>
            <a:r>
              <a:rPr lang="ro-RO" sz="3200" b="1" dirty="0">
                <a:latin typeface="Aptos" panose="020B0004020202020204" pitchFamily="34" charset="0"/>
              </a:rPr>
              <a:t>Decision-Making and Outcomes</a:t>
            </a:r>
            <a:endParaRPr lang="ro-RO" sz="3200" dirty="0">
              <a:latin typeface="Aptos" panose="020B00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23DFFD-2DE8-A685-4309-AD98B4D8968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4339" y="1265732"/>
            <a:ext cx="6778625" cy="51135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o-RO" sz="2000" b="1" dirty="0">
                <a:latin typeface="Aptos" panose="020B0004020202020204" pitchFamily="34" charset="0"/>
              </a:rPr>
              <a:t>Situation:</a:t>
            </a:r>
            <a:r>
              <a:rPr lang="ro-RO" sz="2000" dirty="0">
                <a:latin typeface="Aptos" panose="020B0004020202020204" pitchFamily="34" charset="0"/>
              </a:rPr>
              <a:t> </a:t>
            </a:r>
            <a:r>
              <a:rPr lang="en-GB" sz="2000" dirty="0">
                <a:latin typeface="Aptos" panose="020B0004020202020204" pitchFamily="34" charset="0"/>
              </a:rPr>
              <a:t>Control tower reports an obstacle on the main runway. Aircraft continue to approach for landing.</a:t>
            </a:r>
            <a:endParaRPr lang="ro-RO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ro-RO" sz="2000" b="1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ro-RO" sz="2000" b="1" dirty="0">
                <a:latin typeface="Aptos" panose="020B0004020202020204" pitchFamily="34" charset="0"/>
              </a:rPr>
              <a:t>Initial options:</a:t>
            </a:r>
            <a:endParaRPr lang="ro-RO" sz="2000" dirty="0">
              <a:latin typeface="Aptos" panose="020B0004020202020204" pitchFamily="34" charset="0"/>
            </a:endParaRPr>
          </a:p>
          <a:p>
            <a:endParaRPr lang="ro-RO" sz="2000" b="1" dirty="0">
              <a:solidFill>
                <a:srgbClr val="FF0000"/>
              </a:solidFill>
              <a:latin typeface="Aptos" panose="020B0004020202020204" pitchFamily="34" charset="0"/>
            </a:endParaRPr>
          </a:p>
          <a:p>
            <a:r>
              <a:rPr lang="en-GB" sz="2000" b="1" dirty="0">
                <a:latin typeface="Aptos" panose="020B0004020202020204" pitchFamily="34" charset="0"/>
              </a:rPr>
              <a:t>Branching after the initial choice:</a:t>
            </a:r>
          </a:p>
          <a:p>
            <a:pPr marL="0" indent="0">
              <a:buNone/>
            </a:pPr>
            <a:r>
              <a:rPr lang="ro-RO" sz="2000" b="1" dirty="0">
                <a:latin typeface="Aptos" panose="020B0004020202020204" pitchFamily="34" charset="0"/>
              </a:rPr>
              <a:t>If you stop operations: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ptos" panose="020B0004020202020204" pitchFamily="34" charset="0"/>
              </a:rPr>
              <a:t>The problem is identified and remedied.</a:t>
            </a:r>
            <a:endParaRPr lang="ro-RO" sz="2000" dirty="0">
              <a:latin typeface="Aptos" panose="020B00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o-RO" sz="2000" b="1" dirty="0">
                <a:latin typeface="Aptos" panose="020B0004020202020204" pitchFamily="34" charset="0"/>
              </a:rPr>
              <a:t>✔️ </a:t>
            </a:r>
            <a:r>
              <a:rPr lang="en-GB" sz="2000" b="1" dirty="0">
                <a:solidFill>
                  <a:schemeClr val="accent6"/>
                </a:solidFill>
                <a:latin typeface="Aptos" panose="020B0004020202020204" pitchFamily="34" charset="0"/>
              </a:rPr>
              <a:t>Result</a:t>
            </a:r>
            <a:r>
              <a:rPr lang="en-GB" sz="2000" b="1" dirty="0">
                <a:latin typeface="Aptos" panose="020B0004020202020204" pitchFamily="34" charset="0"/>
              </a:rPr>
              <a:t>: </a:t>
            </a:r>
            <a:r>
              <a:rPr lang="en-GB" sz="2000" dirty="0">
                <a:latin typeface="Aptos" panose="020B0004020202020204" pitchFamily="34" charset="0"/>
              </a:rPr>
              <a:t>You ensured operational safety.</a:t>
            </a:r>
            <a:endParaRPr lang="ro-RO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ro-RO" sz="2000" b="1" dirty="0">
                <a:latin typeface="Aptos" panose="020B0004020202020204" pitchFamily="34" charset="0"/>
              </a:rPr>
              <a:t>If you continue operations</a:t>
            </a:r>
            <a:r>
              <a:rPr lang="en-GB" sz="2000" b="1" dirty="0">
                <a:latin typeface="Aptos" panose="020B0004020202020204" pitchFamily="34" charset="0"/>
              </a:rPr>
              <a:t>:</a:t>
            </a:r>
            <a:endParaRPr lang="ro-RO" sz="2000" dirty="0">
              <a:latin typeface="Aptos" panose="020B00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ptos" panose="020B0004020202020204" pitchFamily="34" charset="0"/>
              </a:rPr>
              <a:t>The obstacle may cause an incident.</a:t>
            </a:r>
            <a:endParaRPr lang="ro-RO" sz="2000" dirty="0">
              <a:latin typeface="Aptos" panose="020B00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o-RO" sz="2000" b="1" dirty="0">
                <a:latin typeface="Aptos" panose="020B0004020202020204" pitchFamily="34" charset="0"/>
              </a:rPr>
              <a:t>❌ </a:t>
            </a:r>
            <a:r>
              <a:rPr lang="ro-RO" sz="2000" b="1" dirty="0">
                <a:solidFill>
                  <a:srgbClr val="FF0000"/>
                </a:solidFill>
                <a:latin typeface="Aptos" panose="020B0004020202020204" pitchFamily="34" charset="0"/>
              </a:rPr>
              <a:t>Result</a:t>
            </a:r>
            <a:r>
              <a:rPr lang="ro-RO" sz="2000" b="1" dirty="0">
                <a:latin typeface="Aptos" panose="020B0004020202020204" pitchFamily="34" charset="0"/>
              </a:rPr>
              <a:t>:</a:t>
            </a:r>
            <a:r>
              <a:rPr lang="ro-RO" sz="2000" dirty="0">
                <a:latin typeface="Aptos" panose="020B0004020202020204" pitchFamily="34" charset="0"/>
              </a:rPr>
              <a:t> </a:t>
            </a:r>
            <a:r>
              <a:rPr lang="en-GB" sz="2000" dirty="0">
                <a:latin typeface="Aptos" panose="020B0004020202020204" pitchFamily="34" charset="0"/>
              </a:rPr>
              <a:t>The problem persists and is getting worse.</a:t>
            </a:r>
            <a:endParaRPr lang="ro-RO" sz="2000" dirty="0">
              <a:latin typeface="Aptos" panose="020B0004020202020204" pitchFamily="34" charset="0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4C74B39-3CBA-2835-0C49-ECD38FAAE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7" b="10740"/>
          <a:stretch/>
        </p:blipFill>
        <p:spPr>
          <a:xfrm>
            <a:off x="7002964" y="478765"/>
            <a:ext cx="5072733" cy="2831172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0ABB891-C5BA-A7F6-0898-45F6B9B38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2"/>
          <a:stretch/>
        </p:blipFill>
        <p:spPr>
          <a:xfrm>
            <a:off x="2067912" y="1866071"/>
            <a:ext cx="3880401" cy="130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7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17BA9B-0FE8-35EE-1D3A-1ECED7B299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498" y="29406"/>
            <a:ext cx="6516687" cy="1325562"/>
          </a:xfrm>
        </p:spPr>
        <p:txBody>
          <a:bodyPr anchor="b">
            <a:normAutofit/>
          </a:bodyPr>
          <a:lstStyle/>
          <a:p>
            <a:r>
              <a:rPr lang="ro-RO" sz="2800" b="1" dirty="0">
                <a:latin typeface="Aptos" panose="020B0004020202020204" pitchFamily="34" charset="0"/>
              </a:rPr>
              <a:t>Organizational Chart Overview</a:t>
            </a:r>
            <a:br>
              <a:rPr lang="ro-RO" sz="2800" dirty="0">
                <a:latin typeface="Aptos" panose="020B0004020202020204" pitchFamily="34" charset="0"/>
              </a:rPr>
            </a:br>
            <a:r>
              <a:rPr lang="ro-RO" sz="2800" dirty="0">
                <a:latin typeface="Aptos" panose="020B0004020202020204" pitchFamily="34" charset="0"/>
              </a:rPr>
              <a:t>Organizational Structure – Operational Departments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B64183-4FC9-A782-1C6B-006B1FA6667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5506" y="1653760"/>
            <a:ext cx="4800600" cy="2948781"/>
          </a:xfrm>
        </p:spPr>
        <p:txBody>
          <a:bodyPr>
            <a:noAutofit/>
          </a:bodyPr>
          <a:lstStyle/>
          <a:p>
            <a:pPr marL="285750" indent="-285750">
              <a:lnSpc>
                <a:spcPts val="3200"/>
              </a:lnSpc>
            </a:pPr>
            <a:r>
              <a:rPr lang="en-GB" sz="2000" dirty="0">
                <a:latin typeface="Aptos" panose="020B0004020202020204" pitchFamily="34" charset="0"/>
              </a:rPr>
              <a:t>This organizational chart visually outlines the operational departments and hierarchy. Interactive "</a:t>
            </a:r>
            <a:r>
              <a:rPr lang="en-GB" sz="2000" dirty="0" err="1">
                <a:latin typeface="Aptos" panose="020B0004020202020204" pitchFamily="34" charset="0"/>
              </a:rPr>
              <a:t>i</a:t>
            </a:r>
            <a:r>
              <a:rPr lang="en-GB" sz="2000" dirty="0">
                <a:latin typeface="Aptos" panose="020B0004020202020204" pitchFamily="34" charset="0"/>
              </a:rPr>
              <a:t>" icons offer details on each role. Exploring the chart helps users understand team organization and collaboration for the airport's efficient and safe operation.</a:t>
            </a:r>
            <a:endParaRPr lang="ro-RO" sz="2000" dirty="0">
              <a:latin typeface="Aptos" panose="020B0004020202020204" pitchFamily="34" charset="0"/>
            </a:endParaRPr>
          </a:p>
        </p:txBody>
      </p:sp>
      <p:pic>
        <p:nvPicPr>
          <p:cNvPr id="6" name="Picture 5" descr="A diagram of a company&#10;&#10;Description automatically generated">
            <a:extLst>
              <a:ext uri="{FF2B5EF4-FFF2-40B4-BE49-F238E27FC236}">
                <a16:creationId xmlns:a16="http://schemas.microsoft.com/office/drawing/2014/main" id="{F0543C1E-5889-CC47-8502-EF3B147CD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110" y="1484806"/>
            <a:ext cx="6516384" cy="2363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368CD0-B463-ADE2-A75C-06114E5AD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833" y="4108074"/>
            <a:ext cx="5763738" cy="2592977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1DB1F15-C791-3C4E-6739-FCC35E2E41C8}"/>
              </a:ext>
            </a:extLst>
          </p:cNvPr>
          <p:cNvSpPr/>
          <p:nvPr/>
        </p:nvSpPr>
        <p:spPr>
          <a:xfrm rot="18541888">
            <a:off x="10030356" y="3538329"/>
            <a:ext cx="1023273" cy="2951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4258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2CBD62-C960-12A0-B697-89EF7C7521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7533"/>
            <a:ext cx="6360781" cy="900113"/>
          </a:xfrm>
        </p:spPr>
        <p:txBody>
          <a:bodyPr anchor="b">
            <a:no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Organizational Structure – Regulatory and Support Divisions</a:t>
            </a:r>
            <a:endParaRPr lang="ro-RO" sz="3200" b="1" dirty="0">
              <a:latin typeface="Aptos" panose="020B00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055C55-7109-B590-8596-5589DB74C5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3122" y="1526005"/>
            <a:ext cx="4800600" cy="2943225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This chart clearly presents the organization’s structure and hierarchy.</a:t>
            </a:r>
            <a:br>
              <a:rPr lang="en-GB" dirty="0">
                <a:latin typeface="Aptos" panose="020B0004020202020204" pitchFamily="34" charset="0"/>
              </a:rPr>
            </a:br>
            <a:r>
              <a:rPr lang="en-GB" dirty="0">
                <a:latin typeface="Aptos" panose="020B0004020202020204" pitchFamily="34" charset="0"/>
              </a:rPr>
              <a:t>Interactive "</a:t>
            </a:r>
            <a:r>
              <a:rPr lang="en-GB" b="1" dirty="0" err="1">
                <a:solidFill>
                  <a:srgbClr val="FF0000"/>
                </a:solidFill>
                <a:latin typeface="Aptos" panose="020B0004020202020204" pitchFamily="34" charset="0"/>
              </a:rPr>
              <a:t>i</a:t>
            </a:r>
            <a:r>
              <a:rPr lang="en-GB" dirty="0">
                <a:latin typeface="Aptos" panose="020B0004020202020204" pitchFamily="34" charset="0"/>
              </a:rPr>
              <a:t>" icons provide details about each department’s roles.</a:t>
            </a:r>
            <a:br>
              <a:rPr lang="en-GB" dirty="0">
                <a:latin typeface="Aptos" panose="020B0004020202020204" pitchFamily="34" charset="0"/>
              </a:rPr>
            </a:br>
            <a:r>
              <a:rPr lang="en-GB" dirty="0">
                <a:latin typeface="Aptos" panose="020B0004020202020204" pitchFamily="34" charset="0"/>
              </a:rPr>
              <a:t>Exploring the chart shows how teams work together for safe and efficient airport operations.</a:t>
            </a:r>
            <a:endParaRPr lang="ro-RO" dirty="0">
              <a:latin typeface="Aptos" panose="020B0004020202020204" pitchFamily="34" charset="0"/>
            </a:endParaRPr>
          </a:p>
        </p:txBody>
      </p:sp>
      <p:pic>
        <p:nvPicPr>
          <p:cNvPr id="6" name="Picture 5" descr="A computer screen shot of a chart&#10;&#10;Description automatically generated">
            <a:extLst>
              <a:ext uri="{FF2B5EF4-FFF2-40B4-BE49-F238E27FC236}">
                <a16:creationId xmlns:a16="http://schemas.microsoft.com/office/drawing/2014/main" id="{37E9A60F-7CB3-F09C-764A-51F7C14D0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98" y="1147089"/>
            <a:ext cx="5315427" cy="3322141"/>
          </a:xfrm>
          <a:prstGeom prst="rect">
            <a:avLst/>
          </a:prstGeom>
        </p:spPr>
      </p:pic>
      <p:pic>
        <p:nvPicPr>
          <p:cNvPr id="5" name="Picture 4" descr="A screenshot of a general manager&#10;&#10;Description automatically generated">
            <a:extLst>
              <a:ext uri="{FF2B5EF4-FFF2-40B4-BE49-F238E27FC236}">
                <a16:creationId xmlns:a16="http://schemas.microsoft.com/office/drawing/2014/main" id="{CFE599C1-C9D7-92A4-DB0D-5383BD5FE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781" y="3573814"/>
            <a:ext cx="5050646" cy="3156653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7D528C69-1984-ED12-83B6-4A1CE7CB1EF8}"/>
              </a:ext>
            </a:extLst>
          </p:cNvPr>
          <p:cNvSpPr/>
          <p:nvPr/>
        </p:nvSpPr>
        <p:spPr>
          <a:xfrm rot="14886074">
            <a:off x="6167754" y="3562693"/>
            <a:ext cx="2259807" cy="49601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87221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571BA9-CE60-84CC-ED2B-B1EBF577E5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0542" y="126460"/>
            <a:ext cx="4994275" cy="1198563"/>
          </a:xfrm>
        </p:spPr>
        <p:txBody>
          <a:bodyPr anchor="t">
            <a:normAutofit/>
          </a:bodyPr>
          <a:lstStyle/>
          <a:p>
            <a:r>
              <a:rPr lang="en-GB" sz="3400" b="1" dirty="0">
                <a:latin typeface="Aptos" panose="020B0004020202020204" pitchFamily="34" charset="0"/>
              </a:rPr>
              <a:t>Drag &amp; Drop – Runway Components</a:t>
            </a:r>
            <a:r>
              <a:rPr lang="ro-RO" sz="3400" b="1" dirty="0">
                <a:latin typeface="Aptos" panose="020B0004020202020204" pitchFamily="34" charset="0"/>
              </a:rPr>
              <a:t> </a:t>
            </a:r>
            <a:r>
              <a:rPr lang="en-GB" sz="3400" b="1" dirty="0">
                <a:latin typeface="Aptos" panose="020B0004020202020204" pitchFamily="34" charset="0"/>
              </a:rPr>
              <a:t>Overview</a:t>
            </a:r>
            <a:endParaRPr lang="ro-RO" sz="3400" b="1" dirty="0">
              <a:latin typeface="Aptos" panose="020B00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CAF343-8876-F67C-903D-C3095C0E13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22987" y="1928036"/>
            <a:ext cx="3262009" cy="3436938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en-GB" sz="2000" dirty="0">
                <a:solidFill>
                  <a:schemeClr val="tx1">
                    <a:alpha val="80000"/>
                  </a:schemeClr>
                </a:solidFill>
                <a:latin typeface="Aptos" panose="020B0004020202020204" pitchFamily="34" charset="0"/>
              </a:rPr>
              <a:t>This interactive </a:t>
            </a:r>
            <a:r>
              <a:rPr lang="en-GB" sz="2000" b="1" dirty="0">
                <a:solidFill>
                  <a:schemeClr val="tx1">
                    <a:alpha val="80000"/>
                  </a:schemeClr>
                </a:solidFill>
                <a:latin typeface="Aptos" panose="020B0004020202020204" pitchFamily="34" charset="0"/>
              </a:rPr>
              <a:t>Drag &amp; Drop</a:t>
            </a:r>
            <a:r>
              <a:rPr lang="en-GB" sz="2000" dirty="0">
                <a:solidFill>
                  <a:schemeClr val="tx1">
                    <a:alpha val="80000"/>
                  </a:schemeClr>
                </a:solidFill>
                <a:latin typeface="Aptos" panose="020B0004020202020204" pitchFamily="34" charset="0"/>
              </a:rPr>
              <a:t> activity helps to correctly identify the components of a runway.</a:t>
            </a:r>
            <a:endParaRPr lang="ro-RO" sz="2000" dirty="0">
              <a:solidFill>
                <a:schemeClr val="tx1">
                  <a:alpha val="80000"/>
                </a:schemeClr>
              </a:solidFill>
              <a:latin typeface="Aptos" panose="020B0004020202020204" pitchFamily="34" charset="0"/>
            </a:endParaRPr>
          </a:p>
          <a:p>
            <a:pPr>
              <a:lnSpc>
                <a:spcPts val="3200"/>
              </a:lnSpc>
            </a:pPr>
            <a:r>
              <a:rPr lang="en-GB" sz="2000" dirty="0">
                <a:solidFill>
                  <a:schemeClr val="tx1">
                    <a:alpha val="80000"/>
                  </a:schemeClr>
                </a:solidFill>
                <a:latin typeface="Aptos" panose="020B0004020202020204" pitchFamily="34" charset="0"/>
              </a:rPr>
              <a:t>Each label must be placed correctly on the runway diagram.</a:t>
            </a:r>
            <a:endParaRPr lang="ro-RO" sz="2000" dirty="0">
              <a:solidFill>
                <a:schemeClr val="tx1">
                  <a:alpha val="80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A03FF5C-B3D4-FB58-0B32-F0289F5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7" y="1684176"/>
            <a:ext cx="8511940" cy="431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1330C5A-5A77-D9D2-5E03-CF2EE5753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49" y="3590926"/>
            <a:ext cx="5806293" cy="2744965"/>
          </a:xfrm>
          <a:prstGeom prst="rect">
            <a:avLst/>
          </a:prstGeom>
        </p:spPr>
      </p:pic>
      <p:pic>
        <p:nvPicPr>
          <p:cNvPr id="5" name="Picture 4" descr="A computer screen shot of a road&#10;&#10;Description automatically generated">
            <a:extLst>
              <a:ext uri="{FF2B5EF4-FFF2-40B4-BE49-F238E27FC236}">
                <a16:creationId xmlns:a16="http://schemas.microsoft.com/office/drawing/2014/main" id="{0338AB2A-35D9-DD91-BC41-86A977CE3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49" y="522110"/>
            <a:ext cx="5806293" cy="274496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E4F6B0-7D17-FBFB-AB81-51A8DC192BF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3155" y="1431222"/>
            <a:ext cx="4800600" cy="37115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ptos" panose="020B0004020202020204" pitchFamily="34" charset="0"/>
              </a:rPr>
              <a:t>After label placement, the system provides visual feedback:</a:t>
            </a:r>
            <a:endParaRPr lang="ro-RO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ptos" panose="020B0004020202020204" pitchFamily="34" charset="0"/>
              </a:rPr>
              <a:t>Green: Correct answer.</a:t>
            </a:r>
            <a:endParaRPr lang="ro-RO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ptos" panose="020B0004020202020204" pitchFamily="34" charset="0"/>
              </a:rPr>
              <a:t>Red: Incorrect answer, requires correction.</a:t>
            </a:r>
            <a:endParaRPr lang="ro-RO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ptos" panose="020B0004020202020204" pitchFamily="34" charset="0"/>
              </a:rPr>
              <a:t>You can use the Retry button to redo the exercise.</a:t>
            </a:r>
            <a:endParaRPr lang="ro-RO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ptos" panose="020B0004020202020204" pitchFamily="34" charset="0"/>
              </a:rPr>
              <a:t>This activity supports hands-on learning and error correction.</a:t>
            </a:r>
            <a:endParaRPr lang="ro-RO" sz="2000" dirty="0">
              <a:latin typeface="Aptos" panose="020B00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492F8F-2A3B-2F29-9BF3-5675BCFF1F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537" y="522110"/>
            <a:ext cx="5825912" cy="663295"/>
          </a:xfrm>
        </p:spPr>
        <p:txBody>
          <a:bodyPr anchor="b">
            <a:no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Drag &amp; Drop - Feedback and Correction</a:t>
            </a:r>
            <a:endParaRPr lang="ro-RO" sz="36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9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1BFDB-5B28-CEEE-BAAA-5399A3BB58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80087"/>
            <a:ext cx="6096000" cy="1325563"/>
          </a:xfrm>
        </p:spPr>
        <p:txBody>
          <a:bodyPr>
            <a:noAutofit/>
          </a:bodyPr>
          <a:lstStyle/>
          <a:p>
            <a:pPr algn="ctr">
              <a:lnSpc>
                <a:spcPts val="3200"/>
              </a:lnSpc>
            </a:pPr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The video scenario shows the ground crew procedures for a Ryanair Boeing 737. The student is required to make decisions at key moments.</a:t>
            </a:r>
            <a:endParaRPr lang="en-US" b="1" dirty="0">
              <a:latin typeface="Aptos" panose="020B000402020202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C3ED074-0080-3DC7-A7D4-8AF5A35BD933}"/>
              </a:ext>
            </a:extLst>
          </p:cNvPr>
          <p:cNvSpPr/>
          <p:nvPr/>
        </p:nvSpPr>
        <p:spPr>
          <a:xfrm>
            <a:off x="228600" y="3019425"/>
            <a:ext cx="990600" cy="819150"/>
          </a:xfrm>
          <a:prstGeom prst="ellipse">
            <a:avLst/>
          </a:prstGeom>
          <a:solidFill>
            <a:srgbClr val="95C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solidFill>
                <a:schemeClr val="tx1"/>
              </a:solidFill>
              <a:latin typeface="Nunito Sans" pitchFamily="2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0149289-CF8B-8EBD-1116-AF2165141B37}"/>
              </a:ext>
            </a:extLst>
          </p:cNvPr>
          <p:cNvSpPr/>
          <p:nvPr/>
        </p:nvSpPr>
        <p:spPr>
          <a:xfrm>
            <a:off x="228600" y="3941762"/>
            <a:ext cx="990600" cy="819150"/>
          </a:xfrm>
          <a:prstGeom prst="ellipse">
            <a:avLst/>
          </a:prstGeom>
          <a:solidFill>
            <a:srgbClr val="95C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solidFill>
                <a:schemeClr val="tx1"/>
              </a:solidFill>
              <a:latin typeface="Nunito Sans" pitchFamily="2" charset="0"/>
            </a:endParaRPr>
          </a:p>
        </p:txBody>
      </p:sp>
      <p:pic>
        <p:nvPicPr>
          <p:cNvPr id="4" name="Picture 3" descr="A video of a plane at an airport&#10;&#10;Description automatically generated">
            <a:extLst>
              <a:ext uri="{FF2B5EF4-FFF2-40B4-BE49-F238E27FC236}">
                <a16:creationId xmlns:a16="http://schemas.microsoft.com/office/drawing/2014/main" id="{7900882B-0E64-467D-CA6E-84DF2EA26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11839" r="4525" b="5362"/>
          <a:stretch/>
        </p:blipFill>
        <p:spPr>
          <a:xfrm>
            <a:off x="1388882" y="1469281"/>
            <a:ext cx="9721970" cy="4275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71A162-AD2A-7210-AD87-FA7F485C22F0}"/>
              </a:ext>
            </a:extLst>
          </p:cNvPr>
          <p:cNvSpPr txBox="1"/>
          <p:nvPr/>
        </p:nvSpPr>
        <p:spPr>
          <a:xfrm>
            <a:off x="4432954" y="5923747"/>
            <a:ext cx="6568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The initial scene shows the Ryanair aircraft arriving at the gate. The </a:t>
            </a:r>
            <a:r>
              <a:rPr lang="ro-RO" sz="2000" dirty="0">
                <a:latin typeface="Aptos" panose="020B0004020202020204" pitchFamily="34" charset="0"/>
              </a:rPr>
              <a:t>interactive video</a:t>
            </a:r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 starts with this introduction.</a:t>
            </a:r>
            <a:endParaRPr lang="en-RO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9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7D99E-E4F3-018C-5D44-9D02E69C8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8EC8C1-BD23-87F4-020C-4294F80EC3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944" y="184936"/>
            <a:ext cx="6014039" cy="1325563"/>
          </a:xfrm>
        </p:spPr>
        <p:txBody>
          <a:bodyPr anchor="b">
            <a:noAutofit/>
          </a:bodyPr>
          <a:lstStyle/>
          <a:p>
            <a:pPr>
              <a:lnSpc>
                <a:spcPts val="3200"/>
              </a:lnSpc>
            </a:pPr>
            <a:r>
              <a:rPr lang="en-GB" sz="3600" b="0" i="0" u="none" strike="noStrike" dirty="0">
                <a:effectLst/>
                <a:latin typeface="Aptos" panose="020B0004020202020204" pitchFamily="34" charset="0"/>
              </a:rPr>
              <a:t>The student needs to choose the first action taken by the ground crew. </a:t>
            </a:r>
            <a:endParaRPr lang="ro-RO" sz="3600" b="1" i="0" dirty="0">
              <a:effectLst/>
              <a:latin typeface="Aptos" panose="020B0004020202020204" pitchFamily="34" charset="0"/>
            </a:endParaRPr>
          </a:p>
        </p:txBody>
      </p:sp>
      <p:pic>
        <p:nvPicPr>
          <p:cNvPr id="7" name="Picture 6" descr="A screenshot of a video&#10;&#10;Description automatically generated">
            <a:extLst>
              <a:ext uri="{FF2B5EF4-FFF2-40B4-BE49-F238E27FC236}">
                <a16:creationId xmlns:a16="http://schemas.microsoft.com/office/drawing/2014/main" id="{A2717530-9335-AA77-011F-0F0614EFC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" t="23534" r="3591" b="16406"/>
          <a:stretch/>
        </p:blipFill>
        <p:spPr>
          <a:xfrm>
            <a:off x="766327" y="1842254"/>
            <a:ext cx="10506973" cy="40365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62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1BFDB-5B28-CEEE-BAAA-5399A3BB58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3357" y="821734"/>
            <a:ext cx="4801386" cy="1325563"/>
          </a:xfrm>
        </p:spPr>
        <p:txBody>
          <a:bodyPr>
            <a:normAutofit/>
          </a:bodyPr>
          <a:lstStyle/>
          <a:p>
            <a:pPr algn="ctr">
              <a:lnSpc>
                <a:spcPts val="3200"/>
              </a:lnSpc>
            </a:pPr>
            <a:r>
              <a:rPr lang="en-GB" sz="2000" i="0" u="none" strike="noStrike" dirty="0">
                <a:effectLst/>
                <a:latin typeface="Aptos" panose="020B0004020202020204" pitchFamily="34" charset="0"/>
              </a:rPr>
              <a:t>If the student selects an incorrect answer, they receive negative feedback (“</a:t>
            </a:r>
            <a:r>
              <a:rPr lang="en-GB" sz="2000" b="1" i="0" u="none" strike="noStrike" dirty="0">
                <a:effectLst/>
                <a:latin typeface="Aptos" panose="020B0004020202020204" pitchFamily="34" charset="0"/>
              </a:rPr>
              <a:t>Bad Score</a:t>
            </a:r>
            <a:r>
              <a:rPr lang="en-GB" sz="2000" i="0" u="none" strike="noStrike" dirty="0">
                <a:effectLst/>
                <a:latin typeface="Aptos" panose="020B0004020202020204" pitchFamily="34" charset="0"/>
              </a:rPr>
              <a:t>”) and are given the option to retry.</a:t>
            </a:r>
            <a:endParaRPr lang="en-US" sz="4800" dirty="0">
              <a:latin typeface="Aptos" panose="020B000402020202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C3ED074-0080-3DC7-A7D4-8AF5A35BD933}"/>
              </a:ext>
            </a:extLst>
          </p:cNvPr>
          <p:cNvSpPr/>
          <p:nvPr/>
        </p:nvSpPr>
        <p:spPr>
          <a:xfrm>
            <a:off x="228600" y="3019425"/>
            <a:ext cx="990600" cy="819150"/>
          </a:xfrm>
          <a:prstGeom prst="ellipse">
            <a:avLst/>
          </a:prstGeom>
          <a:solidFill>
            <a:srgbClr val="95C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solidFill>
                <a:schemeClr val="tx1"/>
              </a:solidFill>
              <a:latin typeface="Nunito Sans" pitchFamily="2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0149289-CF8B-8EBD-1116-AF2165141B37}"/>
              </a:ext>
            </a:extLst>
          </p:cNvPr>
          <p:cNvSpPr/>
          <p:nvPr/>
        </p:nvSpPr>
        <p:spPr>
          <a:xfrm>
            <a:off x="228600" y="3941762"/>
            <a:ext cx="990600" cy="819150"/>
          </a:xfrm>
          <a:prstGeom prst="ellipse">
            <a:avLst/>
          </a:prstGeom>
          <a:solidFill>
            <a:srgbClr val="95C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solidFill>
                <a:schemeClr val="tx1"/>
              </a:solidFill>
              <a:latin typeface="Nunito Sans" pitchFamily="2" charset="0"/>
            </a:endParaRPr>
          </a:p>
        </p:txBody>
      </p:sp>
      <p:pic>
        <p:nvPicPr>
          <p:cNvPr id="4" name="Picture 3" descr="A screenshot of a video&#10;&#10;Description automatically generated">
            <a:extLst>
              <a:ext uri="{FF2B5EF4-FFF2-40B4-BE49-F238E27FC236}">
                <a16:creationId xmlns:a16="http://schemas.microsoft.com/office/drawing/2014/main" id="{C19D8B53-96B5-9348-3134-A00B6C20E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6"/>
          <a:stretch/>
        </p:blipFill>
        <p:spPr>
          <a:xfrm>
            <a:off x="6151769" y="158976"/>
            <a:ext cx="5913033" cy="3208068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D9BAC26-1557-4968-EE20-6DB83B1EE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t="9640"/>
          <a:stretch/>
        </p:blipFill>
        <p:spPr>
          <a:xfrm>
            <a:off x="238738" y="3483480"/>
            <a:ext cx="5913031" cy="3208067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0BD1C935-B08E-E631-45AF-F7E4071D62C6}"/>
              </a:ext>
            </a:extLst>
          </p:cNvPr>
          <p:cNvSpPr/>
          <p:nvPr/>
        </p:nvSpPr>
        <p:spPr>
          <a:xfrm>
            <a:off x="5002899" y="1382163"/>
            <a:ext cx="746529" cy="388324"/>
          </a:xfrm>
          <a:prstGeom prst="rightArrow">
            <a:avLst/>
          </a:prstGeom>
          <a:solidFill>
            <a:srgbClr val="95CD5C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99ED67F4-44E0-ADEF-64FF-4A2458F91312}"/>
              </a:ext>
            </a:extLst>
          </p:cNvPr>
          <p:cNvSpPr/>
          <p:nvPr/>
        </p:nvSpPr>
        <p:spPr>
          <a:xfrm rot="5400000" flipV="1">
            <a:off x="7701511" y="3428015"/>
            <a:ext cx="1708619" cy="2665793"/>
          </a:xfrm>
          <a:prstGeom prst="bentUpArrow">
            <a:avLst/>
          </a:prstGeom>
          <a:solidFill>
            <a:schemeClr val="bg1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56783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EAF05-BD74-90BE-3C70-88931063D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ipse 10">
            <a:extLst>
              <a:ext uri="{FF2B5EF4-FFF2-40B4-BE49-F238E27FC236}">
                <a16:creationId xmlns:a16="http://schemas.microsoft.com/office/drawing/2014/main" id="{675407AC-1098-9A74-FF0D-B2AF2618E5F3}"/>
              </a:ext>
            </a:extLst>
          </p:cNvPr>
          <p:cNvSpPr/>
          <p:nvPr/>
        </p:nvSpPr>
        <p:spPr>
          <a:xfrm>
            <a:off x="228600" y="3019425"/>
            <a:ext cx="990600" cy="819150"/>
          </a:xfrm>
          <a:prstGeom prst="ellipse">
            <a:avLst/>
          </a:prstGeom>
          <a:solidFill>
            <a:srgbClr val="95C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solidFill>
                <a:schemeClr val="tx1"/>
              </a:solidFill>
              <a:latin typeface="Nunito Sans" pitchFamily="2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2DF2FB3-3AAF-FDEF-A3B5-D9053307A375}"/>
              </a:ext>
            </a:extLst>
          </p:cNvPr>
          <p:cNvSpPr/>
          <p:nvPr/>
        </p:nvSpPr>
        <p:spPr>
          <a:xfrm>
            <a:off x="228600" y="3941762"/>
            <a:ext cx="990600" cy="819150"/>
          </a:xfrm>
          <a:prstGeom prst="ellipse">
            <a:avLst/>
          </a:prstGeom>
          <a:solidFill>
            <a:srgbClr val="95C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solidFill>
                <a:schemeClr val="tx1"/>
              </a:solidFill>
              <a:latin typeface="Nunito Sans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DB23584-847A-4C86-54B8-116FA773E22E}"/>
              </a:ext>
            </a:extLst>
          </p:cNvPr>
          <p:cNvSpPr txBox="1">
            <a:spLocks/>
          </p:cNvSpPr>
          <p:nvPr/>
        </p:nvSpPr>
        <p:spPr>
          <a:xfrm>
            <a:off x="1371599" y="3019425"/>
            <a:ext cx="9286876" cy="81915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4800" b="1" dirty="0">
              <a:latin typeface="Nunito Sans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2626F9-B897-B37B-E390-A7EF1BC33DFA}"/>
              </a:ext>
            </a:extLst>
          </p:cNvPr>
          <p:cNvSpPr txBox="1">
            <a:spLocks/>
          </p:cNvSpPr>
          <p:nvPr/>
        </p:nvSpPr>
        <p:spPr>
          <a:xfrm>
            <a:off x="228600" y="4760912"/>
            <a:ext cx="3488047" cy="11360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200"/>
              </a:lnSpc>
            </a:pPr>
            <a:r>
              <a:rPr lang="en-GB" sz="2000" dirty="0">
                <a:latin typeface="Aptos" panose="020B0004020202020204" pitchFamily="34" charset="0"/>
              </a:rPr>
              <a:t>At the end of the game, a final score is displayed based on the correct decisions and the response time.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10" name="Picture 9" descr="A screenshot of a video&#10;&#10;Description automatically generated">
            <a:extLst>
              <a:ext uri="{FF2B5EF4-FFF2-40B4-BE49-F238E27FC236}">
                <a16:creationId xmlns:a16="http://schemas.microsoft.com/office/drawing/2014/main" id="{ADA996E9-AAC4-0A5D-B873-13A50000F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t="9734" r="423" b="886"/>
          <a:stretch/>
        </p:blipFill>
        <p:spPr>
          <a:xfrm>
            <a:off x="706" y="10510"/>
            <a:ext cx="6099777" cy="3211047"/>
          </a:xfrm>
          <a:prstGeom prst="rect">
            <a:avLst/>
          </a:prstGeom>
        </p:spPr>
      </p:pic>
      <p:pic>
        <p:nvPicPr>
          <p:cNvPr id="13" name="Picture 12" descr="A screenshot of a video&#10;&#10;Description automatically generated">
            <a:extLst>
              <a:ext uri="{FF2B5EF4-FFF2-40B4-BE49-F238E27FC236}">
                <a16:creationId xmlns:a16="http://schemas.microsoft.com/office/drawing/2014/main" id="{1D138F01-4071-CAC7-4FC7-2C06671BB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2"/>
          <a:stretch/>
        </p:blipFill>
        <p:spPr>
          <a:xfrm>
            <a:off x="5242440" y="3238491"/>
            <a:ext cx="6927834" cy="36469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55193A-8A95-6EB6-EC25-F6FCC12E904C}"/>
              </a:ext>
            </a:extLst>
          </p:cNvPr>
          <p:cNvSpPr txBox="1"/>
          <p:nvPr/>
        </p:nvSpPr>
        <p:spPr>
          <a:xfrm>
            <a:off x="7656856" y="634087"/>
            <a:ext cx="3720586" cy="21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If the answer is correct (“Placing chocks at the wheels”), the student receives positive feedback, and the game continues with the next actions</a:t>
            </a:r>
            <a:r>
              <a:rPr lang="en-GB" sz="20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.</a:t>
            </a:r>
            <a:endParaRPr lang="en-RO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76509ED-677E-E0F2-D65F-E218224840EF}"/>
              </a:ext>
            </a:extLst>
          </p:cNvPr>
          <p:cNvSpPr/>
          <p:nvPr/>
        </p:nvSpPr>
        <p:spPr>
          <a:xfrm>
            <a:off x="3873262" y="5171156"/>
            <a:ext cx="767749" cy="457200"/>
          </a:xfrm>
          <a:prstGeom prst="rightArrow">
            <a:avLst/>
          </a:prstGeom>
          <a:solidFill>
            <a:srgbClr val="95CD5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538C449-0A8C-439C-519E-F578B6D5B959}"/>
              </a:ext>
            </a:extLst>
          </p:cNvPr>
          <p:cNvSpPr/>
          <p:nvPr/>
        </p:nvSpPr>
        <p:spPr>
          <a:xfrm rot="10800000">
            <a:off x="6577007" y="1163094"/>
            <a:ext cx="767749" cy="4572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35054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1E5C4-CFB4-A5C1-8F59-B1D450A2D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EB657957-2629-1250-087C-5CBB10F43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23621B-C2C3-25D1-033B-3AB823AC8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08F48E8-54EA-F4B5-46DD-5E8FCBA28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8831334" cy="4923095"/>
          </a:xfrm>
          <a:custGeom>
            <a:avLst/>
            <a:gdLst>
              <a:gd name="connsiteX0" fmla="*/ 1412408 w 8831334"/>
              <a:gd name="connsiteY0" fmla="*/ 4231273 h 4923095"/>
              <a:gd name="connsiteX1" fmla="*/ 1480115 w 8831334"/>
              <a:gd name="connsiteY1" fmla="*/ 4255873 h 4923095"/>
              <a:gd name="connsiteX2" fmla="*/ 1555026 w 8831334"/>
              <a:gd name="connsiteY2" fmla="*/ 4493895 h 4923095"/>
              <a:gd name="connsiteX3" fmla="*/ 1315323 w 8831334"/>
              <a:gd name="connsiteY3" fmla="*/ 4546785 h 4923095"/>
              <a:gd name="connsiteX4" fmla="*/ 1240411 w 8831334"/>
              <a:gd name="connsiteY4" fmla="*/ 4308763 h 4923095"/>
              <a:gd name="connsiteX5" fmla="*/ 1344748 w 8831334"/>
              <a:gd name="connsiteY5" fmla="*/ 4233023 h 4923095"/>
              <a:gd name="connsiteX6" fmla="*/ 1412408 w 8831334"/>
              <a:gd name="connsiteY6" fmla="*/ 4231273 h 4923095"/>
              <a:gd name="connsiteX7" fmla="*/ 622613 w 8831334"/>
              <a:gd name="connsiteY7" fmla="*/ 3711323 h 4923095"/>
              <a:gd name="connsiteX8" fmla="*/ 726058 w 8831334"/>
              <a:gd name="connsiteY8" fmla="*/ 3713477 h 4923095"/>
              <a:gd name="connsiteX9" fmla="*/ 862930 w 8831334"/>
              <a:gd name="connsiteY9" fmla="*/ 3763207 h 4923095"/>
              <a:gd name="connsiteX10" fmla="*/ 1014368 w 8831334"/>
              <a:gd name="connsiteY10" fmla="*/ 4244384 h 4923095"/>
              <a:gd name="connsiteX11" fmla="*/ 529792 w 8831334"/>
              <a:gd name="connsiteY11" fmla="*/ 4351304 h 4923095"/>
              <a:gd name="connsiteX12" fmla="*/ 378355 w 8831334"/>
              <a:gd name="connsiteY12" fmla="*/ 3870127 h 4923095"/>
              <a:gd name="connsiteX13" fmla="*/ 622613 w 8831334"/>
              <a:gd name="connsiteY13" fmla="*/ 3711323 h 4923095"/>
              <a:gd name="connsiteX14" fmla="*/ 0 w 8831334"/>
              <a:gd name="connsiteY14" fmla="*/ 0 h 4923095"/>
              <a:gd name="connsiteX15" fmla="*/ 7345477 w 8831334"/>
              <a:gd name="connsiteY15" fmla="*/ 0 h 4923095"/>
              <a:gd name="connsiteX16" fmla="*/ 7330937 w 8831334"/>
              <a:gd name="connsiteY16" fmla="*/ 57909 h 4923095"/>
              <a:gd name="connsiteX17" fmla="*/ 7204045 w 8831334"/>
              <a:gd name="connsiteY17" fmla="*/ 525057 h 4923095"/>
              <a:gd name="connsiteX18" fmla="*/ 7423939 w 8831334"/>
              <a:gd name="connsiteY18" fmla="*/ 1259431 h 4923095"/>
              <a:gd name="connsiteX19" fmla="*/ 8123848 w 8831334"/>
              <a:gd name="connsiteY19" fmla="*/ 1829863 h 4923095"/>
              <a:gd name="connsiteX20" fmla="*/ 8304560 w 8831334"/>
              <a:gd name="connsiteY20" fmla="*/ 4410617 h 4923095"/>
              <a:gd name="connsiteX21" fmla="*/ 5824906 w 8831334"/>
              <a:gd name="connsiteY21" fmla="*/ 4582246 h 4923095"/>
              <a:gd name="connsiteX22" fmla="*/ 4814027 w 8831334"/>
              <a:gd name="connsiteY22" fmla="*/ 3900391 h 4923095"/>
              <a:gd name="connsiteX23" fmla="*/ 3389336 w 8831334"/>
              <a:gd name="connsiteY23" fmla="*/ 4033298 h 4923095"/>
              <a:gd name="connsiteX24" fmla="*/ 2844266 w 8831334"/>
              <a:gd name="connsiteY24" fmla="*/ 4497245 h 4923095"/>
              <a:gd name="connsiteX25" fmla="*/ 1361823 w 8831334"/>
              <a:gd name="connsiteY25" fmla="*/ 3978831 h 4923095"/>
              <a:gd name="connsiteX26" fmla="*/ 723961 w 8831334"/>
              <a:gd name="connsiteY26" fmla="*/ 3482165 h 4923095"/>
              <a:gd name="connsiteX27" fmla="*/ 41451 w 8831334"/>
              <a:gd name="connsiteY27" fmla="*/ 3495177 h 4923095"/>
              <a:gd name="connsiteX28" fmla="*/ 0 w 8831334"/>
              <a:gd name="connsiteY28" fmla="*/ 3499960 h 492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831334" h="4923095">
                <a:moveTo>
                  <a:pt x="1412408" y="4231273"/>
                </a:moveTo>
                <a:cubicBezTo>
                  <a:pt x="1435398" y="4234988"/>
                  <a:pt x="1458395" y="4243092"/>
                  <a:pt x="1480115" y="4255873"/>
                </a:cubicBezTo>
                <a:cubicBezTo>
                  <a:pt x="1566994" y="4306997"/>
                  <a:pt x="1600533" y="4413563"/>
                  <a:pt x="1555026" y="4493895"/>
                </a:cubicBezTo>
                <a:cubicBezTo>
                  <a:pt x="1509520" y="4574228"/>
                  <a:pt x="1402201" y="4597907"/>
                  <a:pt x="1315323" y="4546785"/>
                </a:cubicBezTo>
                <a:cubicBezTo>
                  <a:pt x="1228444" y="4495662"/>
                  <a:pt x="1194905" y="4389095"/>
                  <a:pt x="1240411" y="4308763"/>
                </a:cubicBezTo>
                <a:cubicBezTo>
                  <a:pt x="1263164" y="4268597"/>
                  <a:pt x="1301371" y="4242593"/>
                  <a:pt x="1344748" y="4233023"/>
                </a:cubicBezTo>
                <a:cubicBezTo>
                  <a:pt x="1366437" y="4228237"/>
                  <a:pt x="1389419" y="4227559"/>
                  <a:pt x="1412408" y="4231273"/>
                </a:cubicBezTo>
                <a:close/>
                <a:moveTo>
                  <a:pt x="622613" y="3711323"/>
                </a:moveTo>
                <a:cubicBezTo>
                  <a:pt x="656354" y="3707209"/>
                  <a:pt x="691202" y="3707845"/>
                  <a:pt x="726058" y="3713477"/>
                </a:cubicBezTo>
                <a:cubicBezTo>
                  <a:pt x="772533" y="3720984"/>
                  <a:pt x="819023" y="3737370"/>
                  <a:pt x="862930" y="3763207"/>
                </a:cubicBezTo>
                <a:cubicBezTo>
                  <a:pt x="1038560" y="3866555"/>
                  <a:pt x="1106361" y="4081986"/>
                  <a:pt x="1014368" y="4244384"/>
                </a:cubicBezTo>
                <a:cubicBezTo>
                  <a:pt x="922373" y="4406782"/>
                  <a:pt x="705422" y="4454653"/>
                  <a:pt x="529792" y="4351304"/>
                </a:cubicBezTo>
                <a:cubicBezTo>
                  <a:pt x="354162" y="4247957"/>
                  <a:pt x="286361" y="4032525"/>
                  <a:pt x="378355" y="3870127"/>
                </a:cubicBezTo>
                <a:cubicBezTo>
                  <a:pt x="430102" y="3778778"/>
                  <a:pt x="521385" y="3723667"/>
                  <a:pt x="622613" y="3711323"/>
                </a:cubicBezTo>
                <a:close/>
                <a:moveTo>
                  <a:pt x="0" y="0"/>
                </a:moveTo>
                <a:lnTo>
                  <a:pt x="7345477" y="0"/>
                </a:lnTo>
                <a:lnTo>
                  <a:pt x="7330937" y="57909"/>
                </a:lnTo>
                <a:cubicBezTo>
                  <a:pt x="7288864" y="213626"/>
                  <a:pt x="7242961" y="368487"/>
                  <a:pt x="7204045" y="525057"/>
                </a:cubicBezTo>
                <a:cubicBezTo>
                  <a:pt x="7133676" y="809936"/>
                  <a:pt x="7207545" y="1073056"/>
                  <a:pt x="7423939" y="1259431"/>
                </a:cubicBezTo>
                <a:cubicBezTo>
                  <a:pt x="7652783" y="1456418"/>
                  <a:pt x="7881464" y="1655861"/>
                  <a:pt x="8123848" y="1829863"/>
                </a:cubicBezTo>
                <a:cubicBezTo>
                  <a:pt x="9170527" y="2581053"/>
                  <a:pt x="8902406" y="3889765"/>
                  <a:pt x="8304560" y="4410617"/>
                </a:cubicBezTo>
                <a:cubicBezTo>
                  <a:pt x="7554009" y="5063887"/>
                  <a:pt x="6697479" y="5060469"/>
                  <a:pt x="5824906" y="4582246"/>
                </a:cubicBezTo>
                <a:cubicBezTo>
                  <a:pt x="5473190" y="4390333"/>
                  <a:pt x="5153204" y="4124206"/>
                  <a:pt x="4814027" y="3900391"/>
                </a:cubicBezTo>
                <a:cubicBezTo>
                  <a:pt x="4336267" y="3586184"/>
                  <a:pt x="3821519" y="3552717"/>
                  <a:pt x="3389336" y="4033298"/>
                </a:cubicBezTo>
                <a:cubicBezTo>
                  <a:pt x="3228138" y="4212489"/>
                  <a:pt x="3051008" y="4402509"/>
                  <a:pt x="2844266" y="4497245"/>
                </a:cubicBezTo>
                <a:cubicBezTo>
                  <a:pt x="2311195" y="4741524"/>
                  <a:pt x="1799982" y="4540883"/>
                  <a:pt x="1361823" y="3978831"/>
                </a:cubicBezTo>
                <a:cubicBezTo>
                  <a:pt x="1185983" y="3753353"/>
                  <a:pt x="1004288" y="3503556"/>
                  <a:pt x="723961" y="3482165"/>
                </a:cubicBezTo>
                <a:cubicBezTo>
                  <a:pt x="497125" y="3465003"/>
                  <a:pt x="268214" y="3473242"/>
                  <a:pt x="41451" y="3495177"/>
                </a:cubicBezTo>
                <a:lnTo>
                  <a:pt x="0" y="34999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C5E01F-B578-8ACF-DED6-2E64D8D06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868" y="4618690"/>
            <a:ext cx="3720586" cy="1136003"/>
          </a:xfrm>
        </p:spPr>
        <p:txBody>
          <a:bodyPr anchor="t" anchorCtr="0">
            <a:normAutofit fontScale="90000"/>
          </a:bodyPr>
          <a:lstStyle/>
          <a:p>
            <a:pPr algn="ctr">
              <a:lnSpc>
                <a:spcPts val="3200"/>
              </a:lnSpc>
            </a:pPr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At the end of the game, a final score is displayed based on the correct decisions and the response time.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7" name="Picture 6" descr="A screenshot of a video&#10;&#10;Description automatically generated">
            <a:extLst>
              <a:ext uri="{FF2B5EF4-FFF2-40B4-BE49-F238E27FC236}">
                <a16:creationId xmlns:a16="http://schemas.microsoft.com/office/drawing/2014/main" id="{31A4E8CC-F53D-E336-342E-C74E1B5B0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2" t="9734" r="423" b="886"/>
          <a:stretch/>
        </p:blipFill>
        <p:spPr>
          <a:xfrm>
            <a:off x="6218896" y="92636"/>
            <a:ext cx="5227921" cy="3422748"/>
          </a:xfrm>
          <a:prstGeom prst="rect">
            <a:avLst/>
          </a:prstGeom>
        </p:spPr>
      </p:pic>
      <p:pic>
        <p:nvPicPr>
          <p:cNvPr id="9" name="Picture 8" descr="A screenshot of a video&#10;&#10;Description automatically generated">
            <a:extLst>
              <a:ext uri="{FF2B5EF4-FFF2-40B4-BE49-F238E27FC236}">
                <a16:creationId xmlns:a16="http://schemas.microsoft.com/office/drawing/2014/main" id="{B4DBFD90-84C6-1438-721B-7ECF0B9B8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2"/>
          <a:stretch/>
        </p:blipFill>
        <p:spPr>
          <a:xfrm>
            <a:off x="6215847" y="3482124"/>
            <a:ext cx="5227921" cy="34091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9A297B-8A9E-97FC-AFEA-D9CB43F2E885}"/>
              </a:ext>
            </a:extLst>
          </p:cNvPr>
          <p:cNvSpPr txBox="1"/>
          <p:nvPr/>
        </p:nvSpPr>
        <p:spPr>
          <a:xfrm>
            <a:off x="745183" y="629930"/>
            <a:ext cx="3895828" cy="21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GB" b="0" i="0" u="none" strike="noStrike" dirty="0">
                <a:effectLst/>
                <a:latin typeface="Aptos" panose="020B0004020202020204" pitchFamily="34" charset="0"/>
              </a:rPr>
              <a:t>If the answer is correct (“</a:t>
            </a:r>
            <a:r>
              <a:rPr lang="en-GB" b="1" i="0" u="none" strike="noStrike" dirty="0">
                <a:effectLst/>
                <a:latin typeface="Aptos" panose="020B0004020202020204" pitchFamily="34" charset="0"/>
              </a:rPr>
              <a:t>Placing chocks at the wheels</a:t>
            </a:r>
            <a:r>
              <a:rPr lang="en-GB" b="0" i="0" u="none" strike="noStrike" dirty="0">
                <a:effectLst/>
                <a:latin typeface="Aptos" panose="020B0004020202020204" pitchFamily="34" charset="0"/>
              </a:rPr>
              <a:t>”), the student receives positive feedback, and the game continues with the next actions.</a:t>
            </a:r>
            <a:endParaRPr lang="en-RO" dirty="0">
              <a:latin typeface="Aptos" panose="020B0004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0E8468E-3981-A635-7861-B54680817677}"/>
              </a:ext>
            </a:extLst>
          </p:cNvPr>
          <p:cNvSpPr/>
          <p:nvPr/>
        </p:nvSpPr>
        <p:spPr>
          <a:xfrm>
            <a:off x="4795605" y="5074536"/>
            <a:ext cx="767749" cy="4572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7D7B8D9-A72F-9C4C-56B4-14D279D7E108}"/>
              </a:ext>
            </a:extLst>
          </p:cNvPr>
          <p:cNvSpPr/>
          <p:nvPr/>
        </p:nvSpPr>
        <p:spPr>
          <a:xfrm>
            <a:off x="4795605" y="1454087"/>
            <a:ext cx="767749" cy="457200"/>
          </a:xfrm>
          <a:prstGeom prst="rightArrow">
            <a:avLst/>
          </a:prstGeom>
          <a:solidFill>
            <a:srgbClr val="95CD5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00891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6315E-0542-C1A3-C918-368394899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DB47-081D-7F83-AB65-E4017177BA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6222" y="268766"/>
            <a:ext cx="5250730" cy="797514"/>
          </a:xfrm>
        </p:spPr>
        <p:txBody>
          <a:bodyPr>
            <a:normAutofit/>
          </a:bodyPr>
          <a:lstStyle/>
          <a:p>
            <a:r>
              <a:rPr lang="en-GB" b="1" i="0" u="none" strike="noStrike" dirty="0">
                <a:effectLst/>
                <a:latin typeface="Aptos" panose="020B0004020202020204" pitchFamily="34" charset="0"/>
              </a:rPr>
              <a:t>Aviation Crossword</a:t>
            </a:r>
            <a:endParaRPr lang="en-US" b="1" dirty="0">
              <a:latin typeface="Aptos" panose="020B0004020202020204" pitchFamily="34" charset="0"/>
            </a:endParaRPr>
          </a:p>
        </p:txBody>
      </p:sp>
      <p:pic>
        <p:nvPicPr>
          <p:cNvPr id="4" name="Picture 3" descr="A screenshot of a crossword puzzle&#10;&#10;Description automatically generated">
            <a:extLst>
              <a:ext uri="{FF2B5EF4-FFF2-40B4-BE49-F238E27FC236}">
                <a16:creationId xmlns:a16="http://schemas.microsoft.com/office/drawing/2014/main" id="{2F3CCC1C-7A23-5891-2219-26A0233FF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"/>
          <a:stretch/>
        </p:blipFill>
        <p:spPr>
          <a:xfrm>
            <a:off x="4949150" y="1501121"/>
            <a:ext cx="7158416" cy="4290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73374D-A552-DE12-563B-0EF1D3BA86E3}"/>
              </a:ext>
            </a:extLst>
          </p:cNvPr>
          <p:cNvSpPr txBox="1"/>
          <p:nvPr/>
        </p:nvSpPr>
        <p:spPr>
          <a:xfrm>
            <a:off x="0" y="2590105"/>
            <a:ext cx="3848646" cy="2112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GB" sz="2000" i="0" u="none" strike="noStrike" dirty="0">
                <a:effectLst/>
                <a:latin typeface="Aptos" panose="020B0004020202020204" pitchFamily="34" charset="0"/>
              </a:rPr>
              <a:t>This game aims to reinforce aviation-specific vocabulary. </a:t>
            </a:r>
            <a:endParaRPr lang="ro-RO" sz="2000" i="0" u="none" strike="noStrike" dirty="0">
              <a:effectLst/>
              <a:latin typeface="Aptos" panose="020B0004020202020204" pitchFamily="34" charset="0"/>
            </a:endParaRPr>
          </a:p>
          <a:p>
            <a:pPr algn="ctr">
              <a:lnSpc>
                <a:spcPts val="3200"/>
              </a:lnSpc>
            </a:pPr>
            <a:r>
              <a:rPr lang="en-GB" sz="2000" i="0" u="none" strike="noStrike" dirty="0">
                <a:effectLst/>
                <a:latin typeface="Aptos" panose="020B0004020202020204" pitchFamily="34" charset="0"/>
              </a:rPr>
              <a:t>The student must complete a crossword puzzle with aviation-related terms.</a:t>
            </a:r>
            <a:endParaRPr lang="en-RO" sz="2000" dirty="0">
              <a:latin typeface="Aptos" panose="020B0004020202020204" pitchFamily="34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C5301EA-F2EF-A16E-1D98-3B3B3BEEE09B}"/>
              </a:ext>
            </a:extLst>
          </p:cNvPr>
          <p:cNvSpPr/>
          <p:nvPr/>
        </p:nvSpPr>
        <p:spPr>
          <a:xfrm>
            <a:off x="3942505" y="3417821"/>
            <a:ext cx="767749" cy="457200"/>
          </a:xfrm>
          <a:prstGeom prst="rightArrow">
            <a:avLst/>
          </a:prstGeom>
          <a:solidFill>
            <a:srgbClr val="95CD5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25789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BA141-0AB8-5B24-E8A3-E1DB2767F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E6DD68AF-96D1-EE68-FA6A-E90C0AAD3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A705-02A5-014E-1767-E30BF3424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BF8E13F-9A9C-0F6A-C79B-C455E0702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8831334" cy="4923095"/>
          </a:xfrm>
          <a:custGeom>
            <a:avLst/>
            <a:gdLst>
              <a:gd name="connsiteX0" fmla="*/ 1412408 w 8831334"/>
              <a:gd name="connsiteY0" fmla="*/ 4231273 h 4923095"/>
              <a:gd name="connsiteX1" fmla="*/ 1480115 w 8831334"/>
              <a:gd name="connsiteY1" fmla="*/ 4255873 h 4923095"/>
              <a:gd name="connsiteX2" fmla="*/ 1555026 w 8831334"/>
              <a:gd name="connsiteY2" fmla="*/ 4493895 h 4923095"/>
              <a:gd name="connsiteX3" fmla="*/ 1315323 w 8831334"/>
              <a:gd name="connsiteY3" fmla="*/ 4546785 h 4923095"/>
              <a:gd name="connsiteX4" fmla="*/ 1240411 w 8831334"/>
              <a:gd name="connsiteY4" fmla="*/ 4308763 h 4923095"/>
              <a:gd name="connsiteX5" fmla="*/ 1344748 w 8831334"/>
              <a:gd name="connsiteY5" fmla="*/ 4233023 h 4923095"/>
              <a:gd name="connsiteX6" fmla="*/ 1412408 w 8831334"/>
              <a:gd name="connsiteY6" fmla="*/ 4231273 h 4923095"/>
              <a:gd name="connsiteX7" fmla="*/ 622613 w 8831334"/>
              <a:gd name="connsiteY7" fmla="*/ 3711323 h 4923095"/>
              <a:gd name="connsiteX8" fmla="*/ 726058 w 8831334"/>
              <a:gd name="connsiteY8" fmla="*/ 3713477 h 4923095"/>
              <a:gd name="connsiteX9" fmla="*/ 862930 w 8831334"/>
              <a:gd name="connsiteY9" fmla="*/ 3763207 h 4923095"/>
              <a:gd name="connsiteX10" fmla="*/ 1014368 w 8831334"/>
              <a:gd name="connsiteY10" fmla="*/ 4244384 h 4923095"/>
              <a:gd name="connsiteX11" fmla="*/ 529792 w 8831334"/>
              <a:gd name="connsiteY11" fmla="*/ 4351304 h 4923095"/>
              <a:gd name="connsiteX12" fmla="*/ 378355 w 8831334"/>
              <a:gd name="connsiteY12" fmla="*/ 3870127 h 4923095"/>
              <a:gd name="connsiteX13" fmla="*/ 622613 w 8831334"/>
              <a:gd name="connsiteY13" fmla="*/ 3711323 h 4923095"/>
              <a:gd name="connsiteX14" fmla="*/ 0 w 8831334"/>
              <a:gd name="connsiteY14" fmla="*/ 0 h 4923095"/>
              <a:gd name="connsiteX15" fmla="*/ 7345477 w 8831334"/>
              <a:gd name="connsiteY15" fmla="*/ 0 h 4923095"/>
              <a:gd name="connsiteX16" fmla="*/ 7330937 w 8831334"/>
              <a:gd name="connsiteY16" fmla="*/ 57909 h 4923095"/>
              <a:gd name="connsiteX17" fmla="*/ 7204045 w 8831334"/>
              <a:gd name="connsiteY17" fmla="*/ 525057 h 4923095"/>
              <a:gd name="connsiteX18" fmla="*/ 7423939 w 8831334"/>
              <a:gd name="connsiteY18" fmla="*/ 1259431 h 4923095"/>
              <a:gd name="connsiteX19" fmla="*/ 8123848 w 8831334"/>
              <a:gd name="connsiteY19" fmla="*/ 1829863 h 4923095"/>
              <a:gd name="connsiteX20" fmla="*/ 8304560 w 8831334"/>
              <a:gd name="connsiteY20" fmla="*/ 4410617 h 4923095"/>
              <a:gd name="connsiteX21" fmla="*/ 5824906 w 8831334"/>
              <a:gd name="connsiteY21" fmla="*/ 4582246 h 4923095"/>
              <a:gd name="connsiteX22" fmla="*/ 4814027 w 8831334"/>
              <a:gd name="connsiteY22" fmla="*/ 3900391 h 4923095"/>
              <a:gd name="connsiteX23" fmla="*/ 3389336 w 8831334"/>
              <a:gd name="connsiteY23" fmla="*/ 4033298 h 4923095"/>
              <a:gd name="connsiteX24" fmla="*/ 2844266 w 8831334"/>
              <a:gd name="connsiteY24" fmla="*/ 4497245 h 4923095"/>
              <a:gd name="connsiteX25" fmla="*/ 1361823 w 8831334"/>
              <a:gd name="connsiteY25" fmla="*/ 3978831 h 4923095"/>
              <a:gd name="connsiteX26" fmla="*/ 723961 w 8831334"/>
              <a:gd name="connsiteY26" fmla="*/ 3482165 h 4923095"/>
              <a:gd name="connsiteX27" fmla="*/ 41451 w 8831334"/>
              <a:gd name="connsiteY27" fmla="*/ 3495177 h 4923095"/>
              <a:gd name="connsiteX28" fmla="*/ 0 w 8831334"/>
              <a:gd name="connsiteY28" fmla="*/ 3499960 h 492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831334" h="4923095">
                <a:moveTo>
                  <a:pt x="1412408" y="4231273"/>
                </a:moveTo>
                <a:cubicBezTo>
                  <a:pt x="1435398" y="4234988"/>
                  <a:pt x="1458395" y="4243092"/>
                  <a:pt x="1480115" y="4255873"/>
                </a:cubicBezTo>
                <a:cubicBezTo>
                  <a:pt x="1566994" y="4306997"/>
                  <a:pt x="1600533" y="4413563"/>
                  <a:pt x="1555026" y="4493895"/>
                </a:cubicBezTo>
                <a:cubicBezTo>
                  <a:pt x="1509520" y="4574228"/>
                  <a:pt x="1402201" y="4597907"/>
                  <a:pt x="1315323" y="4546785"/>
                </a:cubicBezTo>
                <a:cubicBezTo>
                  <a:pt x="1228444" y="4495662"/>
                  <a:pt x="1194905" y="4389095"/>
                  <a:pt x="1240411" y="4308763"/>
                </a:cubicBezTo>
                <a:cubicBezTo>
                  <a:pt x="1263164" y="4268597"/>
                  <a:pt x="1301371" y="4242593"/>
                  <a:pt x="1344748" y="4233023"/>
                </a:cubicBezTo>
                <a:cubicBezTo>
                  <a:pt x="1366437" y="4228237"/>
                  <a:pt x="1389419" y="4227559"/>
                  <a:pt x="1412408" y="4231273"/>
                </a:cubicBezTo>
                <a:close/>
                <a:moveTo>
                  <a:pt x="622613" y="3711323"/>
                </a:moveTo>
                <a:cubicBezTo>
                  <a:pt x="656354" y="3707209"/>
                  <a:pt x="691202" y="3707845"/>
                  <a:pt x="726058" y="3713477"/>
                </a:cubicBezTo>
                <a:cubicBezTo>
                  <a:pt x="772533" y="3720984"/>
                  <a:pt x="819023" y="3737370"/>
                  <a:pt x="862930" y="3763207"/>
                </a:cubicBezTo>
                <a:cubicBezTo>
                  <a:pt x="1038560" y="3866555"/>
                  <a:pt x="1106361" y="4081986"/>
                  <a:pt x="1014368" y="4244384"/>
                </a:cubicBezTo>
                <a:cubicBezTo>
                  <a:pt x="922373" y="4406782"/>
                  <a:pt x="705422" y="4454653"/>
                  <a:pt x="529792" y="4351304"/>
                </a:cubicBezTo>
                <a:cubicBezTo>
                  <a:pt x="354162" y="4247957"/>
                  <a:pt x="286361" y="4032525"/>
                  <a:pt x="378355" y="3870127"/>
                </a:cubicBezTo>
                <a:cubicBezTo>
                  <a:pt x="430102" y="3778778"/>
                  <a:pt x="521385" y="3723667"/>
                  <a:pt x="622613" y="3711323"/>
                </a:cubicBezTo>
                <a:close/>
                <a:moveTo>
                  <a:pt x="0" y="0"/>
                </a:moveTo>
                <a:lnTo>
                  <a:pt x="7345477" y="0"/>
                </a:lnTo>
                <a:lnTo>
                  <a:pt x="7330937" y="57909"/>
                </a:lnTo>
                <a:cubicBezTo>
                  <a:pt x="7288864" y="213626"/>
                  <a:pt x="7242961" y="368487"/>
                  <a:pt x="7204045" y="525057"/>
                </a:cubicBezTo>
                <a:cubicBezTo>
                  <a:pt x="7133676" y="809936"/>
                  <a:pt x="7207545" y="1073056"/>
                  <a:pt x="7423939" y="1259431"/>
                </a:cubicBezTo>
                <a:cubicBezTo>
                  <a:pt x="7652783" y="1456418"/>
                  <a:pt x="7881464" y="1655861"/>
                  <a:pt x="8123848" y="1829863"/>
                </a:cubicBezTo>
                <a:cubicBezTo>
                  <a:pt x="9170527" y="2581053"/>
                  <a:pt x="8902406" y="3889765"/>
                  <a:pt x="8304560" y="4410617"/>
                </a:cubicBezTo>
                <a:cubicBezTo>
                  <a:pt x="7554009" y="5063887"/>
                  <a:pt x="6697479" y="5060469"/>
                  <a:pt x="5824906" y="4582246"/>
                </a:cubicBezTo>
                <a:cubicBezTo>
                  <a:pt x="5473190" y="4390333"/>
                  <a:pt x="5153204" y="4124206"/>
                  <a:pt x="4814027" y="3900391"/>
                </a:cubicBezTo>
                <a:cubicBezTo>
                  <a:pt x="4336267" y="3586184"/>
                  <a:pt x="3821519" y="3552717"/>
                  <a:pt x="3389336" y="4033298"/>
                </a:cubicBezTo>
                <a:cubicBezTo>
                  <a:pt x="3228138" y="4212489"/>
                  <a:pt x="3051008" y="4402509"/>
                  <a:pt x="2844266" y="4497245"/>
                </a:cubicBezTo>
                <a:cubicBezTo>
                  <a:pt x="2311195" y="4741524"/>
                  <a:pt x="1799982" y="4540883"/>
                  <a:pt x="1361823" y="3978831"/>
                </a:cubicBezTo>
                <a:cubicBezTo>
                  <a:pt x="1185983" y="3753353"/>
                  <a:pt x="1004288" y="3503556"/>
                  <a:pt x="723961" y="3482165"/>
                </a:cubicBezTo>
                <a:cubicBezTo>
                  <a:pt x="497125" y="3465003"/>
                  <a:pt x="268214" y="3473242"/>
                  <a:pt x="41451" y="3495177"/>
                </a:cubicBezTo>
                <a:lnTo>
                  <a:pt x="0" y="34999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6F47E-092E-BA78-E54C-4C55D3870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668" y="5143934"/>
            <a:ext cx="4346930" cy="1733645"/>
          </a:xfrm>
        </p:spPr>
        <p:txBody>
          <a:bodyPr anchor="t" anchorCtr="0">
            <a:noAutofit/>
          </a:bodyPr>
          <a:lstStyle/>
          <a:p>
            <a:pPr algn="ctr">
              <a:lnSpc>
                <a:spcPts val="3200"/>
              </a:lnSpc>
            </a:pPr>
            <a:r>
              <a:rPr lang="ro-RO" sz="2000" b="0" i="0" u="none" strike="noStrike" dirty="0">
                <a:effectLst/>
                <a:latin typeface="Aptos" panose="020B0004020202020204" pitchFamily="34" charset="0"/>
              </a:rPr>
              <a:t>S</a:t>
            </a:r>
            <a:r>
              <a:rPr lang="en-GB" sz="2000" b="0" i="0" u="none" strike="noStrike" dirty="0" err="1">
                <a:effectLst/>
                <a:latin typeface="Aptos" panose="020B0004020202020204" pitchFamily="34" charset="0"/>
              </a:rPr>
              <a:t>imilar</a:t>
            </a:r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 </a:t>
            </a:r>
            <a:r>
              <a:rPr lang="ro-RO" sz="2000" b="0" i="0" u="none" strike="noStrike" dirty="0">
                <a:effectLst/>
                <a:latin typeface="Aptos" panose="020B0004020202020204" pitchFamily="34" charset="0"/>
              </a:rPr>
              <a:t>rules t</a:t>
            </a:r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o a classic </a:t>
            </a:r>
            <a:r>
              <a:rPr lang="en-GB" sz="2000" b="1" i="0" u="none" strike="noStrike" dirty="0">
                <a:effectLst/>
                <a:latin typeface="Aptos" panose="020B0004020202020204" pitchFamily="34" charset="0"/>
              </a:rPr>
              <a:t>Sudoku</a:t>
            </a:r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: each </a:t>
            </a:r>
            <a:r>
              <a:rPr lang="en-GB" sz="2000" b="1" i="0" u="none" strike="noStrike" dirty="0">
                <a:effectLst/>
                <a:latin typeface="Aptos" panose="020B0004020202020204" pitchFamily="34" charset="0"/>
              </a:rPr>
              <a:t>row</a:t>
            </a:r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, </a:t>
            </a:r>
            <a:r>
              <a:rPr lang="en-GB" sz="2000" b="1" i="0" u="none" strike="noStrike" dirty="0">
                <a:effectLst/>
                <a:latin typeface="Aptos" panose="020B0004020202020204" pitchFamily="34" charset="0"/>
              </a:rPr>
              <a:t>column</a:t>
            </a:r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 and </a:t>
            </a:r>
            <a:r>
              <a:rPr lang="en-GB" sz="2000" b="1" i="0" u="none" strike="noStrike" dirty="0">
                <a:effectLst/>
                <a:latin typeface="Aptos" panose="020B0004020202020204" pitchFamily="34" charset="0"/>
              </a:rPr>
              <a:t>block</a:t>
            </a:r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 must contain </a:t>
            </a:r>
            <a:r>
              <a:rPr lang="ro-RO" sz="2000" dirty="0">
                <a:latin typeface="Aptos" panose="020B0004020202020204" pitchFamily="34" charset="0"/>
              </a:rPr>
              <a:t>unique</a:t>
            </a:r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 </a:t>
            </a:r>
            <a:r>
              <a:rPr lang="en-GB" sz="2000" b="1" i="0" u="none" strike="noStrike" dirty="0">
                <a:effectLst/>
                <a:latin typeface="Aptos" panose="020B0004020202020204" pitchFamily="34" charset="0"/>
              </a:rPr>
              <a:t>aviation</a:t>
            </a:r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 symbols.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88DFF7-67DD-5442-720D-BA46BD4DDD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6395" y="3414197"/>
            <a:ext cx="4279187" cy="523983"/>
          </a:xfrm>
        </p:spPr>
        <p:txBody>
          <a:bodyPr>
            <a:normAutofit/>
          </a:bodyPr>
          <a:lstStyle/>
          <a:p>
            <a:endParaRPr lang="ro-RO" sz="1800" b="1" i="0" dirty="0">
              <a:effectLst/>
              <a:latin typeface="Roboto" panose="02000000000000000000" pitchFamily="2" charset="0"/>
            </a:endParaRPr>
          </a:p>
        </p:txBody>
      </p:sp>
      <p:pic>
        <p:nvPicPr>
          <p:cNvPr id="6" name="Picture 5" descr="A screenshot of a crossword puzzle&#10;&#10;Description automatically generated">
            <a:extLst>
              <a:ext uri="{FF2B5EF4-FFF2-40B4-BE49-F238E27FC236}">
                <a16:creationId xmlns:a16="http://schemas.microsoft.com/office/drawing/2014/main" id="{95C83D45-0700-5FCA-E261-EFDD536FA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4" y="611738"/>
            <a:ext cx="5869526" cy="3938181"/>
          </a:xfrm>
          <a:prstGeom prst="rect">
            <a:avLst/>
          </a:prstGeom>
        </p:spPr>
      </p:pic>
      <p:pic>
        <p:nvPicPr>
          <p:cNvPr id="8" name="Picture 7" descr="A screenshot of a crossword puzzle&#10;&#10;Description automatically generated">
            <a:extLst>
              <a:ext uri="{FF2B5EF4-FFF2-40B4-BE49-F238E27FC236}">
                <a16:creationId xmlns:a16="http://schemas.microsoft.com/office/drawing/2014/main" id="{196D9271-6068-10F8-22DB-E5DE4B4AB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490" y="2035513"/>
            <a:ext cx="6370462" cy="45302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E310DA-997A-0842-37B6-C303CA7F8500}"/>
              </a:ext>
            </a:extLst>
          </p:cNvPr>
          <p:cNvSpPr txBox="1"/>
          <p:nvPr/>
        </p:nvSpPr>
        <p:spPr>
          <a:xfrm>
            <a:off x="7072132" y="11574"/>
            <a:ext cx="55703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For every correct symbol placement, </a:t>
            </a:r>
          </a:p>
          <a:p>
            <a:pPr algn="ctr"/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the student receives feedback.</a:t>
            </a:r>
          </a:p>
          <a:p>
            <a:pPr algn="ctr"/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 The game ends with a final score based </a:t>
            </a:r>
          </a:p>
          <a:p>
            <a:pPr algn="ctr"/>
            <a:r>
              <a:rPr lang="en-GB" sz="2000" b="0" i="0" u="none" strike="noStrike" dirty="0">
                <a:effectLst/>
                <a:latin typeface="Aptos" panose="020B0004020202020204" pitchFamily="34" charset="0"/>
              </a:rPr>
              <a:t>on accuracy and speed.</a:t>
            </a:r>
            <a:endParaRPr lang="en-RO" sz="2000" dirty="0">
              <a:latin typeface="Aptos" panose="020B000402020202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AEB576D-B700-8D91-A18C-04DE33D05A4D}"/>
              </a:ext>
            </a:extLst>
          </p:cNvPr>
          <p:cNvSpPr/>
          <p:nvPr/>
        </p:nvSpPr>
        <p:spPr>
          <a:xfrm rot="5400000">
            <a:off x="9557107" y="1440306"/>
            <a:ext cx="600364" cy="41292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1F595BA-A960-0C65-2412-8B9CCD5D7BD1}"/>
              </a:ext>
            </a:extLst>
          </p:cNvPr>
          <p:cNvSpPr/>
          <p:nvPr/>
        </p:nvSpPr>
        <p:spPr>
          <a:xfrm rot="16200000">
            <a:off x="2462950" y="4716634"/>
            <a:ext cx="600364" cy="41292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2630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783B5-DFAC-55CD-D020-14B52706D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0E7E2-2266-270D-77FE-843FD34E87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8900"/>
            <a:ext cx="6278252" cy="1391102"/>
          </a:xfrm>
        </p:spPr>
        <p:txBody>
          <a:bodyPr>
            <a:noAutofit/>
          </a:bodyPr>
          <a:lstStyle/>
          <a:p>
            <a:pPr algn="ctr"/>
            <a:r>
              <a:rPr lang="ro-RO" sz="3200" b="1" dirty="0">
                <a:latin typeface="Aptos" panose="020B0004020202020204" pitchFamily="34" charset="0"/>
              </a:rPr>
              <a:t>Bratching scenario</a:t>
            </a:r>
            <a:br>
              <a:rPr lang="ro-RO" sz="3200" b="1" dirty="0">
                <a:latin typeface="Aptos" panose="020B0004020202020204" pitchFamily="34" charset="0"/>
              </a:rPr>
            </a:br>
            <a:r>
              <a:rPr lang="ro-RO" sz="3200" b="1" dirty="0">
                <a:latin typeface="Aptos" panose="020B0004020202020204" pitchFamily="34" charset="0"/>
              </a:rPr>
              <a:t>Main Scenario: Preventing an Aviation Incident</a:t>
            </a:r>
            <a:endParaRPr lang="en-US" sz="3200" b="1" dirty="0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FA8A1-3864-24F8-E356-4F8D92CF372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34826" y="1722127"/>
            <a:ext cx="4800600" cy="316865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1800" dirty="0">
                <a:latin typeface="Aptos" panose="020B0004020202020204" pitchFamily="34" charset="0"/>
              </a:rPr>
              <a:t>Responsibility: You are responsible for the operational safety of the airport.</a:t>
            </a:r>
            <a:endParaRPr lang="ro-RO" sz="1800" dirty="0">
              <a:latin typeface="Aptos" panose="020B00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1800" dirty="0">
                <a:latin typeface="Aptos" panose="020B0004020202020204" pitchFamily="34" charset="0"/>
              </a:rPr>
              <a:t>Objective: Make the right decisions to</a:t>
            </a:r>
            <a:r>
              <a:rPr lang="ro-RO" sz="1800" dirty="0">
                <a:latin typeface="Aptos" panose="020B0004020202020204" pitchFamily="34" charset="0"/>
              </a:rPr>
              <a:t> </a:t>
            </a:r>
            <a:r>
              <a:rPr lang="en-GB" sz="1800" dirty="0">
                <a:latin typeface="Aptos" panose="020B0004020202020204" pitchFamily="34" charset="0"/>
              </a:rPr>
              <a:t>prevent aviation incidents.</a:t>
            </a:r>
            <a:endParaRPr lang="ro-RO" sz="1800" dirty="0">
              <a:latin typeface="Aptos" panose="020B00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o-RO" sz="1800" b="1" dirty="0">
                <a:latin typeface="Aptos" panose="020B0004020202020204" pitchFamily="34" charset="0"/>
              </a:rPr>
              <a:t>Game Structure</a:t>
            </a:r>
            <a:r>
              <a:rPr lang="ro-RO" sz="1800" dirty="0">
                <a:latin typeface="Aptos" panose="020B0004020202020204" pitchFamily="34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1800" b="1" dirty="0">
                <a:latin typeface="Aptos" panose="020B0004020202020204" pitchFamily="34" charset="0"/>
              </a:rPr>
              <a:t>Level 1</a:t>
            </a:r>
            <a:r>
              <a:rPr lang="en-GB" sz="1800" dirty="0">
                <a:latin typeface="Aptos" panose="020B0004020202020204" pitchFamily="34" charset="0"/>
              </a:rPr>
              <a:t>: Initial situation</a:t>
            </a:r>
            <a:endParaRPr lang="ro-RO" sz="1800" dirty="0">
              <a:latin typeface="Aptos" panose="020B00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1800" b="1" dirty="0">
                <a:latin typeface="Aptos" panose="020B0004020202020204" pitchFamily="34" charset="0"/>
              </a:rPr>
              <a:t>Level 2-4</a:t>
            </a:r>
            <a:r>
              <a:rPr lang="en-GB" sz="1800" dirty="0">
                <a:latin typeface="Aptos" panose="020B0004020202020204" pitchFamily="34" charset="0"/>
              </a:rPr>
              <a:t>: Decisions and scenarios</a:t>
            </a:r>
            <a:r>
              <a:rPr lang="ro-RO" sz="1800" dirty="0">
                <a:latin typeface="Aptos" panose="020B0004020202020204" pitchFamily="34" charset="0"/>
              </a:rPr>
              <a:t> </a:t>
            </a:r>
            <a:r>
              <a:rPr lang="en-GB" sz="1800" dirty="0">
                <a:latin typeface="Aptos" panose="020B0004020202020204" pitchFamily="34" charset="0"/>
              </a:rPr>
              <a:t>branching</a:t>
            </a:r>
            <a:endParaRPr lang="ro-RO" sz="1800" dirty="0">
              <a:latin typeface="Aptos" panose="020B00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1800" b="1" dirty="0">
                <a:latin typeface="Aptos" panose="020B0004020202020204" pitchFamily="34" charset="0"/>
              </a:rPr>
              <a:t>Level 5</a:t>
            </a:r>
            <a:r>
              <a:rPr lang="en-GB" sz="1800" dirty="0">
                <a:latin typeface="Aptos" panose="020B0004020202020204" pitchFamily="34" charset="0"/>
              </a:rPr>
              <a:t>: Right or wrong outcome</a:t>
            </a:r>
            <a:endParaRPr lang="ro-RO" sz="1800" dirty="0">
              <a:latin typeface="Aptos" panose="020B000402020202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3C5264D-C9D9-BDDA-EEB7-A6A5CCAF8CA8}"/>
              </a:ext>
            </a:extLst>
          </p:cNvPr>
          <p:cNvSpPr/>
          <p:nvPr/>
        </p:nvSpPr>
        <p:spPr>
          <a:xfrm>
            <a:off x="228600" y="3019425"/>
            <a:ext cx="990600" cy="819150"/>
          </a:xfrm>
          <a:prstGeom prst="ellipse">
            <a:avLst/>
          </a:prstGeom>
          <a:solidFill>
            <a:srgbClr val="95C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solidFill>
                <a:schemeClr val="tx1"/>
              </a:solidFill>
              <a:latin typeface="Nunito Sans" pitchFamily="2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B0CDA6E-2DB0-6D12-5613-5F0AA977F52C}"/>
              </a:ext>
            </a:extLst>
          </p:cNvPr>
          <p:cNvSpPr/>
          <p:nvPr/>
        </p:nvSpPr>
        <p:spPr>
          <a:xfrm>
            <a:off x="228600" y="3941762"/>
            <a:ext cx="990600" cy="819150"/>
          </a:xfrm>
          <a:prstGeom prst="ellipse">
            <a:avLst/>
          </a:prstGeom>
          <a:solidFill>
            <a:srgbClr val="95C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solidFill>
                <a:schemeClr val="tx1"/>
              </a:solidFill>
              <a:latin typeface="Nunito Sans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E83E76C-A59B-705A-E438-7A1C96B9ADB9}"/>
              </a:ext>
            </a:extLst>
          </p:cNvPr>
          <p:cNvSpPr txBox="1">
            <a:spLocks/>
          </p:cNvSpPr>
          <p:nvPr/>
        </p:nvSpPr>
        <p:spPr>
          <a:xfrm>
            <a:off x="1371599" y="3019425"/>
            <a:ext cx="9286876" cy="81915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4800" b="1" dirty="0">
              <a:latin typeface="Nunito Sans" pitchFamily="2" charset="0"/>
            </a:endParaRPr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364AFC30-9C8D-B3C5-B7B2-F2E541288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8" y="1573300"/>
            <a:ext cx="5980924" cy="4530549"/>
          </a:xfrm>
          <a:prstGeom prst="rect">
            <a:avLst/>
          </a:prstGeom>
        </p:spPr>
      </p:pic>
      <p:pic>
        <p:nvPicPr>
          <p:cNvPr id="5" name="Picture 4" descr="A screenshot of a message&#10;&#10;Description automatically generated">
            <a:extLst>
              <a:ext uri="{FF2B5EF4-FFF2-40B4-BE49-F238E27FC236}">
                <a16:creationId xmlns:a16="http://schemas.microsoft.com/office/drawing/2014/main" id="{5227F1BF-8C97-D9ED-9BF5-5CCFE95E0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250" y="4999941"/>
            <a:ext cx="7237067" cy="170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IONIC TEMPLATE" id="{F44A9E4D-C5CD-4F8B-A79F-13462E0B067E}" vid="{C9580BE1-BE5D-498C-8DD7-EBCDE954567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69a3201-8b8c-4a55-8007-05e83c8c136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40F348782C8514AA9F934A20945C751" ma:contentTypeVersion="12" ma:contentTypeDescription="Crear nuevo documento." ma:contentTypeScope="" ma:versionID="35624b73e6d90ffc32b6835e9122face">
  <xsd:schema xmlns:xsd="http://www.w3.org/2001/XMLSchema" xmlns:xs="http://www.w3.org/2001/XMLSchema" xmlns:p="http://schemas.microsoft.com/office/2006/metadata/properties" xmlns:ns3="b69a3201-8b8c-4a55-8007-05e83c8c1363" xmlns:ns4="54d4bf64-2057-40b6-a279-1c087da1e80b" targetNamespace="http://schemas.microsoft.com/office/2006/metadata/properties" ma:root="true" ma:fieldsID="266667f6d386239aadd888b543584b2c" ns3:_="" ns4:_="">
    <xsd:import namespace="b69a3201-8b8c-4a55-8007-05e83c8c1363"/>
    <xsd:import namespace="54d4bf64-2057-40b6-a279-1c087da1e80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a3201-8b8c-4a55-8007-05e83c8c13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d4bf64-2057-40b6-a279-1c087da1e80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DB60E7-FF18-47CA-B4AB-D9460D15138E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b69a3201-8b8c-4a55-8007-05e83c8c1363"/>
    <ds:schemaRef ds:uri="54d4bf64-2057-40b6-a279-1c087da1e80b"/>
    <ds:schemaRef ds:uri="http://www.w3.org/XML/1998/namespace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BFDED86-7FFB-4A84-8E2E-BE9580F852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31739F-26C3-4548-984E-7561888AF3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9a3201-8b8c-4a55-8007-05e83c8c1363"/>
    <ds:schemaRef ds:uri="54d4bf64-2057-40b6-a279-1c087da1e8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EDULEARN23 AVIONIC</Template>
  <TotalTime>1437</TotalTime>
  <Words>567</Words>
  <Application>Microsoft Office PowerPoint</Application>
  <PresentationFormat>Widescreen</PresentationFormat>
  <Paragraphs>50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SplashVTI</vt:lpstr>
      <vt:lpstr>Custom Design</vt:lpstr>
      <vt:lpstr>Interactive game created on the Moodle platform using HTML5</vt:lpstr>
      <vt:lpstr>The video scenario shows the ground crew procedures for a Ryanair Boeing 737. The student is required to make decisions at key moments.</vt:lpstr>
      <vt:lpstr>The student needs to choose the first action taken by the ground crew. </vt:lpstr>
      <vt:lpstr>If the student selects an incorrect answer, they receive negative feedback (“Bad Score”) and are given the option to retry.</vt:lpstr>
      <vt:lpstr>PowerPoint Presentation</vt:lpstr>
      <vt:lpstr>At the end of the game, a final score is displayed based on the correct decisions and the response time.</vt:lpstr>
      <vt:lpstr>Aviation Crossword</vt:lpstr>
      <vt:lpstr>Similar rules to a classic Sudoku: each row, column and block must contain unique aviation symbols.</vt:lpstr>
      <vt:lpstr>Bratching scenario Main Scenario: Preventing an Aviation Incident</vt:lpstr>
      <vt:lpstr>Decision-Making and Outcomes</vt:lpstr>
      <vt:lpstr>Organizational Chart Overview Organizational Structure – Operational Departments</vt:lpstr>
      <vt:lpstr>Organizational Structure – Regulatory and Support Divisions</vt:lpstr>
      <vt:lpstr>Drag &amp; Drop – Runway Components Overview</vt:lpstr>
      <vt:lpstr>Drag &amp; Drop - Feedback and Correction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skills in air transport F. Pérez Moreno, R.M. Arnaldo Valdés, S.E. Zaharia, R. Delgado-Aguilera Jurado, V.F. Gómez Comendador, A.P. Pavel</dc:title>
  <dc:creator>FRANCISCO PEREZ MORENO</dc:creator>
  <cp:lastModifiedBy>Teodor - Adrian GÎRNIŢĂ (127521)</cp:lastModifiedBy>
  <cp:revision>58</cp:revision>
  <dcterms:created xsi:type="dcterms:W3CDTF">2023-04-13T08:09:29Z</dcterms:created>
  <dcterms:modified xsi:type="dcterms:W3CDTF">2025-01-20T16:30:05Z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0x010100140F348782C8514AA9F934A20945C751</vt:lpwstr>
  </property>
</Properties>
</file>