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2" r:id="rId5"/>
    <p:sldMasterId id="2147483711" r:id="rId6"/>
  </p:sldMasterIdLst>
  <p:notesMasterIdLst>
    <p:notesMasterId r:id="rId75"/>
  </p:notesMasterIdLst>
  <p:sldIdLst>
    <p:sldId id="280" r:id="rId7"/>
    <p:sldId id="258" r:id="rId8"/>
    <p:sldId id="462" r:id="rId9"/>
    <p:sldId id="259" r:id="rId10"/>
    <p:sldId id="484" r:id="rId11"/>
    <p:sldId id="265" r:id="rId12"/>
    <p:sldId id="268" r:id="rId13"/>
    <p:sldId id="393" r:id="rId14"/>
    <p:sldId id="341" r:id="rId15"/>
    <p:sldId id="485" r:id="rId16"/>
    <p:sldId id="463" r:id="rId17"/>
    <p:sldId id="465" r:id="rId18"/>
    <p:sldId id="413" r:id="rId19"/>
    <p:sldId id="450" r:id="rId20"/>
    <p:sldId id="261" r:id="rId21"/>
    <p:sldId id="460" r:id="rId22"/>
    <p:sldId id="458" r:id="rId23"/>
    <p:sldId id="459" r:id="rId24"/>
    <p:sldId id="267" r:id="rId25"/>
    <p:sldId id="270" r:id="rId26"/>
    <p:sldId id="457" r:id="rId27"/>
    <p:sldId id="274" r:id="rId28"/>
    <p:sldId id="276" r:id="rId29"/>
    <p:sldId id="277" r:id="rId30"/>
    <p:sldId id="279" r:id="rId31"/>
    <p:sldId id="290" r:id="rId32"/>
    <p:sldId id="264" r:id="rId33"/>
    <p:sldId id="284" r:id="rId34"/>
    <p:sldId id="486" r:id="rId35"/>
    <p:sldId id="289" r:id="rId36"/>
    <p:sldId id="291" r:id="rId37"/>
    <p:sldId id="487" r:id="rId38"/>
    <p:sldId id="299" r:id="rId39"/>
    <p:sldId id="325" r:id="rId40"/>
    <p:sldId id="271" r:id="rId41"/>
    <p:sldId id="318" r:id="rId42"/>
    <p:sldId id="488" r:id="rId43"/>
    <p:sldId id="479" r:id="rId44"/>
    <p:sldId id="275" r:id="rId45"/>
    <p:sldId id="478" r:id="rId46"/>
    <p:sldId id="489" r:id="rId47"/>
    <p:sldId id="272" r:id="rId48"/>
    <p:sldId id="293" r:id="rId49"/>
    <p:sldId id="461" r:id="rId50"/>
    <p:sldId id="490" r:id="rId51"/>
    <p:sldId id="475" r:id="rId52"/>
    <p:sldId id="477" r:id="rId53"/>
    <p:sldId id="472" r:id="rId54"/>
    <p:sldId id="361" r:id="rId55"/>
    <p:sldId id="307" r:id="rId56"/>
    <p:sldId id="309" r:id="rId57"/>
    <p:sldId id="491" r:id="rId58"/>
    <p:sldId id="482" r:id="rId59"/>
    <p:sldId id="492" r:id="rId60"/>
    <p:sldId id="493" r:id="rId61"/>
    <p:sldId id="321" r:id="rId62"/>
    <p:sldId id="2144212517" r:id="rId63"/>
    <p:sldId id="2144212276" r:id="rId64"/>
    <p:sldId id="2144212550" r:id="rId65"/>
    <p:sldId id="2144212407" r:id="rId66"/>
    <p:sldId id="2144212353" r:id="rId67"/>
    <p:sldId id="2144212514" r:id="rId68"/>
    <p:sldId id="2144212545" r:id="rId69"/>
    <p:sldId id="2144212398" r:id="rId70"/>
    <p:sldId id="2144212548" r:id="rId71"/>
    <p:sldId id="481" r:id="rId72"/>
    <p:sldId id="494" r:id="rId73"/>
    <p:sldId id="483" r:id="rId7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75" autoAdjust="0"/>
  </p:normalViewPr>
  <p:slideViewPr>
    <p:cSldViewPr snapToGrid="0">
      <p:cViewPr varScale="1">
        <p:scale>
          <a:sx n="53" d="100"/>
          <a:sy n="53" d="100"/>
        </p:scale>
        <p:origin x="1158" y="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3" Type="http://schemas.openxmlformats.org/officeDocument/2006/relationships/oleObject" Target="https://d.docs.live.net/3a07fe7041190870/Documentos/Surveys.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https://d.docs.live.net/3a07fe7041190870/Documentos/Surveys.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https://d.docs.live.net/3a07fe7041190870/Documentos/Surveys.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https://d.docs.live.net/3a07fe7041190870/Documentos/Surveys.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https://d.docs.live.net/3a07fe7041190870/Documentos/Surveys.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https://d.docs.live.net/3a07fe7041190870/Documentos/Surveys.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1" Type="http://schemas.openxmlformats.org/officeDocument/2006/relationships/oleObject" Target="https://d.docs.live.net/3a07fe7041190870/Documentos/Survey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3a07fe7041190870/Documentos/Survey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oleObject" Target="https://d.docs.live.net/3a07fe7041190870/Documentos/Survey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1" Type="http://schemas.openxmlformats.org/officeDocument/2006/relationships/oleObject" Target="https://d.docs.live.net/3a07fe7041190870/Documentos/Survey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sz="1800" b="1" i="0" u="none" strike="noStrike" kern="1200" spc="0" normalizeH="0" baseline="0" dirty="0">
                <a:solidFill>
                  <a:sysClr val="windowText" lastClr="000000">
                    <a:lumMod val="50000"/>
                    <a:lumOff val="50000"/>
                  </a:sysClr>
                </a:solidFill>
                <a:latin typeface="Arial Narrow" panose="020B0606020202030204" pitchFamily="34" charset="0"/>
              </a:rPr>
              <a:t>D1 - </a:t>
            </a:r>
            <a:r>
              <a:rPr lang="ro-RO" sz="1800" b="1" i="0" u="none" strike="noStrike" kern="1200" spc="0" normalizeH="0" baseline="0" dirty="0">
                <a:solidFill>
                  <a:sysClr val="windowText" lastClr="000000">
                    <a:lumMod val="50000"/>
                    <a:lumOff val="50000"/>
                  </a:sysClr>
                </a:solidFill>
                <a:latin typeface="Arial Narrow" panose="020B0606020202030204" pitchFamily="34" charset="0"/>
              </a:rPr>
              <a:t>Which air transport sector do you currently work?</a:t>
            </a:r>
            <a:endParaRPr lang="en-US" sz="1800" dirty="0">
              <a:latin typeface="Arial Narrow" panose="020B0606020202030204" pitchFamily="34" charset="0"/>
            </a:endParaRPr>
          </a:p>
        </c:rich>
      </c:tx>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ro-RO"/>
        </a:p>
      </c:txPr>
    </c:title>
    <c:autoTitleDeleted val="0"/>
    <c:plotArea>
      <c:layout/>
      <c:pieChart>
        <c:varyColors val="1"/>
        <c:ser>
          <c:idx val="0"/>
          <c:order val="0"/>
          <c:tx>
            <c:strRef>
              <c:f>Sheet1!$B$1</c:f>
              <c:strCache>
                <c:ptCount val="1"/>
                <c:pt idx="0">
                  <c:v>Percentage</c:v>
                </c:pt>
              </c:strCache>
            </c:strRef>
          </c:tx>
          <c:explosion val="2"/>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38B1-4058-A018-16729A696B66}"/>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38B1-4058-A018-16729A696B66}"/>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38B1-4058-A018-16729A696B66}"/>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38B1-4058-A018-16729A696B66}"/>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38B1-4058-A018-16729A696B66}"/>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38B1-4058-A018-16729A696B66}"/>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38B1-4058-A018-16729A696B66}"/>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38B1-4058-A018-16729A696B6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ro-RO"/>
              </a:p>
            </c:txPr>
            <c:dLblPos val="bestFit"/>
            <c:showLegendKey val="0"/>
            <c:showVal val="1"/>
            <c:showCatName val="0"/>
            <c:showSerName val="0"/>
            <c:showPercent val="0"/>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Airport</c:v>
                </c:pt>
                <c:pt idx="1">
                  <c:v>Airline</c:v>
                </c:pt>
                <c:pt idx="2">
                  <c:v>ATC</c:v>
                </c:pt>
                <c:pt idx="3">
                  <c:v>Handling</c:v>
                </c:pt>
                <c:pt idx="4">
                  <c:v>National authority</c:v>
                </c:pt>
                <c:pt idx="5">
                  <c:v>International regulation body</c:v>
                </c:pt>
                <c:pt idx="6">
                  <c:v>Training provider</c:v>
                </c:pt>
                <c:pt idx="7">
                  <c:v>Others</c:v>
                </c:pt>
              </c:strCache>
            </c:strRef>
          </c:cat>
          <c:val>
            <c:numRef>
              <c:f>Sheet1!$B$2:$B$9</c:f>
              <c:numCache>
                <c:formatCode>0%</c:formatCode>
                <c:ptCount val="8"/>
                <c:pt idx="0">
                  <c:v>0.25</c:v>
                </c:pt>
                <c:pt idx="1">
                  <c:v>0.08</c:v>
                </c:pt>
                <c:pt idx="2">
                  <c:v>0.08</c:v>
                </c:pt>
                <c:pt idx="3">
                  <c:v>0.17</c:v>
                </c:pt>
                <c:pt idx="4">
                  <c:v>0.04</c:v>
                </c:pt>
                <c:pt idx="5">
                  <c:v>0.04</c:v>
                </c:pt>
                <c:pt idx="6">
                  <c:v>0.17</c:v>
                </c:pt>
                <c:pt idx="7">
                  <c:v>0.17</c:v>
                </c:pt>
              </c:numCache>
            </c:numRef>
          </c:val>
          <c:extLst>
            <c:ext xmlns:c16="http://schemas.microsoft.com/office/drawing/2014/chart" uri="{C3380CC4-5D6E-409C-BE32-E72D297353CC}">
              <c16:uniqueId val="{00000010-38B1-4058-A018-16729A696B6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2663077047071658"/>
          <c:y val="0.17019833085645331"/>
          <c:w val="0.355291743332802"/>
          <c:h val="0.74316558656069931"/>
        </c:manualLayout>
      </c:layout>
      <c:overlay val="0"/>
      <c:spPr>
        <a:solidFill>
          <a:schemeClr val="lt1">
            <a:alpha val="50000"/>
          </a:schemeClr>
        </a:solidFill>
        <a:ln>
          <a:noFill/>
        </a:ln>
        <a:effectLst/>
      </c:spPr>
      <c:txPr>
        <a:bodyPr rot="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ro-R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baseline="0">
                <a:solidFill>
                  <a:sysClr val="windowText" lastClr="000000">
                    <a:lumMod val="75000"/>
                    <a:lumOff val="25000"/>
                  </a:sysClr>
                </a:solidFill>
                <a:latin typeface="Arial Narrow" panose="020B0606020202030204" pitchFamily="34" charset="0"/>
              </a:rPr>
              <a:t>What new occupations do you consider are relevant to be created in your organization due to the dynamic labor market, technological progress, enviroment protection, ICT, new management approaches and societal responsability aspects?</a:t>
            </a:r>
          </a:p>
        </c:rich>
      </c:tx>
      <c:layout>
        <c:manualLayout>
          <c:xMode val="edge"/>
          <c:yMode val="edge"/>
          <c:x val="0.15775367777555863"/>
          <c:y val="0.8301514154048715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manualLayout>
          <c:layoutTarget val="inner"/>
          <c:xMode val="edge"/>
          <c:yMode val="edge"/>
          <c:x val="3.9434210743511194E-2"/>
          <c:y val="2.9789001212346261E-2"/>
          <c:w val="0.94251757023091121"/>
          <c:h val="0.63514255093694538"/>
        </c:manualLayout>
      </c:layout>
      <c:barChart>
        <c:barDir val="col"/>
        <c:grouping val="clustered"/>
        <c:varyColors val="0"/>
        <c:ser>
          <c:idx val="0"/>
          <c:order val="0"/>
          <c:tx>
            <c:strRef>
              <c:f>Sheet1!$B$1</c:f>
              <c:strCache>
                <c:ptCount val="1"/>
                <c:pt idx="0">
                  <c:v>In the next 10 years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Technological progress in air transport industry</c:v>
                </c:pt>
                <c:pt idx="1">
                  <c:v>Green issues and enviroment protection</c:v>
                </c:pt>
                <c:pt idx="2">
                  <c:v>ICT</c:v>
                </c:pt>
                <c:pt idx="3">
                  <c:v>New management approaches</c:v>
                </c:pt>
                <c:pt idx="4">
                  <c:v>Societal responsibility and business ethics</c:v>
                </c:pt>
                <c:pt idx="5">
                  <c:v>Others</c:v>
                </c:pt>
              </c:strCache>
            </c:strRef>
          </c:cat>
          <c:val>
            <c:numRef>
              <c:f>Sheet1!$B$2:$B$7</c:f>
              <c:numCache>
                <c:formatCode>0%</c:formatCode>
                <c:ptCount val="6"/>
                <c:pt idx="0">
                  <c:v>0.33</c:v>
                </c:pt>
                <c:pt idx="1">
                  <c:v>0.16</c:v>
                </c:pt>
                <c:pt idx="2">
                  <c:v>0.28000000000000003</c:v>
                </c:pt>
                <c:pt idx="3">
                  <c:v>0.28000000000000003</c:v>
                </c:pt>
                <c:pt idx="4">
                  <c:v>0.24</c:v>
                </c:pt>
                <c:pt idx="5">
                  <c:v>0.25</c:v>
                </c:pt>
              </c:numCache>
            </c:numRef>
          </c:val>
          <c:extLst>
            <c:ext xmlns:c16="http://schemas.microsoft.com/office/drawing/2014/chart" uri="{C3380CC4-5D6E-409C-BE32-E72D297353CC}">
              <c16:uniqueId val="{00000000-557A-434E-88B2-9E31DAF9F5DA}"/>
            </c:ext>
          </c:extLst>
        </c:ser>
        <c:ser>
          <c:idx val="1"/>
          <c:order val="1"/>
          <c:tx>
            <c:strRef>
              <c:f>Sheet1!$C$1</c:f>
              <c:strCache>
                <c:ptCount val="1"/>
                <c:pt idx="0">
                  <c:v>In the next 5 years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Technological progress in air transport industry</c:v>
                </c:pt>
                <c:pt idx="1">
                  <c:v>Green issues and enviroment protection</c:v>
                </c:pt>
                <c:pt idx="2">
                  <c:v>ICT</c:v>
                </c:pt>
                <c:pt idx="3">
                  <c:v>New management approaches</c:v>
                </c:pt>
                <c:pt idx="4">
                  <c:v>Societal responsibility and business ethics</c:v>
                </c:pt>
                <c:pt idx="5">
                  <c:v>Others</c:v>
                </c:pt>
              </c:strCache>
            </c:strRef>
          </c:cat>
          <c:val>
            <c:numRef>
              <c:f>Sheet1!$C$2:$C$7</c:f>
              <c:numCache>
                <c:formatCode>0%</c:formatCode>
                <c:ptCount val="6"/>
                <c:pt idx="0">
                  <c:v>0.67</c:v>
                </c:pt>
                <c:pt idx="1">
                  <c:v>0.84</c:v>
                </c:pt>
                <c:pt idx="2">
                  <c:v>0.72</c:v>
                </c:pt>
                <c:pt idx="3">
                  <c:v>0.72</c:v>
                </c:pt>
                <c:pt idx="4">
                  <c:v>0.76</c:v>
                </c:pt>
                <c:pt idx="5">
                  <c:v>0.75</c:v>
                </c:pt>
              </c:numCache>
            </c:numRef>
          </c:val>
          <c:extLst>
            <c:ext xmlns:c16="http://schemas.microsoft.com/office/drawing/2014/chart" uri="{C3380CC4-5D6E-409C-BE32-E72D297353CC}">
              <c16:uniqueId val="{00000001-557A-434E-88B2-9E31DAF9F5DA}"/>
            </c:ext>
          </c:extLst>
        </c:ser>
        <c:dLbls>
          <c:dLblPos val="outEnd"/>
          <c:showLegendKey val="0"/>
          <c:showVal val="1"/>
          <c:showCatName val="0"/>
          <c:showSerName val="0"/>
          <c:showPercent val="0"/>
          <c:showBubbleSize val="0"/>
        </c:dLbls>
        <c:gapWidth val="219"/>
        <c:overlap val="-27"/>
        <c:axId val="388777247"/>
        <c:axId val="388775327"/>
      </c:barChart>
      <c:catAx>
        <c:axId val="388777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388775327"/>
        <c:crosses val="autoZero"/>
        <c:auto val="1"/>
        <c:lblAlgn val="ctr"/>
        <c:lblOffset val="100"/>
        <c:noMultiLvlLbl val="0"/>
      </c:catAx>
      <c:valAx>
        <c:axId val="3887753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388777247"/>
        <c:crosses val="autoZero"/>
        <c:crossBetween val="between"/>
      </c:valAx>
      <c:spPr>
        <a:noFill/>
        <a:ln>
          <a:noFill/>
        </a:ln>
        <a:effectLst/>
      </c:spPr>
    </c:plotArea>
    <c:legend>
      <c:legendPos val="b"/>
      <c:layout>
        <c:manualLayout>
          <c:xMode val="edge"/>
          <c:yMode val="edge"/>
          <c:x val="0.34910273240853429"/>
          <c:y val="0.74019524715434259"/>
          <c:w val="0.26569798781488319"/>
          <c:h val="5.290171513287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o-R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600" b="1" i="0" u="none" strike="noStrike" kern="1200" spc="0" baseline="0">
                <a:solidFill>
                  <a:schemeClr val="tx1">
                    <a:lumMod val="65000"/>
                    <a:lumOff val="35000"/>
                  </a:schemeClr>
                </a:solidFill>
                <a:latin typeface="+mn-lt"/>
                <a:ea typeface="+mn-ea"/>
                <a:cs typeface="+mn-cs"/>
              </a:defRPr>
            </a:pPr>
            <a:r>
              <a:rPr lang="es-ES" sz="1800" b="0" dirty="0" err="1">
                <a:latin typeface="Arial Narrow" panose="020B0606020202030204" pitchFamily="34" charset="0"/>
              </a:rPr>
              <a:t>What</a:t>
            </a:r>
            <a:r>
              <a:rPr lang="es-ES" sz="1800" b="0" dirty="0">
                <a:latin typeface="Arial Narrow" panose="020B0606020202030204" pitchFamily="34" charset="0"/>
              </a:rPr>
              <a:t> </a:t>
            </a:r>
            <a:r>
              <a:rPr lang="es-ES" sz="1800" b="1" dirty="0">
                <a:solidFill>
                  <a:srgbClr val="0070C0"/>
                </a:solidFill>
                <a:latin typeface="Arial Narrow" panose="020B0606020202030204" pitchFamily="34" charset="0"/>
              </a:rPr>
              <a:t>new </a:t>
            </a:r>
            <a:r>
              <a:rPr lang="es-ES" sz="1800" b="1" dirty="0" err="1">
                <a:solidFill>
                  <a:srgbClr val="0070C0"/>
                </a:solidFill>
                <a:latin typeface="Arial Narrow" panose="020B0606020202030204" pitchFamily="34" charset="0"/>
              </a:rPr>
              <a:t>occupations</a:t>
            </a:r>
            <a:r>
              <a:rPr lang="es-ES" sz="1800" b="1" dirty="0">
                <a:solidFill>
                  <a:srgbClr val="0070C0"/>
                </a:solidFill>
                <a:latin typeface="Arial Narrow" panose="020B0606020202030204" pitchFamily="34" charset="0"/>
              </a:rPr>
              <a:t> </a:t>
            </a:r>
            <a:r>
              <a:rPr lang="es-ES" sz="1800" b="1" dirty="0" err="1">
                <a:solidFill>
                  <a:srgbClr val="0070C0"/>
                </a:solidFill>
                <a:latin typeface="Arial Narrow" panose="020B0606020202030204" pitchFamily="34" charset="0"/>
              </a:rPr>
              <a:t>regarding</a:t>
            </a:r>
            <a:r>
              <a:rPr lang="es-ES" sz="1800" b="1" dirty="0">
                <a:solidFill>
                  <a:srgbClr val="0070C0"/>
                </a:solidFill>
                <a:latin typeface="Arial Narrow" panose="020B0606020202030204" pitchFamily="34" charset="0"/>
              </a:rPr>
              <a:t> </a:t>
            </a:r>
            <a:r>
              <a:rPr lang="es-ES" sz="1800" b="1" dirty="0" err="1">
                <a:solidFill>
                  <a:srgbClr val="0070C0"/>
                </a:solidFill>
                <a:latin typeface="Arial Narrow" panose="020B0606020202030204" pitchFamily="34" charset="0"/>
              </a:rPr>
              <a:t>technological</a:t>
            </a:r>
            <a:r>
              <a:rPr lang="es-ES" sz="1800" b="1" dirty="0">
                <a:solidFill>
                  <a:srgbClr val="0070C0"/>
                </a:solidFill>
                <a:latin typeface="Arial Narrow" panose="020B0606020202030204" pitchFamily="34" charset="0"/>
              </a:rPr>
              <a:t> </a:t>
            </a:r>
            <a:r>
              <a:rPr lang="es-ES" sz="1800" b="1" dirty="0" err="1">
                <a:solidFill>
                  <a:srgbClr val="0070C0"/>
                </a:solidFill>
                <a:latin typeface="Arial Narrow" panose="020B0606020202030204" pitchFamily="34" charset="0"/>
              </a:rPr>
              <a:t>progress</a:t>
            </a:r>
            <a:r>
              <a:rPr lang="es-ES" sz="1800" b="1" dirty="0">
                <a:solidFill>
                  <a:srgbClr val="0070C0"/>
                </a:solidFill>
                <a:latin typeface="Arial Narrow" panose="020B0606020202030204" pitchFamily="34" charset="0"/>
              </a:rPr>
              <a:t> </a:t>
            </a:r>
            <a:r>
              <a:rPr lang="es-ES" sz="1800" b="0" dirty="0">
                <a:latin typeface="Arial Narrow" panose="020B0606020202030204" pitchFamily="34" charset="0"/>
              </a:rPr>
              <a:t>in air </a:t>
            </a:r>
            <a:r>
              <a:rPr lang="es-ES" sz="1800" b="0" dirty="0" err="1">
                <a:latin typeface="Arial Narrow" panose="020B0606020202030204" pitchFamily="34" charset="0"/>
              </a:rPr>
              <a:t>transport</a:t>
            </a:r>
            <a:r>
              <a:rPr lang="es-ES" sz="1800" b="0" dirty="0">
                <a:latin typeface="Arial Narrow" panose="020B0606020202030204" pitchFamily="34" charset="0"/>
              </a:rPr>
              <a:t> </a:t>
            </a:r>
            <a:r>
              <a:rPr lang="es-ES" sz="1800" b="0" dirty="0" err="1">
                <a:latin typeface="Arial Narrow" panose="020B0606020202030204" pitchFamily="34" charset="0"/>
              </a:rPr>
              <a:t>industry</a:t>
            </a:r>
            <a:r>
              <a:rPr lang="es-ES" sz="1800" b="0" dirty="0">
                <a:latin typeface="Arial Narrow" panose="020B0606020202030204" pitchFamily="34" charset="0"/>
              </a:rPr>
              <a:t> do </a:t>
            </a:r>
            <a:r>
              <a:rPr lang="es-ES" sz="1800" b="0" dirty="0" err="1">
                <a:latin typeface="Arial Narrow" panose="020B0606020202030204" pitchFamily="34" charset="0"/>
              </a:rPr>
              <a:t>you</a:t>
            </a:r>
            <a:r>
              <a:rPr lang="es-ES" sz="1800" b="0" dirty="0">
                <a:latin typeface="Arial Narrow" panose="020B0606020202030204" pitchFamily="34" charset="0"/>
              </a:rPr>
              <a:t> </a:t>
            </a:r>
            <a:r>
              <a:rPr lang="es-ES" sz="1800" b="0" dirty="0" err="1">
                <a:latin typeface="Arial Narrow" panose="020B0606020202030204" pitchFamily="34" charset="0"/>
              </a:rPr>
              <a:t>consider</a:t>
            </a:r>
            <a:r>
              <a:rPr lang="es-ES" sz="1800" b="0" dirty="0">
                <a:latin typeface="Arial Narrow" panose="020B0606020202030204" pitchFamily="34" charset="0"/>
              </a:rPr>
              <a:t> </a:t>
            </a:r>
            <a:r>
              <a:rPr lang="es-ES" sz="1800" b="0" dirty="0" err="1">
                <a:latin typeface="Arial Narrow" panose="020B0606020202030204" pitchFamily="34" charset="0"/>
              </a:rPr>
              <a:t>relevant</a:t>
            </a:r>
            <a:r>
              <a:rPr lang="es-ES" sz="1800" b="0" dirty="0">
                <a:latin typeface="Arial Narrow" panose="020B0606020202030204" pitchFamily="34" charset="0"/>
              </a:rPr>
              <a:t> </a:t>
            </a:r>
            <a:r>
              <a:rPr lang="es-ES" sz="1800" b="0" dirty="0" err="1">
                <a:latin typeface="Arial Narrow" panose="020B0606020202030204" pitchFamily="34" charset="0"/>
              </a:rPr>
              <a:t>to</a:t>
            </a:r>
            <a:r>
              <a:rPr lang="es-ES" sz="1800" b="0" dirty="0">
                <a:latin typeface="Arial Narrow" panose="020B0606020202030204" pitchFamily="34" charset="0"/>
              </a:rPr>
              <a:t> be </a:t>
            </a:r>
            <a:r>
              <a:rPr lang="es-ES" sz="1800" b="0" dirty="0" err="1">
                <a:latin typeface="Arial Narrow" panose="020B0606020202030204" pitchFamily="34" charset="0"/>
              </a:rPr>
              <a:t>created</a:t>
            </a:r>
            <a:r>
              <a:rPr lang="es-ES" sz="1800" b="0" dirty="0">
                <a:latin typeface="Arial Narrow" panose="020B0606020202030204" pitchFamily="34" charset="0"/>
              </a:rPr>
              <a:t>  in </a:t>
            </a:r>
            <a:r>
              <a:rPr lang="es-ES" sz="1800" b="0" dirty="0" err="1">
                <a:latin typeface="Arial Narrow" panose="020B0606020202030204" pitchFamily="34" charset="0"/>
              </a:rPr>
              <a:t>the</a:t>
            </a:r>
            <a:r>
              <a:rPr lang="es-ES" sz="1800" b="0" dirty="0">
                <a:latin typeface="Arial Narrow" panose="020B0606020202030204" pitchFamily="34" charset="0"/>
              </a:rPr>
              <a:t> </a:t>
            </a:r>
            <a:r>
              <a:rPr lang="es-ES" sz="1800" b="0" dirty="0" err="1">
                <a:latin typeface="Arial Narrow" panose="020B0606020202030204" pitchFamily="34" charset="0"/>
              </a:rPr>
              <a:t>next</a:t>
            </a:r>
            <a:r>
              <a:rPr lang="es-ES" sz="1800" b="0" dirty="0">
                <a:latin typeface="Arial Narrow" panose="020B0606020202030204" pitchFamily="34" charset="0"/>
              </a:rPr>
              <a:t> 5 </a:t>
            </a:r>
            <a:r>
              <a:rPr lang="es-ES" sz="1800" b="0" dirty="0" err="1">
                <a:latin typeface="Arial Narrow" panose="020B0606020202030204" pitchFamily="34" charset="0"/>
              </a:rPr>
              <a:t>years</a:t>
            </a:r>
            <a:r>
              <a:rPr lang="es-ES" sz="1800" b="0" dirty="0">
                <a:latin typeface="Arial Narrow" panose="020B0606020202030204" pitchFamily="34" charset="0"/>
              </a:rPr>
              <a:t>? And in </a:t>
            </a:r>
            <a:r>
              <a:rPr lang="es-ES" sz="1800" b="0" dirty="0" err="1">
                <a:latin typeface="Arial Narrow" panose="020B0606020202030204" pitchFamily="34" charset="0"/>
              </a:rPr>
              <a:t>the</a:t>
            </a:r>
            <a:r>
              <a:rPr lang="es-ES" sz="1800" b="0" dirty="0">
                <a:latin typeface="Arial Narrow" panose="020B0606020202030204" pitchFamily="34" charset="0"/>
              </a:rPr>
              <a:t> </a:t>
            </a:r>
            <a:r>
              <a:rPr lang="es-ES" sz="1800" b="0" dirty="0" err="1">
                <a:latin typeface="Arial Narrow" panose="020B0606020202030204" pitchFamily="34" charset="0"/>
              </a:rPr>
              <a:t>next</a:t>
            </a:r>
            <a:r>
              <a:rPr lang="es-ES" sz="1800" b="0" dirty="0">
                <a:latin typeface="Arial Narrow" panose="020B0606020202030204" pitchFamily="34" charset="0"/>
              </a:rPr>
              <a:t> 10 </a:t>
            </a:r>
            <a:r>
              <a:rPr lang="es-ES" sz="1800" b="0" dirty="0" err="1">
                <a:latin typeface="Arial Narrow" panose="020B0606020202030204" pitchFamily="34" charset="0"/>
              </a:rPr>
              <a:t>years</a:t>
            </a:r>
            <a:r>
              <a:rPr lang="es-ES" sz="1800" b="0" dirty="0">
                <a:latin typeface="Arial Narrow" panose="020B0606020202030204" pitchFamily="34" charset="0"/>
              </a:rPr>
              <a:t>?</a:t>
            </a:r>
          </a:p>
        </c:rich>
      </c:tx>
      <c:overlay val="0"/>
      <c:spPr>
        <a:noFill/>
        <a:ln>
          <a:noFill/>
        </a:ln>
        <a:effectLst/>
      </c:spPr>
      <c:txPr>
        <a:bodyPr rot="0" spcFirstLastPara="1" vertOverflow="ellipsis" vert="horz" wrap="square" anchor="ctr" anchorCtr="1"/>
        <a:lstStyle/>
        <a:p>
          <a:pPr algn="ctr">
            <a:defRPr sz="1600" b="1"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doughnutChart>
        <c:varyColors val="1"/>
        <c:ser>
          <c:idx val="0"/>
          <c:order val="0"/>
          <c:tx>
            <c:strRef>
              <c:f>Hoja2!$C$65</c:f>
              <c:strCache>
                <c:ptCount val="1"/>
                <c:pt idx="0">
                  <c:v>5 years</c:v>
                </c:pt>
              </c:strCache>
            </c:strRef>
          </c:tx>
          <c:dPt>
            <c:idx val="0"/>
            <c:bubble3D val="0"/>
            <c:spPr>
              <a:solidFill>
                <a:srgbClr val="FFFF00"/>
              </a:solidFill>
              <a:ln w="19050">
                <a:solidFill>
                  <a:schemeClr val="lt1"/>
                </a:solidFill>
              </a:ln>
              <a:effectLst/>
            </c:spPr>
            <c:extLst>
              <c:ext xmlns:c16="http://schemas.microsoft.com/office/drawing/2014/chart" uri="{C3380CC4-5D6E-409C-BE32-E72D297353CC}">
                <c16:uniqueId val="{00000001-201C-4F80-B52F-1D745EF96D3D}"/>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201C-4F80-B52F-1D745EF96D3D}"/>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201C-4F80-B52F-1D745EF96D3D}"/>
              </c:ext>
            </c:extLst>
          </c:dPt>
          <c:dPt>
            <c:idx val="3"/>
            <c:bubble3D val="0"/>
            <c:spPr>
              <a:solidFill>
                <a:srgbClr val="7BC439"/>
              </a:solidFill>
              <a:ln w="19050">
                <a:solidFill>
                  <a:schemeClr val="lt1"/>
                </a:solidFill>
              </a:ln>
              <a:effectLst/>
            </c:spPr>
            <c:extLst>
              <c:ext xmlns:c16="http://schemas.microsoft.com/office/drawing/2014/chart" uri="{C3380CC4-5D6E-409C-BE32-E72D297353CC}">
                <c16:uniqueId val="{00000007-201C-4F80-B52F-1D745EF96D3D}"/>
              </c:ext>
            </c:extLst>
          </c:dPt>
          <c:dPt>
            <c:idx val="4"/>
            <c:bubble3D val="0"/>
            <c:spPr>
              <a:solidFill>
                <a:srgbClr val="3289E0"/>
              </a:solidFill>
              <a:ln w="19050">
                <a:solidFill>
                  <a:schemeClr val="lt1"/>
                </a:solidFill>
              </a:ln>
              <a:effectLst/>
            </c:spPr>
            <c:extLst>
              <c:ext xmlns:c16="http://schemas.microsoft.com/office/drawing/2014/chart" uri="{C3380CC4-5D6E-409C-BE32-E72D297353CC}">
                <c16:uniqueId val="{00000009-201C-4F80-B52F-1D745EF96D3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01C-4F80-B52F-1D745EF96D3D}"/>
              </c:ext>
            </c:extLst>
          </c:dPt>
          <c:dPt>
            <c:idx val="6"/>
            <c:bubble3D val="0"/>
            <c:spPr>
              <a:solidFill>
                <a:srgbClr val="0070C0"/>
              </a:solidFill>
              <a:ln w="19050">
                <a:solidFill>
                  <a:schemeClr val="lt1"/>
                </a:solidFill>
              </a:ln>
              <a:effectLst/>
            </c:spPr>
            <c:extLst>
              <c:ext xmlns:c16="http://schemas.microsoft.com/office/drawing/2014/chart" uri="{C3380CC4-5D6E-409C-BE32-E72D297353CC}">
                <c16:uniqueId val="{0000000D-201C-4F80-B52F-1D745EF96D3D}"/>
              </c:ext>
            </c:extLst>
          </c:dPt>
          <c:dLbls>
            <c:dLbl>
              <c:idx val="0"/>
              <c:layout>
                <c:manualLayout>
                  <c:x val="0"/>
                  <c:y val="4.07964553127121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01C-4F80-B52F-1D745EF96D3D}"/>
                </c:ext>
              </c:extLst>
            </c:dLbl>
            <c:dLbl>
              <c:idx val="1"/>
              <c:layout>
                <c:manualLayout>
                  <c:x val="-2.2087403071410001E-2"/>
                  <c:y val="4.986233427109249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01C-4F80-B52F-1D745EF96D3D}"/>
                </c:ext>
              </c:extLst>
            </c:dLbl>
            <c:dLbl>
              <c:idx val="2"/>
              <c:layout>
                <c:manualLayout>
                  <c:x val="-1.6565552303557499E-2"/>
                  <c:y val="-4.5329394791902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201C-4F80-B52F-1D745EF96D3D}"/>
                </c:ext>
              </c:extLst>
            </c:dLbl>
            <c:dLbl>
              <c:idx val="3"/>
              <c:layout>
                <c:manualLayout>
                  <c:x val="2.7609253839261899E-3"/>
                  <c:y val="-4.986233427109269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01C-4F80-B52F-1D745EF96D3D}"/>
                </c:ext>
              </c:extLst>
            </c:dLbl>
            <c:dLbl>
              <c:idx val="4"/>
              <c:layout>
                <c:manualLayout>
                  <c:x val="3.5892029991041102E-2"/>
                  <c:y val="-3.626351583352199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201C-4F80-B52F-1D745EF96D3D}"/>
                </c:ext>
              </c:extLst>
            </c:dLbl>
            <c:dLbl>
              <c:idx val="5"/>
              <c:layout>
                <c:manualLayout>
                  <c:x val="3.5892029991041102E-2"/>
                  <c:y val="0"/>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201C-4F80-B52F-1D745EF96D3D}"/>
                </c:ext>
              </c:extLst>
            </c:dLbl>
            <c:dLbl>
              <c:idx val="6"/>
              <c:layout>
                <c:manualLayout>
                  <c:x val="3.5892029991041102E-2"/>
                  <c:y val="5.8928213229473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01C-4F80-B52F-1D745EF96D3D}"/>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ro-RO"/>
              </a:p>
            </c:txPr>
            <c:showLegendKey val="0"/>
            <c:showVal val="0"/>
            <c:showCatName val="0"/>
            <c:showSerName val="0"/>
            <c:showPercent val="1"/>
            <c:showBubbleSize val="0"/>
            <c:showLeaderLines val="0"/>
            <c:extLst>
              <c:ext xmlns:c15="http://schemas.microsoft.com/office/drawing/2012/chart" uri="{CE6537A1-D6FC-4f65-9D91-7224C49458BB}"/>
            </c:extLst>
          </c:dLbls>
          <c:cat>
            <c:strRef>
              <c:f>Hoja2!$B$66:$B$72</c:f>
              <c:strCache>
                <c:ptCount val="7"/>
                <c:pt idx="0">
                  <c:v>Cybersecurity expert</c:v>
                </c:pt>
                <c:pt idx="1">
                  <c:v>IA proffesional</c:v>
                </c:pt>
                <c:pt idx="2">
                  <c:v>Data base expert</c:v>
                </c:pt>
                <c:pt idx="3">
                  <c:v>Green technologies engineer</c:v>
                </c:pt>
                <c:pt idx="4">
                  <c:v>IoT</c:v>
                </c:pt>
                <c:pt idx="5">
                  <c:v>Automation engineering</c:v>
                </c:pt>
                <c:pt idx="6">
                  <c:v>Other</c:v>
                </c:pt>
              </c:strCache>
            </c:strRef>
          </c:cat>
          <c:val>
            <c:numRef>
              <c:f>Hoja2!$C$66:$C$72</c:f>
              <c:numCache>
                <c:formatCode>General</c:formatCode>
                <c:ptCount val="7"/>
                <c:pt idx="0">
                  <c:v>1</c:v>
                </c:pt>
                <c:pt idx="1">
                  <c:v>4</c:v>
                </c:pt>
                <c:pt idx="2">
                  <c:v>5</c:v>
                </c:pt>
                <c:pt idx="3">
                  <c:v>1</c:v>
                </c:pt>
                <c:pt idx="4">
                  <c:v>4</c:v>
                </c:pt>
                <c:pt idx="5">
                  <c:v>1</c:v>
                </c:pt>
                <c:pt idx="6">
                  <c:v>4</c:v>
                </c:pt>
              </c:numCache>
            </c:numRef>
          </c:val>
          <c:extLst>
            <c:ext xmlns:c16="http://schemas.microsoft.com/office/drawing/2014/chart" uri="{C3380CC4-5D6E-409C-BE32-E72D297353CC}">
              <c16:uniqueId val="{0000000E-201C-4F80-B52F-1D745EF96D3D}"/>
            </c:ext>
          </c:extLst>
        </c:ser>
        <c:ser>
          <c:idx val="1"/>
          <c:order val="1"/>
          <c:tx>
            <c:strRef>
              <c:f>Hoja2!$D$65</c:f>
              <c:strCache>
                <c:ptCount val="1"/>
                <c:pt idx="0">
                  <c:v>10 years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0-201C-4F80-B52F-1D745EF96D3D}"/>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12-201C-4F80-B52F-1D745EF96D3D}"/>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14-201C-4F80-B52F-1D745EF96D3D}"/>
              </c:ext>
            </c:extLst>
          </c:dPt>
          <c:dPt>
            <c:idx val="3"/>
            <c:bubble3D val="0"/>
            <c:spPr>
              <a:solidFill>
                <a:srgbClr val="7BC439"/>
              </a:solidFill>
              <a:ln w="19050">
                <a:solidFill>
                  <a:schemeClr val="lt1"/>
                </a:solidFill>
              </a:ln>
              <a:effectLst/>
            </c:spPr>
            <c:extLst>
              <c:ext xmlns:c16="http://schemas.microsoft.com/office/drawing/2014/chart" uri="{C3380CC4-5D6E-409C-BE32-E72D297353CC}">
                <c16:uniqueId val="{00000016-201C-4F80-B52F-1D745EF96D3D}"/>
              </c:ext>
            </c:extLst>
          </c:dPt>
          <c:dPt>
            <c:idx val="4"/>
            <c:bubble3D val="0"/>
            <c:spPr>
              <a:solidFill>
                <a:srgbClr val="3289E0"/>
              </a:solidFill>
              <a:ln w="19050">
                <a:solidFill>
                  <a:schemeClr val="lt1"/>
                </a:solidFill>
              </a:ln>
              <a:effectLst/>
            </c:spPr>
            <c:extLst>
              <c:ext xmlns:c16="http://schemas.microsoft.com/office/drawing/2014/chart" uri="{C3380CC4-5D6E-409C-BE32-E72D297353CC}">
                <c16:uniqueId val="{00000018-201C-4F80-B52F-1D745EF96D3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A-201C-4F80-B52F-1D745EF96D3D}"/>
              </c:ext>
            </c:extLst>
          </c:dPt>
          <c:dPt>
            <c:idx val="6"/>
            <c:bubble3D val="0"/>
            <c:spPr>
              <a:solidFill>
                <a:srgbClr val="0070C0"/>
              </a:solidFill>
              <a:ln w="19050">
                <a:solidFill>
                  <a:schemeClr val="lt1"/>
                </a:solidFill>
              </a:ln>
              <a:effectLst/>
            </c:spPr>
            <c:extLst>
              <c:ext xmlns:c16="http://schemas.microsoft.com/office/drawing/2014/chart" uri="{C3380CC4-5D6E-409C-BE32-E72D297353CC}">
                <c16:uniqueId val="{0000001C-201C-4F80-B52F-1D745EF96D3D}"/>
              </c:ext>
            </c:extLst>
          </c:dPt>
          <c:dLbls>
            <c:dLbl>
              <c:idx val="0"/>
              <c:layout>
                <c:manualLayout>
                  <c:x val="-5.5218507678524804E-3"/>
                  <c:y val="-5.43952737502828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0-201C-4F80-B52F-1D745EF96D3D}"/>
                </c:ext>
              </c:extLst>
            </c:dLbl>
            <c:dLbl>
              <c:idx val="1"/>
              <c:layout>
                <c:manualLayout>
                  <c:x val="3.5892029991041102E-2"/>
                  <c:y val="-5.43952737502828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2-201C-4F80-B52F-1D745EF96D3D}"/>
                </c:ext>
              </c:extLst>
            </c:dLbl>
            <c:dLbl>
              <c:idx val="2"/>
              <c:layout>
                <c:manualLayout>
                  <c:x val="3.03701792231886E-2"/>
                  <c:y val="5.439527375028300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4-201C-4F80-B52F-1D745EF96D3D}"/>
                </c:ext>
              </c:extLst>
            </c:dLbl>
            <c:dLbl>
              <c:idx val="3"/>
              <c:layout>
                <c:manualLayout>
                  <c:x val="2.7609253839262402E-3"/>
                  <c:y val="7.25270316670438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6-201C-4F80-B52F-1D745EF96D3D}"/>
                </c:ext>
              </c:extLst>
            </c:dLbl>
            <c:dLbl>
              <c:idx val="4"/>
              <c:layout>
                <c:manualLayout>
                  <c:x val="-1.93264776874837E-2"/>
                  <c:y val="6.34611527086633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8-201C-4F80-B52F-1D745EF96D3D}"/>
                </c:ext>
              </c:extLst>
            </c:dLbl>
            <c:dLbl>
              <c:idx val="5"/>
              <c:layout>
                <c:manualLayout>
                  <c:x val="-4.96966569106723E-2"/>
                  <c:y val="-9.0658789583804699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A-201C-4F80-B52F-1D745EF96D3D}"/>
                </c:ext>
              </c:extLst>
            </c:dLbl>
            <c:dLbl>
              <c:idx val="6"/>
              <c:layout>
                <c:manualLayout>
                  <c:x val="-4.4174806142819802E-2"/>
                  <c:y val="-4.07964553127121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C-201C-4F80-B52F-1D745EF96D3D}"/>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mn-lt"/>
                    <a:ea typeface="+mn-ea"/>
                    <a:cs typeface="+mn-cs"/>
                  </a:defRPr>
                </a:pPr>
                <a:endParaRPr lang="ro-RO"/>
              </a:p>
            </c:txPr>
            <c:showLegendKey val="0"/>
            <c:showVal val="0"/>
            <c:showCatName val="0"/>
            <c:showSerName val="0"/>
            <c:showPercent val="1"/>
            <c:showBubbleSize val="0"/>
            <c:showLeaderLines val="0"/>
            <c:extLst>
              <c:ext xmlns:c15="http://schemas.microsoft.com/office/drawing/2012/chart" uri="{CE6537A1-D6FC-4f65-9D91-7224C49458BB}"/>
            </c:extLst>
          </c:dLbls>
          <c:cat>
            <c:strRef>
              <c:f>Hoja2!$B$66:$B$72</c:f>
              <c:strCache>
                <c:ptCount val="7"/>
                <c:pt idx="0">
                  <c:v>Cybersecurity expert</c:v>
                </c:pt>
                <c:pt idx="1">
                  <c:v>IA proffesional</c:v>
                </c:pt>
                <c:pt idx="2">
                  <c:v>Data base expert</c:v>
                </c:pt>
                <c:pt idx="3">
                  <c:v>Green technologies engineer</c:v>
                </c:pt>
                <c:pt idx="4">
                  <c:v>IoT</c:v>
                </c:pt>
                <c:pt idx="5">
                  <c:v>Automation engineering</c:v>
                </c:pt>
                <c:pt idx="6">
                  <c:v>Other</c:v>
                </c:pt>
              </c:strCache>
            </c:strRef>
          </c:cat>
          <c:val>
            <c:numRef>
              <c:f>Hoja2!$D$66:$D$72</c:f>
              <c:numCache>
                <c:formatCode>General</c:formatCode>
                <c:ptCount val="7"/>
                <c:pt idx="0">
                  <c:v>0</c:v>
                </c:pt>
                <c:pt idx="1">
                  <c:v>3</c:v>
                </c:pt>
                <c:pt idx="2">
                  <c:v>3</c:v>
                </c:pt>
                <c:pt idx="3">
                  <c:v>2</c:v>
                </c:pt>
                <c:pt idx="4">
                  <c:v>5</c:v>
                </c:pt>
                <c:pt idx="5">
                  <c:v>1</c:v>
                </c:pt>
                <c:pt idx="6">
                  <c:v>3</c:v>
                </c:pt>
              </c:numCache>
            </c:numRef>
          </c:val>
          <c:extLst>
            <c:ext xmlns:c16="http://schemas.microsoft.com/office/drawing/2014/chart" uri="{C3380CC4-5D6E-409C-BE32-E72D297353CC}">
              <c16:uniqueId val="{0000001D-201C-4F80-B52F-1D745EF96D3D}"/>
            </c:ext>
          </c:extLst>
        </c:ser>
        <c:dLbls>
          <c:showLegendKey val="0"/>
          <c:showVal val="1"/>
          <c:showCatName val="0"/>
          <c:showSerName val="0"/>
          <c:showPercent val="0"/>
          <c:showBubbleSize val="0"/>
          <c:showLeaderLines val="0"/>
        </c:dLbls>
        <c:firstSliceAng val="0"/>
        <c:holeSize val="75"/>
      </c:doughnutChart>
      <c:spPr>
        <a:noFill/>
        <a:ln>
          <a:noFill/>
        </a:ln>
        <a:effectLst/>
      </c:spPr>
    </c:plotArea>
    <c:legend>
      <c:legendPos val="r"/>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Entry>
      <c:legendEntry>
        <c:idx val="2"/>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Entry>
      <c:legendEntry>
        <c:idx val="4"/>
        <c:txPr>
          <a:bodyPr rot="0" spcFirstLastPara="1" vertOverflow="ellipsis" vert="horz" wrap="square" anchor="ctr" anchorCtr="1"/>
          <a:lstStyle/>
          <a:p>
            <a:pPr>
              <a:defRPr sz="1600" b="1"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Entry>
      <c:layout>
        <c:manualLayout>
          <c:xMode val="edge"/>
          <c:yMode val="edge"/>
          <c:x val="0.6791000891207466"/>
          <c:y val="0.17458603405221496"/>
          <c:w val="0.31089990956691727"/>
          <c:h val="0.7453009352681033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pPr>
      <a:endParaRPr lang="ro-R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Narrow" panose="020B0606020202030204" pitchFamily="34" charset="0"/>
                <a:ea typeface="+mn-ea"/>
                <a:cs typeface="+mn-cs"/>
              </a:defRPr>
            </a:pPr>
            <a:r>
              <a:rPr lang="es-ES" dirty="0" err="1">
                <a:latin typeface="Arial Narrow" panose="020B0606020202030204" pitchFamily="34" charset="0"/>
              </a:rPr>
              <a:t>What</a:t>
            </a:r>
            <a:r>
              <a:rPr lang="es-ES" dirty="0">
                <a:latin typeface="Arial Narrow" panose="020B0606020202030204" pitchFamily="34" charset="0"/>
              </a:rPr>
              <a:t> new </a:t>
            </a:r>
            <a:r>
              <a:rPr lang="es-ES" dirty="0" err="1">
                <a:latin typeface="Arial Narrow" panose="020B0606020202030204" pitchFamily="34" charset="0"/>
              </a:rPr>
              <a:t>occupations</a:t>
            </a:r>
            <a:r>
              <a:rPr lang="es-ES" dirty="0">
                <a:latin typeface="Arial Narrow" panose="020B0606020202030204" pitchFamily="34" charset="0"/>
              </a:rPr>
              <a:t> </a:t>
            </a:r>
            <a:r>
              <a:rPr lang="es-ES" dirty="0" err="1">
                <a:latin typeface="Arial Narrow" panose="020B0606020202030204" pitchFamily="34" charset="0"/>
              </a:rPr>
              <a:t>regarding</a:t>
            </a:r>
            <a:r>
              <a:rPr lang="es-ES" b="1" dirty="0">
                <a:solidFill>
                  <a:srgbClr val="00B050"/>
                </a:solidFill>
                <a:latin typeface="Arial Narrow" panose="020B0606020202030204" pitchFamily="34" charset="0"/>
              </a:rPr>
              <a:t> </a:t>
            </a:r>
            <a:r>
              <a:rPr lang="es-ES" b="1" dirty="0" err="1">
                <a:solidFill>
                  <a:srgbClr val="00B050"/>
                </a:solidFill>
                <a:latin typeface="Arial Narrow" panose="020B0606020202030204" pitchFamily="34" charset="0"/>
              </a:rPr>
              <a:t>Environment</a:t>
            </a:r>
            <a:r>
              <a:rPr lang="es-ES" b="1" dirty="0">
                <a:solidFill>
                  <a:srgbClr val="00B050"/>
                </a:solidFill>
                <a:latin typeface="Arial Narrow" panose="020B0606020202030204" pitchFamily="34" charset="0"/>
              </a:rPr>
              <a:t> </a:t>
            </a:r>
            <a:r>
              <a:rPr lang="es-ES" b="1" dirty="0" err="1">
                <a:solidFill>
                  <a:srgbClr val="00B050"/>
                </a:solidFill>
                <a:latin typeface="Arial Narrow" panose="020B0606020202030204" pitchFamily="34" charset="0"/>
              </a:rPr>
              <a:t>protection</a:t>
            </a:r>
            <a:r>
              <a:rPr lang="es-ES" b="1" dirty="0">
                <a:solidFill>
                  <a:srgbClr val="00B050"/>
                </a:solidFill>
                <a:latin typeface="Arial Narrow" panose="020B0606020202030204" pitchFamily="34" charset="0"/>
              </a:rPr>
              <a:t> </a:t>
            </a:r>
            <a:r>
              <a:rPr lang="es-ES" dirty="0">
                <a:latin typeface="Arial Narrow" panose="020B0606020202030204" pitchFamily="34" charset="0"/>
              </a:rPr>
              <a:t>do </a:t>
            </a:r>
            <a:r>
              <a:rPr lang="es-ES" dirty="0" err="1">
                <a:latin typeface="Arial Narrow" panose="020B0606020202030204" pitchFamily="34" charset="0"/>
              </a:rPr>
              <a:t>you</a:t>
            </a:r>
            <a:r>
              <a:rPr lang="es-ES" dirty="0">
                <a:latin typeface="Arial Narrow" panose="020B0606020202030204" pitchFamily="34" charset="0"/>
              </a:rPr>
              <a:t> </a:t>
            </a:r>
            <a:r>
              <a:rPr lang="es-ES" dirty="0" err="1">
                <a:latin typeface="Arial Narrow" panose="020B0606020202030204" pitchFamily="34" charset="0"/>
              </a:rPr>
              <a:t>consider</a:t>
            </a:r>
            <a:r>
              <a:rPr lang="es-ES" dirty="0">
                <a:latin typeface="Arial Narrow" panose="020B0606020202030204" pitchFamily="34" charset="0"/>
              </a:rPr>
              <a:t> </a:t>
            </a:r>
            <a:r>
              <a:rPr lang="es-ES" dirty="0" err="1">
                <a:latin typeface="Arial Narrow" panose="020B0606020202030204" pitchFamily="34" charset="0"/>
              </a:rPr>
              <a:t>relevant</a:t>
            </a:r>
            <a:r>
              <a:rPr lang="es-ES" dirty="0">
                <a:latin typeface="Arial Narrow" panose="020B0606020202030204" pitchFamily="34" charset="0"/>
              </a:rPr>
              <a:t> </a:t>
            </a:r>
            <a:r>
              <a:rPr lang="es-ES" dirty="0" err="1">
                <a:latin typeface="Arial Narrow" panose="020B0606020202030204" pitchFamily="34" charset="0"/>
              </a:rPr>
              <a:t>to</a:t>
            </a:r>
            <a:r>
              <a:rPr lang="es-ES" dirty="0">
                <a:latin typeface="Arial Narrow" panose="020B0606020202030204" pitchFamily="34" charset="0"/>
              </a:rPr>
              <a:t> be </a:t>
            </a:r>
            <a:r>
              <a:rPr lang="es-ES" dirty="0" err="1">
                <a:latin typeface="Arial Narrow" panose="020B0606020202030204" pitchFamily="34" charset="0"/>
              </a:rPr>
              <a:t>created</a:t>
            </a:r>
            <a:r>
              <a:rPr lang="es-ES" dirty="0">
                <a:latin typeface="Arial Narrow" panose="020B0606020202030204" pitchFamily="34" charset="0"/>
              </a:rPr>
              <a:t> in </a:t>
            </a:r>
            <a:r>
              <a:rPr lang="es-ES" dirty="0" err="1">
                <a:latin typeface="Arial Narrow" panose="020B0606020202030204" pitchFamily="34" charset="0"/>
              </a:rPr>
              <a:t>the</a:t>
            </a:r>
            <a:r>
              <a:rPr lang="es-ES" dirty="0">
                <a:latin typeface="Arial Narrow" panose="020B0606020202030204" pitchFamily="34" charset="0"/>
              </a:rPr>
              <a:t> </a:t>
            </a:r>
            <a:r>
              <a:rPr lang="es-ES" dirty="0" err="1">
                <a:latin typeface="Arial Narrow" panose="020B0606020202030204" pitchFamily="34" charset="0"/>
              </a:rPr>
              <a:t>next</a:t>
            </a:r>
            <a:r>
              <a:rPr lang="es-ES" dirty="0">
                <a:latin typeface="Arial Narrow" panose="020B0606020202030204" pitchFamily="34" charset="0"/>
              </a:rPr>
              <a:t> 5 </a:t>
            </a:r>
            <a:r>
              <a:rPr lang="es-ES" dirty="0" err="1">
                <a:latin typeface="Arial Narrow" panose="020B0606020202030204" pitchFamily="34" charset="0"/>
              </a:rPr>
              <a:t>years</a:t>
            </a:r>
            <a:r>
              <a:rPr lang="es-ES" dirty="0">
                <a:latin typeface="Arial Narrow" panose="020B0606020202030204" pitchFamily="34" charset="0"/>
              </a:rPr>
              <a:t>? And in </a:t>
            </a:r>
            <a:r>
              <a:rPr lang="es-ES" dirty="0" err="1">
                <a:latin typeface="Arial Narrow" panose="020B0606020202030204" pitchFamily="34" charset="0"/>
              </a:rPr>
              <a:t>the</a:t>
            </a:r>
            <a:r>
              <a:rPr lang="es-ES" dirty="0">
                <a:latin typeface="Arial Narrow" panose="020B0606020202030204" pitchFamily="34" charset="0"/>
              </a:rPr>
              <a:t> </a:t>
            </a:r>
            <a:r>
              <a:rPr lang="es-ES" dirty="0" err="1">
                <a:latin typeface="Arial Narrow" panose="020B0606020202030204" pitchFamily="34" charset="0"/>
              </a:rPr>
              <a:t>next</a:t>
            </a:r>
            <a:r>
              <a:rPr lang="es-ES" dirty="0">
                <a:latin typeface="Arial Narrow" panose="020B0606020202030204" pitchFamily="34" charset="0"/>
              </a:rPr>
              <a:t> 10 </a:t>
            </a:r>
            <a:r>
              <a:rPr lang="es-ES" dirty="0" err="1">
                <a:latin typeface="Arial Narrow" panose="020B0606020202030204" pitchFamily="34" charset="0"/>
              </a:rPr>
              <a:t>years</a:t>
            </a:r>
            <a:r>
              <a:rPr lang="es-ES" dirty="0">
                <a:latin typeface="Arial Narrow" panose="020B0606020202030204" pitchFamily="34" charset="0"/>
              </a:rPr>
              <a:t>?</a:t>
            </a:r>
          </a:p>
        </c:rich>
      </c:tx>
      <c:layout>
        <c:manualLayout>
          <c:xMode val="edge"/>
          <c:yMode val="edge"/>
          <c:x val="7.9745176835452111E-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Narrow" panose="020B0606020202030204" pitchFamily="34" charset="0"/>
              <a:ea typeface="+mn-ea"/>
              <a:cs typeface="+mn-cs"/>
            </a:defRPr>
          </a:pPr>
          <a:endParaRPr lang="ro-RO"/>
        </a:p>
      </c:txPr>
    </c:title>
    <c:autoTitleDeleted val="0"/>
    <c:plotArea>
      <c:layout/>
      <c:doughnutChart>
        <c:varyColors val="1"/>
        <c:ser>
          <c:idx val="0"/>
          <c:order val="0"/>
          <c:tx>
            <c:strRef>
              <c:f>Hoja2!$C$75</c:f>
              <c:strCache>
                <c:ptCount val="1"/>
                <c:pt idx="0">
                  <c:v>5 years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CF57-4B3A-9237-516AE883686B}"/>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CF57-4B3A-9237-516AE883686B}"/>
              </c:ext>
            </c:extLst>
          </c:dPt>
          <c:dPt>
            <c:idx val="2"/>
            <c:bubble3D val="0"/>
            <c:spPr>
              <a:solidFill>
                <a:srgbClr val="3289E0"/>
              </a:solidFill>
              <a:ln w="19050">
                <a:solidFill>
                  <a:schemeClr val="lt1"/>
                </a:solidFill>
              </a:ln>
              <a:effectLst/>
            </c:spPr>
            <c:extLst>
              <c:ext xmlns:c16="http://schemas.microsoft.com/office/drawing/2014/chart" uri="{C3380CC4-5D6E-409C-BE32-E72D297353CC}">
                <c16:uniqueId val="{00000005-CF57-4B3A-9237-516AE883686B}"/>
              </c:ext>
            </c:extLst>
          </c:dPt>
          <c:dPt>
            <c:idx val="3"/>
            <c:bubble3D val="0"/>
            <c:spPr>
              <a:solidFill>
                <a:srgbClr val="7BC439"/>
              </a:solidFill>
              <a:ln w="19050">
                <a:solidFill>
                  <a:schemeClr val="lt1"/>
                </a:solidFill>
              </a:ln>
              <a:effectLst/>
            </c:spPr>
            <c:extLst>
              <c:ext xmlns:c16="http://schemas.microsoft.com/office/drawing/2014/chart" uri="{C3380CC4-5D6E-409C-BE32-E72D297353CC}">
                <c16:uniqueId val="{00000007-CF57-4B3A-9237-516AE883686B}"/>
              </c:ext>
            </c:extLst>
          </c:dPt>
          <c:dLbls>
            <c:dLbl>
              <c:idx val="0"/>
              <c:layout>
                <c:manualLayout>
                  <c:x val="-2.7690732456939799E-3"/>
                  <c:y val="6.439674771071010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F57-4B3A-9237-516AE883686B}"/>
                </c:ext>
              </c:extLst>
            </c:dLbl>
            <c:dLbl>
              <c:idx val="1"/>
              <c:layout>
                <c:manualLayout>
                  <c:x val="-3.8767025439715698E-2"/>
                  <c:y val="-3.67981415489773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F57-4B3A-9237-516AE883686B}"/>
                </c:ext>
              </c:extLst>
            </c:dLbl>
            <c:dLbl>
              <c:idx val="2"/>
              <c:layout>
                <c:manualLayout>
                  <c:x val="3.3228878948327802E-2"/>
                  <c:y val="-4.599767693622149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F57-4B3A-9237-516AE883686B}"/>
                </c:ext>
              </c:extLst>
            </c:dLbl>
            <c:dLbl>
              <c:idx val="3"/>
              <c:layout>
                <c:manualLayout>
                  <c:x val="3.0459805702633801E-2"/>
                  <c:y val="3.2198373855355102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F57-4B3A-9237-516AE883686B}"/>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ro-RO"/>
              </a:p>
            </c:txPr>
            <c:showLegendKey val="0"/>
            <c:showVal val="0"/>
            <c:showCatName val="0"/>
            <c:showSerName val="0"/>
            <c:showPercent val="1"/>
            <c:showBubbleSize val="0"/>
            <c:showLeaderLines val="0"/>
            <c:extLst>
              <c:ext xmlns:c15="http://schemas.microsoft.com/office/drawing/2012/chart" uri="{CE6537A1-D6FC-4f65-9D91-7224C49458BB}"/>
            </c:extLst>
          </c:dLbls>
          <c:cat>
            <c:strRef>
              <c:f>Hoja2!$B$76:$B$79</c:f>
              <c:strCache>
                <c:ptCount val="4"/>
                <c:pt idx="0">
                  <c:v>Ambiental science engineer</c:v>
                </c:pt>
                <c:pt idx="1">
                  <c:v>Green airport manager</c:v>
                </c:pt>
                <c:pt idx="2">
                  <c:v>Maintenance electrical engines</c:v>
                </c:pt>
                <c:pt idx="3">
                  <c:v>Other</c:v>
                </c:pt>
              </c:strCache>
            </c:strRef>
          </c:cat>
          <c:val>
            <c:numRef>
              <c:f>Hoja2!$C$76:$C$79</c:f>
              <c:numCache>
                <c:formatCode>General</c:formatCode>
                <c:ptCount val="4"/>
                <c:pt idx="0">
                  <c:v>2</c:v>
                </c:pt>
                <c:pt idx="1">
                  <c:v>4</c:v>
                </c:pt>
                <c:pt idx="2">
                  <c:v>2</c:v>
                </c:pt>
                <c:pt idx="3">
                  <c:v>3</c:v>
                </c:pt>
              </c:numCache>
            </c:numRef>
          </c:val>
          <c:extLst>
            <c:ext xmlns:c16="http://schemas.microsoft.com/office/drawing/2014/chart" uri="{C3380CC4-5D6E-409C-BE32-E72D297353CC}">
              <c16:uniqueId val="{00000008-CF57-4B3A-9237-516AE883686B}"/>
            </c:ext>
          </c:extLst>
        </c:ser>
        <c:ser>
          <c:idx val="1"/>
          <c:order val="1"/>
          <c:tx>
            <c:strRef>
              <c:f>Hoja2!$D$75</c:f>
              <c:strCache>
                <c:ptCount val="1"/>
                <c:pt idx="0">
                  <c:v>10 years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A-CF57-4B3A-9237-516AE883686B}"/>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C-CF57-4B3A-9237-516AE883686B}"/>
              </c:ext>
            </c:extLst>
          </c:dPt>
          <c:dPt>
            <c:idx val="2"/>
            <c:bubble3D val="0"/>
            <c:spPr>
              <a:solidFill>
                <a:srgbClr val="3289E0"/>
              </a:solidFill>
              <a:ln w="19050">
                <a:solidFill>
                  <a:schemeClr val="lt1"/>
                </a:solidFill>
              </a:ln>
              <a:effectLst/>
            </c:spPr>
            <c:extLst>
              <c:ext xmlns:c16="http://schemas.microsoft.com/office/drawing/2014/chart" uri="{C3380CC4-5D6E-409C-BE32-E72D297353CC}">
                <c16:uniqueId val="{0000000E-CF57-4B3A-9237-516AE883686B}"/>
              </c:ext>
            </c:extLst>
          </c:dPt>
          <c:dPt>
            <c:idx val="3"/>
            <c:bubble3D val="0"/>
            <c:spPr>
              <a:solidFill>
                <a:srgbClr val="7BC439"/>
              </a:solidFill>
              <a:ln w="19050">
                <a:solidFill>
                  <a:schemeClr val="lt1"/>
                </a:solidFill>
              </a:ln>
              <a:effectLst/>
            </c:spPr>
            <c:extLst>
              <c:ext xmlns:c16="http://schemas.microsoft.com/office/drawing/2014/chart" uri="{C3380CC4-5D6E-409C-BE32-E72D297353CC}">
                <c16:uniqueId val="{00000010-CF57-4B3A-9237-516AE883686B}"/>
              </c:ext>
            </c:extLst>
          </c:dPt>
          <c:dLbls>
            <c:dLbl>
              <c:idx val="0"/>
              <c:layout>
                <c:manualLayout>
                  <c:x val="-1.6614439474164001E-2"/>
                  <c:y val="-8.7395586178820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CF57-4B3A-9237-516AE883686B}"/>
                </c:ext>
              </c:extLst>
            </c:dLbl>
            <c:dLbl>
              <c:idx val="1"/>
              <c:layout>
                <c:manualLayout>
                  <c:x val="2.76907324569393E-3"/>
                  <c:y val="8.7395586178820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57-4B3A-9237-516AE883686B}"/>
                </c:ext>
              </c:extLst>
            </c:dLbl>
            <c:dLbl>
              <c:idx val="2"/>
              <c:layout>
                <c:manualLayout>
                  <c:x val="-1.6614439474163901E-2"/>
                  <c:y val="6.899651540433229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57-4B3A-9237-516AE883686B}"/>
                </c:ext>
              </c:extLst>
            </c:dLbl>
            <c:dLbl>
              <c:idx val="3"/>
              <c:layout>
                <c:manualLayout>
                  <c:x val="3.0459805702633801E-2"/>
                  <c:y val="-9.65951215660652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0-CF57-4B3A-9237-516AE883686B}"/>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ro-RO"/>
              </a:p>
            </c:txPr>
            <c:showLegendKey val="0"/>
            <c:showVal val="0"/>
            <c:showCatName val="0"/>
            <c:showSerName val="0"/>
            <c:showPercent val="1"/>
            <c:showBubbleSize val="0"/>
            <c:showLeaderLines val="0"/>
            <c:extLst>
              <c:ext xmlns:c15="http://schemas.microsoft.com/office/drawing/2012/chart" uri="{CE6537A1-D6FC-4f65-9D91-7224C49458BB}"/>
            </c:extLst>
          </c:dLbls>
          <c:cat>
            <c:strRef>
              <c:f>Hoja2!$B$76:$B$79</c:f>
              <c:strCache>
                <c:ptCount val="4"/>
                <c:pt idx="0">
                  <c:v>Ambiental science engineer</c:v>
                </c:pt>
                <c:pt idx="1">
                  <c:v>Green airport manager</c:v>
                </c:pt>
                <c:pt idx="2">
                  <c:v>Maintenance electrical engines</c:v>
                </c:pt>
                <c:pt idx="3">
                  <c:v>Other</c:v>
                </c:pt>
              </c:strCache>
            </c:strRef>
          </c:cat>
          <c:val>
            <c:numRef>
              <c:f>Hoja2!$D$76:$D$79</c:f>
              <c:numCache>
                <c:formatCode>General</c:formatCode>
                <c:ptCount val="4"/>
                <c:pt idx="0">
                  <c:v>2</c:v>
                </c:pt>
                <c:pt idx="1">
                  <c:v>3</c:v>
                </c:pt>
                <c:pt idx="2">
                  <c:v>2</c:v>
                </c:pt>
                <c:pt idx="3">
                  <c:v>2</c:v>
                </c:pt>
              </c:numCache>
            </c:numRef>
          </c:val>
          <c:extLst>
            <c:ext xmlns:c16="http://schemas.microsoft.com/office/drawing/2014/chart" uri="{C3380CC4-5D6E-409C-BE32-E72D297353CC}">
              <c16:uniqueId val="{00000011-CF57-4B3A-9237-516AE883686B}"/>
            </c:ext>
          </c:extLst>
        </c:ser>
        <c:dLbls>
          <c:showLegendKey val="0"/>
          <c:showVal val="1"/>
          <c:showCatName val="0"/>
          <c:showSerName val="0"/>
          <c:showPercent val="0"/>
          <c:showBubbleSize val="0"/>
          <c:showLeaderLines val="0"/>
        </c:dLbls>
        <c:firstSliceAng val="0"/>
        <c:holeSize val="75"/>
      </c:doughnut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ro-R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0" i="0" u="none" strike="noStrike" cap="all" baseline="0" dirty="0" err="1">
                <a:solidFill>
                  <a:sysClr val="windowText" lastClr="000000"/>
                </a:solidFill>
                <a:effectLst/>
                <a:latin typeface="Arial Narrow" panose="020B0606020202030204" pitchFamily="34" charset="0"/>
              </a:rPr>
              <a:t>What</a:t>
            </a:r>
            <a:r>
              <a:rPr lang="es-ES" sz="1400" b="0" i="0" u="none" strike="noStrike" cap="all" baseline="0" dirty="0">
                <a:solidFill>
                  <a:sysClr val="windowText" lastClr="000000"/>
                </a:solidFill>
                <a:effectLst/>
                <a:latin typeface="Arial Narrow" panose="020B0606020202030204" pitchFamily="34" charset="0"/>
              </a:rPr>
              <a:t> new </a:t>
            </a:r>
            <a:r>
              <a:rPr lang="es-ES" sz="1400" b="0" i="0" u="none" strike="noStrike" cap="all" baseline="0" dirty="0" err="1">
                <a:solidFill>
                  <a:sysClr val="windowText" lastClr="000000"/>
                </a:solidFill>
                <a:effectLst/>
                <a:latin typeface="Arial Narrow" panose="020B0606020202030204" pitchFamily="34" charset="0"/>
              </a:rPr>
              <a:t>occupations</a:t>
            </a:r>
            <a:r>
              <a:rPr lang="es-ES" sz="1400" b="0" i="0" u="none" strike="noStrike" cap="all" baseline="0" dirty="0">
                <a:solidFill>
                  <a:sysClr val="windowText" lastClr="000000"/>
                </a:solidFill>
                <a:effectLst/>
                <a:latin typeface="Arial Narrow" panose="020B0606020202030204" pitchFamily="34" charset="0"/>
              </a:rPr>
              <a:t> </a:t>
            </a:r>
            <a:r>
              <a:rPr lang="es-ES" sz="1400" b="0" i="0" u="none" strike="noStrike" cap="all" baseline="0" dirty="0" err="1">
                <a:solidFill>
                  <a:sysClr val="windowText" lastClr="000000"/>
                </a:solidFill>
                <a:effectLst/>
                <a:latin typeface="Arial Narrow" panose="020B0606020202030204" pitchFamily="34" charset="0"/>
              </a:rPr>
              <a:t>regarding</a:t>
            </a:r>
            <a:r>
              <a:rPr lang="es-ES" sz="1400" b="0" i="0" u="none" strike="noStrike" cap="all" baseline="0" dirty="0">
                <a:solidFill>
                  <a:sysClr val="windowText" lastClr="000000"/>
                </a:solidFill>
                <a:effectLst/>
                <a:latin typeface="Arial Narrow" panose="020B0606020202030204" pitchFamily="34" charset="0"/>
              </a:rPr>
              <a:t> </a:t>
            </a:r>
            <a:r>
              <a:rPr lang="es-ES" sz="1400" b="1" i="0" u="none" strike="noStrike" cap="all" baseline="0" dirty="0">
                <a:solidFill>
                  <a:schemeClr val="accent6">
                    <a:lumMod val="75000"/>
                  </a:schemeClr>
                </a:solidFill>
                <a:effectLst/>
                <a:latin typeface="Arial Narrow" panose="020B0606020202030204" pitchFamily="34" charset="0"/>
              </a:rPr>
              <a:t>ICT </a:t>
            </a:r>
            <a:r>
              <a:rPr lang="es-ES" sz="1400" b="0" i="0" u="none" strike="noStrike" cap="all" baseline="0" dirty="0">
                <a:solidFill>
                  <a:sysClr val="windowText" lastClr="000000"/>
                </a:solidFill>
                <a:effectLst/>
                <a:latin typeface="Arial Narrow" panose="020B0606020202030204" pitchFamily="34" charset="0"/>
              </a:rPr>
              <a:t>do </a:t>
            </a:r>
            <a:r>
              <a:rPr lang="es-ES" sz="1400" b="0" i="0" u="none" strike="noStrike" cap="all" baseline="0" dirty="0" err="1">
                <a:solidFill>
                  <a:sysClr val="windowText" lastClr="000000"/>
                </a:solidFill>
                <a:effectLst/>
                <a:latin typeface="Arial Narrow" panose="020B0606020202030204" pitchFamily="34" charset="0"/>
              </a:rPr>
              <a:t>you</a:t>
            </a:r>
            <a:r>
              <a:rPr lang="es-ES" sz="1400" b="0" i="0" u="none" strike="noStrike" cap="all" baseline="0" dirty="0">
                <a:solidFill>
                  <a:sysClr val="windowText" lastClr="000000"/>
                </a:solidFill>
                <a:effectLst/>
                <a:latin typeface="Arial Narrow" panose="020B0606020202030204" pitchFamily="34" charset="0"/>
              </a:rPr>
              <a:t> </a:t>
            </a:r>
            <a:r>
              <a:rPr lang="es-ES" sz="1400" b="0" i="0" u="none" strike="noStrike" cap="all" baseline="0" dirty="0" err="1">
                <a:solidFill>
                  <a:sysClr val="windowText" lastClr="000000"/>
                </a:solidFill>
                <a:effectLst/>
                <a:latin typeface="Arial Narrow" panose="020B0606020202030204" pitchFamily="34" charset="0"/>
              </a:rPr>
              <a:t>consider</a:t>
            </a:r>
            <a:r>
              <a:rPr lang="es-ES" sz="1400" b="0" i="0" u="none" strike="noStrike" cap="all" baseline="0" dirty="0">
                <a:solidFill>
                  <a:sysClr val="windowText" lastClr="000000"/>
                </a:solidFill>
                <a:effectLst/>
                <a:latin typeface="Arial Narrow" panose="020B0606020202030204" pitchFamily="34" charset="0"/>
              </a:rPr>
              <a:t> </a:t>
            </a:r>
            <a:r>
              <a:rPr lang="es-ES" sz="1400" b="0" i="0" u="none" strike="noStrike" cap="all" baseline="0" dirty="0" err="1">
                <a:solidFill>
                  <a:sysClr val="windowText" lastClr="000000"/>
                </a:solidFill>
                <a:effectLst/>
                <a:latin typeface="Arial Narrow" panose="020B0606020202030204" pitchFamily="34" charset="0"/>
              </a:rPr>
              <a:t>relevant</a:t>
            </a:r>
            <a:r>
              <a:rPr lang="es-ES" sz="1400" b="0" i="0" u="none" strike="noStrike" cap="all" baseline="0" dirty="0">
                <a:solidFill>
                  <a:sysClr val="windowText" lastClr="000000"/>
                </a:solidFill>
                <a:effectLst/>
                <a:latin typeface="Arial Narrow" panose="020B0606020202030204" pitchFamily="34" charset="0"/>
              </a:rPr>
              <a:t> </a:t>
            </a:r>
            <a:r>
              <a:rPr lang="es-ES" sz="1400" b="0" i="0" u="none" strike="noStrike" cap="all" baseline="0" dirty="0" err="1">
                <a:solidFill>
                  <a:sysClr val="windowText" lastClr="000000"/>
                </a:solidFill>
                <a:effectLst/>
                <a:latin typeface="Arial Narrow" panose="020B0606020202030204" pitchFamily="34" charset="0"/>
              </a:rPr>
              <a:t>to</a:t>
            </a:r>
            <a:r>
              <a:rPr lang="es-ES" sz="1400" b="0" i="0" u="none" strike="noStrike" cap="all" baseline="0" dirty="0">
                <a:solidFill>
                  <a:sysClr val="windowText" lastClr="000000"/>
                </a:solidFill>
                <a:effectLst/>
                <a:latin typeface="Arial Narrow" panose="020B0606020202030204" pitchFamily="34" charset="0"/>
              </a:rPr>
              <a:t> be </a:t>
            </a:r>
            <a:r>
              <a:rPr lang="es-ES" sz="1400" b="0" i="0" u="none" strike="noStrike" cap="all" baseline="0" dirty="0" err="1">
                <a:solidFill>
                  <a:sysClr val="windowText" lastClr="000000"/>
                </a:solidFill>
                <a:effectLst/>
                <a:latin typeface="Arial Narrow" panose="020B0606020202030204" pitchFamily="34" charset="0"/>
              </a:rPr>
              <a:t>created</a:t>
            </a:r>
            <a:r>
              <a:rPr lang="es-ES" sz="1400" b="0" i="0" u="none" strike="noStrike" cap="all" baseline="0" dirty="0">
                <a:solidFill>
                  <a:sysClr val="windowText" lastClr="000000"/>
                </a:solidFill>
                <a:effectLst/>
                <a:latin typeface="Arial Narrow" panose="020B0606020202030204" pitchFamily="34" charset="0"/>
              </a:rPr>
              <a:t>  in </a:t>
            </a:r>
            <a:r>
              <a:rPr lang="es-ES" sz="1400" b="0" i="0" u="none" strike="noStrike" cap="all" baseline="0" dirty="0" err="1">
                <a:solidFill>
                  <a:sysClr val="windowText" lastClr="000000"/>
                </a:solidFill>
                <a:effectLst/>
                <a:latin typeface="Arial Narrow" panose="020B0606020202030204" pitchFamily="34" charset="0"/>
              </a:rPr>
              <a:t>the</a:t>
            </a:r>
            <a:r>
              <a:rPr lang="es-ES" sz="1400" b="0" i="0" u="none" strike="noStrike" cap="all" baseline="0" dirty="0">
                <a:solidFill>
                  <a:sysClr val="windowText" lastClr="000000"/>
                </a:solidFill>
                <a:effectLst/>
                <a:latin typeface="Arial Narrow" panose="020B0606020202030204" pitchFamily="34" charset="0"/>
              </a:rPr>
              <a:t> </a:t>
            </a:r>
            <a:r>
              <a:rPr lang="es-ES" sz="1400" b="0" i="0" u="none" strike="noStrike" cap="all" baseline="0" dirty="0" err="1">
                <a:solidFill>
                  <a:sysClr val="windowText" lastClr="000000"/>
                </a:solidFill>
                <a:effectLst/>
                <a:latin typeface="Arial Narrow" panose="020B0606020202030204" pitchFamily="34" charset="0"/>
              </a:rPr>
              <a:t>next</a:t>
            </a:r>
            <a:r>
              <a:rPr lang="es-ES" sz="1400" b="0" i="0" u="none" strike="noStrike" cap="all" baseline="0" dirty="0">
                <a:solidFill>
                  <a:sysClr val="windowText" lastClr="000000"/>
                </a:solidFill>
                <a:effectLst/>
                <a:latin typeface="Arial Narrow" panose="020B0606020202030204" pitchFamily="34" charset="0"/>
              </a:rPr>
              <a:t> 5 </a:t>
            </a:r>
            <a:r>
              <a:rPr lang="es-ES" sz="1400" b="0" i="0" u="none" strike="noStrike" cap="all" baseline="0" dirty="0" err="1">
                <a:solidFill>
                  <a:sysClr val="windowText" lastClr="000000"/>
                </a:solidFill>
                <a:effectLst/>
                <a:latin typeface="Arial Narrow" panose="020B0606020202030204" pitchFamily="34" charset="0"/>
              </a:rPr>
              <a:t>years</a:t>
            </a:r>
            <a:r>
              <a:rPr lang="es-ES" sz="1400" b="0" i="0" u="none" strike="noStrike" cap="all" baseline="0" dirty="0">
                <a:solidFill>
                  <a:sysClr val="windowText" lastClr="000000"/>
                </a:solidFill>
                <a:effectLst/>
                <a:latin typeface="Arial Narrow" panose="020B0606020202030204" pitchFamily="34" charset="0"/>
              </a:rPr>
              <a:t>? And in </a:t>
            </a:r>
            <a:r>
              <a:rPr lang="es-ES" sz="1400" b="0" i="0" u="none" strike="noStrike" cap="all" baseline="0" dirty="0" err="1">
                <a:solidFill>
                  <a:sysClr val="windowText" lastClr="000000"/>
                </a:solidFill>
                <a:effectLst/>
                <a:latin typeface="Arial Narrow" panose="020B0606020202030204" pitchFamily="34" charset="0"/>
              </a:rPr>
              <a:t>the</a:t>
            </a:r>
            <a:r>
              <a:rPr lang="es-ES" sz="1400" b="0" i="0" u="none" strike="noStrike" cap="all" baseline="0" dirty="0">
                <a:solidFill>
                  <a:sysClr val="windowText" lastClr="000000"/>
                </a:solidFill>
                <a:effectLst/>
                <a:latin typeface="Arial Narrow" panose="020B0606020202030204" pitchFamily="34" charset="0"/>
              </a:rPr>
              <a:t> </a:t>
            </a:r>
            <a:r>
              <a:rPr lang="es-ES" sz="1400" b="0" i="0" u="none" strike="noStrike" cap="all" baseline="0" dirty="0" err="1">
                <a:solidFill>
                  <a:sysClr val="windowText" lastClr="000000"/>
                </a:solidFill>
                <a:effectLst/>
                <a:latin typeface="Arial Narrow" panose="020B0606020202030204" pitchFamily="34" charset="0"/>
              </a:rPr>
              <a:t>next</a:t>
            </a:r>
            <a:r>
              <a:rPr lang="es-ES" sz="1400" b="0" i="0" u="none" strike="noStrike" cap="all" baseline="0" dirty="0">
                <a:solidFill>
                  <a:sysClr val="windowText" lastClr="000000"/>
                </a:solidFill>
                <a:effectLst/>
                <a:latin typeface="Arial Narrow" panose="020B0606020202030204" pitchFamily="34" charset="0"/>
              </a:rPr>
              <a:t> 10 </a:t>
            </a:r>
            <a:r>
              <a:rPr lang="es-ES" sz="1400" b="0" i="0" u="none" strike="noStrike" cap="all" baseline="0" dirty="0" err="1">
                <a:solidFill>
                  <a:sysClr val="windowText" lastClr="000000"/>
                </a:solidFill>
                <a:effectLst/>
                <a:latin typeface="Arial Narrow" panose="020B0606020202030204" pitchFamily="34" charset="0"/>
              </a:rPr>
              <a:t>years</a:t>
            </a:r>
            <a:r>
              <a:rPr lang="es-ES" sz="1400" b="0" i="0" u="none" strike="noStrike" cap="all" baseline="0" dirty="0">
                <a:solidFill>
                  <a:sysClr val="windowText" lastClr="000000"/>
                </a:solidFill>
                <a:effectLst/>
                <a:latin typeface="Arial Narrow" panose="020B0606020202030204" pitchFamily="34" charset="0"/>
              </a:rPr>
              <a:t>?</a:t>
            </a:r>
            <a:endParaRPr lang="es-ES" sz="1400" b="0" cap="all" baseline="0" dirty="0">
              <a:solidFill>
                <a:sysClr val="windowText" lastClr="000000"/>
              </a:solidFill>
              <a:latin typeface="Arial Narrow" panose="020B060602020203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doughnutChart>
        <c:varyColors val="1"/>
        <c:ser>
          <c:idx val="0"/>
          <c:order val="0"/>
          <c:tx>
            <c:strRef>
              <c:f>Hoja2!$C$81</c:f>
              <c:strCache>
                <c:ptCount val="1"/>
                <c:pt idx="0">
                  <c:v>5 years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1C27-432F-ADD6-E17A4B9D8B98}"/>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1C27-432F-ADD6-E17A4B9D8B98}"/>
              </c:ext>
            </c:extLst>
          </c:dPt>
          <c:dPt>
            <c:idx val="2"/>
            <c:bubble3D val="0"/>
            <c:spPr>
              <a:solidFill>
                <a:srgbClr val="3289E0"/>
              </a:solidFill>
              <a:ln w="19050">
                <a:solidFill>
                  <a:schemeClr val="lt1"/>
                </a:solidFill>
              </a:ln>
              <a:effectLst/>
            </c:spPr>
            <c:extLst>
              <c:ext xmlns:c16="http://schemas.microsoft.com/office/drawing/2014/chart" uri="{C3380CC4-5D6E-409C-BE32-E72D297353CC}">
                <c16:uniqueId val="{00000005-1C27-432F-ADD6-E17A4B9D8B98}"/>
              </c:ext>
            </c:extLst>
          </c:dPt>
          <c:dPt>
            <c:idx val="3"/>
            <c:bubble3D val="0"/>
            <c:spPr>
              <a:solidFill>
                <a:srgbClr val="7BC439"/>
              </a:solidFill>
              <a:ln w="19050">
                <a:solidFill>
                  <a:schemeClr val="lt1"/>
                </a:solidFill>
              </a:ln>
              <a:effectLst/>
            </c:spPr>
            <c:extLst>
              <c:ext xmlns:c16="http://schemas.microsoft.com/office/drawing/2014/chart" uri="{C3380CC4-5D6E-409C-BE32-E72D297353CC}">
                <c16:uniqueId val="{00000007-1C27-432F-ADD6-E17A4B9D8B98}"/>
              </c:ext>
            </c:extLst>
          </c:dPt>
          <c:dLbls>
            <c:dLbl>
              <c:idx val="0"/>
              <c:layout>
                <c:manualLayout>
                  <c:x val="-4.4444444444444502E-2"/>
                  <c:y val="9.259259259259170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C27-432F-ADD6-E17A4B9D8B98}"/>
                </c:ext>
              </c:extLst>
            </c:dLbl>
            <c:dLbl>
              <c:idx val="1"/>
              <c:layout>
                <c:manualLayout>
                  <c:x val="1.38888888888889E-2"/>
                  <c:y val="-6.018518518518520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C27-432F-ADD6-E17A4B9D8B98}"/>
                </c:ext>
              </c:extLst>
            </c:dLbl>
            <c:dLbl>
              <c:idx val="2"/>
              <c:layout>
                <c:manualLayout>
                  <c:x val="3.6111111111111101E-2"/>
                  <c:y val="9.259259259259170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C27-432F-ADD6-E17A4B9D8B98}"/>
                </c:ext>
              </c:extLst>
            </c:dLbl>
            <c:dLbl>
              <c:idx val="3"/>
              <c:layout>
                <c:manualLayout>
                  <c:x val="3.3333333333333298E-2"/>
                  <c:y val="7.40740740740740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C27-432F-ADD6-E17A4B9D8B9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ro-RO"/>
              </a:p>
            </c:txPr>
            <c:showLegendKey val="0"/>
            <c:showVal val="0"/>
            <c:showCatName val="0"/>
            <c:showSerName val="0"/>
            <c:showPercent val="1"/>
            <c:showBubbleSize val="0"/>
            <c:showLeaderLines val="0"/>
            <c:extLst>
              <c:ext xmlns:c15="http://schemas.microsoft.com/office/drawing/2012/chart" uri="{CE6537A1-D6FC-4f65-9D91-7224C49458BB}"/>
            </c:extLst>
          </c:dLbls>
          <c:cat>
            <c:strRef>
              <c:f>Hoja2!$B$82:$B$85</c:f>
              <c:strCache>
                <c:ptCount val="4"/>
                <c:pt idx="0">
                  <c:v>Big data anlist and collector</c:v>
                </c:pt>
                <c:pt idx="1">
                  <c:v>AI</c:v>
                </c:pt>
                <c:pt idx="2">
                  <c:v>Cyber security supervisors</c:v>
                </c:pt>
                <c:pt idx="3">
                  <c:v>Other</c:v>
                </c:pt>
              </c:strCache>
            </c:strRef>
          </c:cat>
          <c:val>
            <c:numRef>
              <c:f>Hoja2!$C$82:$C$85</c:f>
              <c:numCache>
                <c:formatCode>General</c:formatCode>
                <c:ptCount val="4"/>
                <c:pt idx="0">
                  <c:v>9</c:v>
                </c:pt>
                <c:pt idx="1">
                  <c:v>3</c:v>
                </c:pt>
                <c:pt idx="2">
                  <c:v>2</c:v>
                </c:pt>
                <c:pt idx="3">
                  <c:v>3</c:v>
                </c:pt>
              </c:numCache>
            </c:numRef>
          </c:val>
          <c:extLst>
            <c:ext xmlns:c16="http://schemas.microsoft.com/office/drawing/2014/chart" uri="{C3380CC4-5D6E-409C-BE32-E72D297353CC}">
              <c16:uniqueId val="{00000008-1C27-432F-ADD6-E17A4B9D8B98}"/>
            </c:ext>
          </c:extLst>
        </c:ser>
        <c:ser>
          <c:idx val="1"/>
          <c:order val="1"/>
          <c:tx>
            <c:strRef>
              <c:f>Hoja2!$D$81</c:f>
              <c:strCache>
                <c:ptCount val="1"/>
                <c:pt idx="0">
                  <c:v>10 years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A-1C27-432F-ADD6-E17A4B9D8B98}"/>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C-1C27-432F-ADD6-E17A4B9D8B98}"/>
              </c:ext>
            </c:extLst>
          </c:dPt>
          <c:dPt>
            <c:idx val="2"/>
            <c:bubble3D val="0"/>
            <c:spPr>
              <a:solidFill>
                <a:srgbClr val="3289E0"/>
              </a:solidFill>
              <a:ln w="19050">
                <a:solidFill>
                  <a:schemeClr val="lt1"/>
                </a:solidFill>
              </a:ln>
              <a:effectLst/>
            </c:spPr>
            <c:extLst>
              <c:ext xmlns:c16="http://schemas.microsoft.com/office/drawing/2014/chart" uri="{C3380CC4-5D6E-409C-BE32-E72D297353CC}">
                <c16:uniqueId val="{0000000E-1C27-432F-ADD6-E17A4B9D8B98}"/>
              </c:ext>
            </c:extLst>
          </c:dPt>
          <c:dPt>
            <c:idx val="3"/>
            <c:bubble3D val="0"/>
            <c:spPr>
              <a:solidFill>
                <a:srgbClr val="7BC439"/>
              </a:solidFill>
              <a:ln w="19050">
                <a:solidFill>
                  <a:schemeClr val="lt1"/>
                </a:solidFill>
              </a:ln>
              <a:effectLst/>
            </c:spPr>
            <c:extLst>
              <c:ext xmlns:c16="http://schemas.microsoft.com/office/drawing/2014/chart" uri="{C3380CC4-5D6E-409C-BE32-E72D297353CC}">
                <c16:uniqueId val="{00000010-1C27-432F-ADD6-E17A4B9D8B98}"/>
              </c:ext>
            </c:extLst>
          </c:dPt>
          <c:dLbls>
            <c:dLbl>
              <c:idx val="0"/>
              <c:layout>
                <c:manualLayout>
                  <c:x val="4.4444444444444502E-2"/>
                  <c:y val="-4.62962962962963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A-1C27-432F-ADD6-E17A4B9D8B98}"/>
                </c:ext>
              </c:extLst>
            </c:dLbl>
            <c:dLbl>
              <c:idx val="1"/>
              <c:layout>
                <c:manualLayout>
                  <c:x val="2.7777777777777801E-3"/>
                  <c:y val="6.481481481481479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1C27-432F-ADD6-E17A4B9D8B98}"/>
                </c:ext>
              </c:extLst>
            </c:dLbl>
            <c:dLbl>
              <c:idx val="2"/>
              <c:layout>
                <c:manualLayout>
                  <c:x val="-2.2222222222222199E-2"/>
                  <c:y val="3.240740740740739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E-1C27-432F-ADD6-E17A4B9D8B98}"/>
                </c:ext>
              </c:extLst>
            </c:dLbl>
            <c:dLbl>
              <c:idx val="3"/>
              <c:layout>
                <c:manualLayout>
                  <c:x val="-4.4444444444444502E-2"/>
                  <c:y val="-6.481481481481489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0-1C27-432F-ADD6-E17A4B9D8B9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ro-RO"/>
              </a:p>
            </c:txPr>
            <c:showLegendKey val="0"/>
            <c:showVal val="0"/>
            <c:showCatName val="0"/>
            <c:showSerName val="0"/>
            <c:showPercent val="1"/>
            <c:showBubbleSize val="0"/>
            <c:showLeaderLines val="0"/>
            <c:extLst>
              <c:ext xmlns:c15="http://schemas.microsoft.com/office/drawing/2012/chart" uri="{CE6537A1-D6FC-4f65-9D91-7224C49458BB}"/>
            </c:extLst>
          </c:dLbls>
          <c:cat>
            <c:strRef>
              <c:f>Hoja2!$B$82:$B$85</c:f>
              <c:strCache>
                <c:ptCount val="4"/>
                <c:pt idx="0">
                  <c:v>Big data anlist and collector</c:v>
                </c:pt>
                <c:pt idx="1">
                  <c:v>AI</c:v>
                </c:pt>
                <c:pt idx="2">
                  <c:v>Cyber security supervisors</c:v>
                </c:pt>
                <c:pt idx="3">
                  <c:v>Other</c:v>
                </c:pt>
              </c:strCache>
            </c:strRef>
          </c:cat>
          <c:val>
            <c:numRef>
              <c:f>Hoja2!$D$82:$D$85</c:f>
              <c:numCache>
                <c:formatCode>General</c:formatCode>
                <c:ptCount val="4"/>
                <c:pt idx="0">
                  <c:v>5</c:v>
                </c:pt>
                <c:pt idx="1">
                  <c:v>1</c:v>
                </c:pt>
                <c:pt idx="2">
                  <c:v>2</c:v>
                </c:pt>
                <c:pt idx="3">
                  <c:v>3</c:v>
                </c:pt>
              </c:numCache>
            </c:numRef>
          </c:val>
          <c:extLst>
            <c:ext xmlns:c16="http://schemas.microsoft.com/office/drawing/2014/chart" uri="{C3380CC4-5D6E-409C-BE32-E72D297353CC}">
              <c16:uniqueId val="{00000011-1C27-432F-ADD6-E17A4B9D8B98}"/>
            </c:ext>
          </c:extLst>
        </c:ser>
        <c:dLbls>
          <c:showLegendKey val="0"/>
          <c:showVal val="0"/>
          <c:showCatName val="0"/>
          <c:showSerName val="0"/>
          <c:showPercent val="0"/>
          <c:showBubbleSize val="0"/>
          <c:showLeaderLines val="0"/>
        </c:dLbls>
        <c:firstSliceAng val="0"/>
        <c:holeSize val="75"/>
      </c:doughnutChart>
      <c:spPr>
        <a:noFill/>
        <a:ln>
          <a:noFill/>
        </a:ln>
        <a:effectLst/>
      </c:spPr>
    </c:plotArea>
    <c:legend>
      <c:legendPos val="r"/>
      <c:legendEntry>
        <c:idx val="0"/>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Entry>
      <c:layout>
        <c:manualLayout>
          <c:xMode val="edge"/>
          <c:yMode val="edge"/>
          <c:x val="0.65853543307086604"/>
          <c:y val="0.31428884034238663"/>
          <c:w val="0.32479790026246702"/>
          <c:h val="0.571800155365016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ro-R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1" i="0" u="none" strike="noStrike" kern="1200" spc="0" baseline="0">
                <a:solidFill>
                  <a:schemeClr val="tx1">
                    <a:lumMod val="65000"/>
                    <a:lumOff val="35000"/>
                  </a:schemeClr>
                </a:solidFill>
                <a:latin typeface="+mn-lt"/>
                <a:ea typeface="+mn-ea"/>
                <a:cs typeface="+mn-cs"/>
              </a:defRPr>
            </a:pPr>
            <a:r>
              <a:rPr lang="es-ES" sz="1400" b="1" i="0" u="none" strike="noStrike" baseline="0">
                <a:solidFill>
                  <a:sysClr val="windowText" lastClr="000000"/>
                </a:solidFill>
                <a:effectLst/>
                <a:latin typeface="Arial Narrow" panose="020B0606020202030204" pitchFamily="34" charset="0"/>
              </a:rPr>
              <a:t>HOW RELEVANT WERE THE COMPETENCES ACQUIRED DURING YOUR EDUCATION TO YOUR FIRST ROLE IN THE AVIATION SECTOR?</a:t>
            </a:r>
            <a:endParaRPr lang="es-ES" sz="1400" b="1">
              <a:solidFill>
                <a:sysClr val="windowText" lastClr="000000"/>
              </a:solidFill>
              <a:latin typeface="Arial Narrow" panose="020B0606020202030204" pitchFamily="34" charset="0"/>
            </a:endParaRPr>
          </a:p>
        </c:rich>
      </c:tx>
      <c:layout>
        <c:manualLayout>
          <c:xMode val="edge"/>
          <c:yMode val="edge"/>
          <c:x val="0.11648118822959901"/>
          <c:y val="1.50715900527506E-2"/>
        </c:manualLayout>
      </c:layout>
      <c:overlay val="0"/>
      <c:spPr>
        <a:noFill/>
        <a:ln>
          <a:noFill/>
        </a:ln>
        <a:effectLst/>
      </c:spPr>
      <c:txPr>
        <a:bodyPr rot="0" spcFirstLastPara="1" vertOverflow="ellipsis" vert="horz" wrap="square" anchor="ctr" anchorCtr="1"/>
        <a:lstStyle/>
        <a:p>
          <a:pPr algn="ctr">
            <a:defRPr sz="1400" b="1"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manualLayout>
          <c:layoutTarget val="inner"/>
          <c:xMode val="edge"/>
          <c:yMode val="edge"/>
          <c:x val="7.5535860648261899E-2"/>
          <c:y val="0.227886721096798"/>
          <c:w val="0.88124189794265495"/>
          <c:h val="0.68070372361105702"/>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3289E0"/>
              </a:solidFill>
              <a:ln>
                <a:noFill/>
              </a:ln>
              <a:effectLst/>
            </c:spPr>
            <c:extLst>
              <c:ext xmlns:c16="http://schemas.microsoft.com/office/drawing/2014/chart" uri="{C3380CC4-5D6E-409C-BE32-E72D297353CC}">
                <c16:uniqueId val="{00000001-858B-445D-BC7F-C552FF05A85F}"/>
              </c:ext>
            </c:extLst>
          </c:dPt>
          <c:dPt>
            <c:idx val="1"/>
            <c:invertIfNegative val="0"/>
            <c:bubble3D val="0"/>
            <c:spPr>
              <a:solidFill>
                <a:srgbClr val="7BC439"/>
              </a:solidFill>
              <a:ln>
                <a:noFill/>
              </a:ln>
              <a:effectLst/>
            </c:spPr>
            <c:extLst>
              <c:ext xmlns:c16="http://schemas.microsoft.com/office/drawing/2014/chart" uri="{C3380CC4-5D6E-409C-BE32-E72D297353CC}">
                <c16:uniqueId val="{00000003-858B-445D-BC7F-C552FF05A85F}"/>
              </c:ext>
            </c:extLst>
          </c:dPt>
          <c:dPt>
            <c:idx val="2"/>
            <c:invertIfNegative val="1"/>
            <c:bubble3D val="0"/>
            <c:spPr>
              <a:solidFill>
                <a:srgbClr val="3289E0"/>
              </a:solidFill>
              <a:ln>
                <a:noFill/>
              </a:ln>
              <a:effectLst/>
            </c:spPr>
            <c:extLst>
              <c:ext xmlns:c16="http://schemas.microsoft.com/office/drawing/2014/chart" uri="{C3380CC4-5D6E-409C-BE32-E72D297353CC}">
                <c16:uniqueId val="{00000005-858B-445D-BC7F-C552FF05A85F}"/>
              </c:ext>
            </c:extLst>
          </c:dPt>
          <c:dPt>
            <c:idx val="3"/>
            <c:invertIfNegative val="0"/>
            <c:bubble3D val="0"/>
            <c:spPr>
              <a:solidFill>
                <a:srgbClr val="7BC439"/>
              </a:solidFill>
              <a:ln>
                <a:noFill/>
              </a:ln>
              <a:effectLst/>
            </c:spPr>
            <c:extLst>
              <c:ext xmlns:c16="http://schemas.microsoft.com/office/drawing/2014/chart" uri="{C3380CC4-5D6E-409C-BE32-E72D297353CC}">
                <c16:uniqueId val="{00000007-858B-445D-BC7F-C552FF05A85F}"/>
              </c:ext>
            </c:extLst>
          </c:dPt>
          <c:dPt>
            <c:idx val="4"/>
            <c:invertIfNegative val="0"/>
            <c:bubble3D val="0"/>
            <c:spPr>
              <a:solidFill>
                <a:srgbClr val="3289E0"/>
              </a:solidFill>
              <a:ln>
                <a:noFill/>
              </a:ln>
              <a:effectLst/>
            </c:spPr>
            <c:extLst>
              <c:ext xmlns:c16="http://schemas.microsoft.com/office/drawing/2014/chart" uri="{C3380CC4-5D6E-409C-BE32-E72D297353CC}">
                <c16:uniqueId val="{00000009-858B-445D-BC7F-C552FF05A85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Hoja1!$A$75:$A$79</c:f>
              <c:numCache>
                <c:formatCode>General</c:formatCode>
                <c:ptCount val="5"/>
                <c:pt idx="0">
                  <c:v>1</c:v>
                </c:pt>
                <c:pt idx="1">
                  <c:v>2</c:v>
                </c:pt>
                <c:pt idx="2">
                  <c:v>3</c:v>
                </c:pt>
                <c:pt idx="3">
                  <c:v>4</c:v>
                </c:pt>
                <c:pt idx="4">
                  <c:v>5</c:v>
                </c:pt>
              </c:numCache>
            </c:numRef>
          </c:cat>
          <c:val>
            <c:numRef>
              <c:f>Hoja1!$B$75:$B$79</c:f>
              <c:numCache>
                <c:formatCode>General</c:formatCode>
                <c:ptCount val="5"/>
                <c:pt idx="0">
                  <c:v>16</c:v>
                </c:pt>
                <c:pt idx="1">
                  <c:v>9</c:v>
                </c:pt>
                <c:pt idx="2">
                  <c:v>59</c:v>
                </c:pt>
                <c:pt idx="3">
                  <c:v>57</c:v>
                </c:pt>
                <c:pt idx="4">
                  <c:v>32</c:v>
                </c:pt>
              </c:numCache>
            </c:numRef>
          </c:val>
          <c:extLst>
            <c:ext xmlns:c16="http://schemas.microsoft.com/office/drawing/2014/chart" uri="{C3380CC4-5D6E-409C-BE32-E72D297353CC}">
              <c16:uniqueId val="{0000000A-858B-445D-BC7F-C552FF05A85F}"/>
            </c:ext>
          </c:extLst>
        </c:ser>
        <c:dLbls>
          <c:dLblPos val="outEnd"/>
          <c:showLegendKey val="0"/>
          <c:showVal val="1"/>
          <c:showCatName val="0"/>
          <c:showSerName val="0"/>
          <c:showPercent val="0"/>
          <c:showBubbleSize val="0"/>
        </c:dLbls>
        <c:gapWidth val="182"/>
        <c:axId val="1779536312"/>
        <c:axId val="1779522056"/>
      </c:barChart>
      <c:catAx>
        <c:axId val="17795363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779522056"/>
        <c:crosses val="autoZero"/>
        <c:auto val="1"/>
        <c:lblAlgn val="ctr"/>
        <c:lblOffset val="100"/>
        <c:noMultiLvlLbl val="0"/>
      </c:catAx>
      <c:valAx>
        <c:axId val="1779522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77953631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ro-R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S" sz="1400" b="1" i="0" u="none" strike="noStrike" baseline="0">
                <a:solidFill>
                  <a:sysClr val="windowText" lastClr="000000"/>
                </a:solidFill>
                <a:effectLst/>
                <a:latin typeface="Arial Narrow" panose="020B0606020202030204" pitchFamily="34" charset="0"/>
              </a:rPr>
              <a:t>HOW HELPFUL WAS THE INITIAL TRAINING YOU RECEIVED FROM THE ORGANISATION YOU WORK FOR WHEN YOU STARTED YOUR JOB?</a:t>
            </a:r>
            <a:endParaRPr lang="es-ES" sz="1400" b="1">
              <a:solidFill>
                <a:sysClr val="windowText" lastClr="000000"/>
              </a:solidFill>
              <a:latin typeface="Arial Narrow" panose="020B0606020202030204" pitchFamily="34" charset="0"/>
            </a:endParaRPr>
          </a:p>
        </c:rich>
      </c:tx>
      <c:layout>
        <c:manualLayout>
          <c:xMode val="edge"/>
          <c:yMode val="edge"/>
          <c:x val="0.121580818708828"/>
          <c:y val="3.309692671394799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3289E0"/>
              </a:solidFill>
              <a:ln>
                <a:noFill/>
              </a:ln>
              <a:effectLst/>
            </c:spPr>
            <c:extLst>
              <c:ext xmlns:c16="http://schemas.microsoft.com/office/drawing/2014/chart" uri="{C3380CC4-5D6E-409C-BE32-E72D297353CC}">
                <c16:uniqueId val="{00000001-AAD5-4D4A-8777-59B4AD29872B}"/>
              </c:ext>
            </c:extLst>
          </c:dPt>
          <c:dPt>
            <c:idx val="1"/>
            <c:invertIfNegative val="0"/>
            <c:bubble3D val="0"/>
            <c:spPr>
              <a:solidFill>
                <a:srgbClr val="7BC439"/>
              </a:solidFill>
              <a:ln>
                <a:noFill/>
              </a:ln>
              <a:effectLst/>
            </c:spPr>
            <c:extLst>
              <c:ext xmlns:c16="http://schemas.microsoft.com/office/drawing/2014/chart" uri="{C3380CC4-5D6E-409C-BE32-E72D297353CC}">
                <c16:uniqueId val="{00000003-AAD5-4D4A-8777-59B4AD29872B}"/>
              </c:ext>
            </c:extLst>
          </c:dPt>
          <c:dPt>
            <c:idx val="2"/>
            <c:invertIfNegative val="0"/>
            <c:bubble3D val="0"/>
            <c:spPr>
              <a:solidFill>
                <a:srgbClr val="3289E0"/>
              </a:solidFill>
              <a:ln>
                <a:noFill/>
              </a:ln>
              <a:effectLst/>
            </c:spPr>
            <c:extLst>
              <c:ext xmlns:c16="http://schemas.microsoft.com/office/drawing/2014/chart" uri="{C3380CC4-5D6E-409C-BE32-E72D297353CC}">
                <c16:uniqueId val="{00000005-AAD5-4D4A-8777-59B4AD29872B}"/>
              </c:ext>
            </c:extLst>
          </c:dPt>
          <c:dPt>
            <c:idx val="3"/>
            <c:invertIfNegative val="0"/>
            <c:bubble3D val="0"/>
            <c:spPr>
              <a:solidFill>
                <a:srgbClr val="7BC439"/>
              </a:solidFill>
              <a:ln>
                <a:noFill/>
              </a:ln>
              <a:effectLst/>
            </c:spPr>
            <c:extLst>
              <c:ext xmlns:c16="http://schemas.microsoft.com/office/drawing/2014/chart" uri="{C3380CC4-5D6E-409C-BE32-E72D297353CC}">
                <c16:uniqueId val="{00000007-AAD5-4D4A-8777-59B4AD29872B}"/>
              </c:ext>
            </c:extLst>
          </c:dPt>
          <c:dPt>
            <c:idx val="4"/>
            <c:invertIfNegative val="0"/>
            <c:bubble3D val="0"/>
            <c:spPr>
              <a:solidFill>
                <a:srgbClr val="3289E0"/>
              </a:solidFill>
              <a:ln>
                <a:noFill/>
              </a:ln>
              <a:effectLst/>
            </c:spPr>
            <c:extLst>
              <c:ext xmlns:c16="http://schemas.microsoft.com/office/drawing/2014/chart" uri="{C3380CC4-5D6E-409C-BE32-E72D297353CC}">
                <c16:uniqueId val="{00000009-AAD5-4D4A-8777-59B4AD29872B}"/>
              </c:ext>
            </c:extLst>
          </c:dPt>
          <c:dPt>
            <c:idx val="5"/>
            <c:invertIfNegative val="0"/>
            <c:bubble3D val="0"/>
            <c:spPr>
              <a:solidFill>
                <a:srgbClr val="7BC439"/>
              </a:solidFill>
              <a:ln>
                <a:noFill/>
              </a:ln>
              <a:effectLst/>
            </c:spPr>
            <c:extLst>
              <c:ext xmlns:c16="http://schemas.microsoft.com/office/drawing/2014/chart" uri="{C3380CC4-5D6E-409C-BE32-E72D297353CC}">
                <c16:uniqueId val="{0000000B-AAD5-4D4A-8777-59B4AD29872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Hoja1!$J$76:$J$81</c:f>
              <c:numCache>
                <c:formatCode>General</c:formatCode>
                <c:ptCount val="6"/>
                <c:pt idx="0">
                  <c:v>1</c:v>
                </c:pt>
                <c:pt idx="1">
                  <c:v>2</c:v>
                </c:pt>
                <c:pt idx="2">
                  <c:v>3</c:v>
                </c:pt>
                <c:pt idx="3">
                  <c:v>4</c:v>
                </c:pt>
                <c:pt idx="4">
                  <c:v>5</c:v>
                </c:pt>
                <c:pt idx="5">
                  <c:v>6</c:v>
                </c:pt>
              </c:numCache>
            </c:numRef>
          </c:cat>
          <c:val>
            <c:numRef>
              <c:f>Hoja1!$K$76:$K$81</c:f>
              <c:numCache>
                <c:formatCode>General</c:formatCode>
                <c:ptCount val="6"/>
                <c:pt idx="0">
                  <c:v>12</c:v>
                </c:pt>
                <c:pt idx="1">
                  <c:v>8</c:v>
                </c:pt>
                <c:pt idx="2">
                  <c:v>22</c:v>
                </c:pt>
                <c:pt idx="3">
                  <c:v>24</c:v>
                </c:pt>
                <c:pt idx="4">
                  <c:v>45</c:v>
                </c:pt>
                <c:pt idx="5">
                  <c:v>61</c:v>
                </c:pt>
              </c:numCache>
            </c:numRef>
          </c:val>
          <c:extLst>
            <c:ext xmlns:c16="http://schemas.microsoft.com/office/drawing/2014/chart" uri="{C3380CC4-5D6E-409C-BE32-E72D297353CC}">
              <c16:uniqueId val="{0000000C-AAD5-4D4A-8777-59B4AD29872B}"/>
            </c:ext>
          </c:extLst>
        </c:ser>
        <c:dLbls>
          <c:showLegendKey val="0"/>
          <c:showVal val="1"/>
          <c:showCatName val="0"/>
          <c:showSerName val="0"/>
          <c:showPercent val="0"/>
          <c:showBubbleSize val="0"/>
        </c:dLbls>
        <c:gapWidth val="182"/>
        <c:axId val="1779488136"/>
        <c:axId val="1779472936"/>
      </c:barChart>
      <c:catAx>
        <c:axId val="1779488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779472936"/>
        <c:crosses val="autoZero"/>
        <c:auto val="1"/>
        <c:lblAlgn val="ctr"/>
        <c:lblOffset val="100"/>
        <c:noMultiLvlLbl val="0"/>
      </c:catAx>
      <c:valAx>
        <c:axId val="17794729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77948813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ro-R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baseline="0">
                <a:solidFill>
                  <a:schemeClr val="tx1"/>
                </a:solidFill>
                <a:latin typeface="+mn-lt"/>
                <a:ea typeface="+mn-ea"/>
                <a:cs typeface="+mn-cs"/>
              </a:defRPr>
            </a:pPr>
            <a:r>
              <a:rPr lang="es-ES" sz="1400" b="1" i="0" u="none" strike="noStrike" cap="all" baseline="0">
                <a:solidFill>
                  <a:sysClr val="windowText" lastClr="000000"/>
                </a:solidFill>
                <a:effectLst/>
              </a:rPr>
              <a:t>Do you have preference for how this training should be delivered?</a:t>
            </a:r>
            <a:endParaRPr lang="es-ES" sz="1400" b="1">
              <a:solidFill>
                <a:sysClr val="windowText" lastClr="000000"/>
              </a:solidFill>
            </a:endParaRPr>
          </a:p>
        </c:rich>
      </c:tx>
      <c:layout>
        <c:manualLayout>
          <c:xMode val="edge"/>
          <c:yMode val="edge"/>
          <c:x val="0.11244805716409501"/>
          <c:y val="9.8060297817617898E-3"/>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tx1"/>
              </a:solidFill>
              <a:latin typeface="+mn-lt"/>
              <a:ea typeface="+mn-ea"/>
              <a:cs typeface="+mn-cs"/>
            </a:defRPr>
          </a:pPr>
          <a:endParaRPr lang="ro-RO"/>
        </a:p>
      </c:txPr>
    </c:title>
    <c:autoTitleDeleted val="0"/>
    <c:plotArea>
      <c:layout/>
      <c:pieChart>
        <c:varyColors val="1"/>
        <c:ser>
          <c:idx val="0"/>
          <c:order val="0"/>
          <c:spPr>
            <a:solidFill>
              <a:srgbClr val="3289E0"/>
            </a:solidFill>
          </c:spPr>
          <c:dPt>
            <c:idx val="0"/>
            <c:bubble3D val="0"/>
            <c:spPr>
              <a:solidFill>
                <a:srgbClr val="3289E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4FF-4BD9-A740-17017D28ADB8}"/>
              </c:ext>
            </c:extLst>
          </c:dPt>
          <c:dPt>
            <c:idx val="1"/>
            <c:bubble3D val="0"/>
            <c:spPr>
              <a:solidFill>
                <a:srgbClr val="7BC43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4FF-4BD9-A740-17017D28ADB8}"/>
              </c:ext>
            </c:extLst>
          </c:dPt>
          <c:dPt>
            <c:idx val="2"/>
            <c:bubble3D val="0"/>
            <c:spPr>
              <a:solidFill>
                <a:srgbClr val="00B0F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4FF-4BD9-A740-17017D28ADB8}"/>
              </c:ext>
            </c:extLst>
          </c:dPt>
          <c:dPt>
            <c:idx val="3"/>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4FF-4BD9-A740-17017D28ADB8}"/>
              </c:ext>
            </c:extLst>
          </c:dPt>
          <c:dPt>
            <c:idx val="4"/>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4FF-4BD9-A740-17017D28ADB8}"/>
              </c:ext>
            </c:extLst>
          </c:dPt>
          <c:dPt>
            <c:idx val="5"/>
            <c:bubble3D val="0"/>
            <c:spPr>
              <a:solidFill>
                <a:schemeClr val="accent6">
                  <a:lumMod val="20000"/>
                  <a:lumOff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4FF-4BD9-A740-17017D28ADB8}"/>
              </c:ext>
            </c:extLst>
          </c:dPt>
          <c:dLbls>
            <c:dLbl>
              <c:idx val="0"/>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ro-RO"/>
                </a:p>
              </c:txPr>
              <c:dLblPos val="inEnd"/>
              <c:showLegendKey val="0"/>
              <c:showVal val="0"/>
              <c:showCatName val="0"/>
              <c:showSerName val="0"/>
              <c:showPercent val="1"/>
              <c:showBubbleSize val="0"/>
              <c:extLst>
                <c:ext xmlns:c16="http://schemas.microsoft.com/office/drawing/2014/chart" uri="{C3380CC4-5D6E-409C-BE32-E72D297353CC}">
                  <c16:uniqueId val="{00000001-94FF-4BD9-A740-17017D28ADB8}"/>
                </c:ext>
              </c:extLst>
            </c:dLbl>
            <c:dLbl>
              <c:idx val="1"/>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ro-RO"/>
                </a:p>
              </c:txPr>
              <c:dLblPos val="inEnd"/>
              <c:showLegendKey val="0"/>
              <c:showVal val="0"/>
              <c:showCatName val="0"/>
              <c:showSerName val="0"/>
              <c:showPercent val="1"/>
              <c:showBubbleSize val="0"/>
              <c:extLst>
                <c:ext xmlns:c16="http://schemas.microsoft.com/office/drawing/2014/chart" uri="{C3380CC4-5D6E-409C-BE32-E72D297353CC}">
                  <c16:uniqueId val="{00000003-94FF-4BD9-A740-17017D28ADB8}"/>
                </c:ext>
              </c:extLst>
            </c:dLbl>
            <c:dLbl>
              <c:idx val="2"/>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ro-RO"/>
                </a:p>
              </c:txPr>
              <c:dLblPos val="inEnd"/>
              <c:showLegendKey val="0"/>
              <c:showVal val="0"/>
              <c:showCatName val="0"/>
              <c:showSerName val="0"/>
              <c:showPercent val="1"/>
              <c:showBubbleSize val="0"/>
              <c:extLst>
                <c:ext xmlns:c16="http://schemas.microsoft.com/office/drawing/2014/chart" uri="{C3380CC4-5D6E-409C-BE32-E72D297353CC}">
                  <c16:uniqueId val="{00000005-94FF-4BD9-A740-17017D28ADB8}"/>
                </c:ext>
              </c:extLst>
            </c:dLbl>
            <c:dLbl>
              <c:idx val="3"/>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ro-RO"/>
                </a:p>
              </c:txPr>
              <c:dLblPos val="inEnd"/>
              <c:showLegendKey val="0"/>
              <c:showVal val="0"/>
              <c:showCatName val="0"/>
              <c:showSerName val="0"/>
              <c:showPercent val="1"/>
              <c:showBubbleSize val="0"/>
              <c:extLst>
                <c:ext xmlns:c16="http://schemas.microsoft.com/office/drawing/2014/chart" uri="{C3380CC4-5D6E-409C-BE32-E72D297353CC}">
                  <c16:uniqueId val="{00000007-94FF-4BD9-A740-17017D28ADB8}"/>
                </c:ext>
              </c:extLst>
            </c:dLbl>
            <c:dLbl>
              <c:idx val="4"/>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ro-RO"/>
                </a:p>
              </c:txPr>
              <c:dLblPos val="inEnd"/>
              <c:showLegendKey val="0"/>
              <c:showVal val="0"/>
              <c:showCatName val="0"/>
              <c:showSerName val="0"/>
              <c:showPercent val="1"/>
              <c:showBubbleSize val="0"/>
              <c:extLst>
                <c:ext xmlns:c16="http://schemas.microsoft.com/office/drawing/2014/chart" uri="{C3380CC4-5D6E-409C-BE32-E72D297353CC}">
                  <c16:uniqueId val="{00000009-94FF-4BD9-A740-17017D28ADB8}"/>
                </c:ext>
              </c:extLst>
            </c:dLbl>
            <c:dLbl>
              <c:idx val="5"/>
              <c:spPr>
                <a:noFill/>
                <a:ln>
                  <a:noFill/>
                </a:ln>
                <a:effectLst/>
              </c:spPr>
              <c:txPr>
                <a:bodyPr rot="0" spcFirstLastPara="1" vertOverflow="ellipsis" vert="horz" wrap="square" anchor="ctr" anchorCtr="1"/>
                <a:lstStyle/>
                <a:p>
                  <a:pPr>
                    <a:defRPr sz="1000" b="1" i="0" u="none" strike="noStrike" kern="1200" spc="0" baseline="0">
                      <a:solidFill>
                        <a:schemeClr val="tx1"/>
                      </a:solidFill>
                      <a:latin typeface="+mn-lt"/>
                      <a:ea typeface="+mn-ea"/>
                      <a:cs typeface="+mn-cs"/>
                    </a:defRPr>
                  </a:pPr>
                  <a:endParaRPr lang="ro-RO"/>
                </a:p>
              </c:txPr>
              <c:dLblPos val="inEnd"/>
              <c:showLegendKey val="0"/>
              <c:showVal val="0"/>
              <c:showCatName val="0"/>
              <c:showSerName val="0"/>
              <c:showPercent val="1"/>
              <c:showBubbleSize val="0"/>
              <c:extLst>
                <c:ext xmlns:c16="http://schemas.microsoft.com/office/drawing/2014/chart" uri="{C3380CC4-5D6E-409C-BE32-E72D297353CC}">
                  <c16:uniqueId val="{0000000B-94FF-4BD9-A740-17017D28ADB8}"/>
                </c:ext>
              </c:extLst>
            </c:dLbl>
            <c:spPr>
              <a:noFill/>
              <a:ln>
                <a:noFill/>
              </a:ln>
              <a:effectLst/>
            </c:sp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Hoja1!$A$109:$A$114</c:f>
              <c:strCache>
                <c:ptCount val="6"/>
                <c:pt idx="0">
                  <c:v>Face to face training</c:v>
                </c:pt>
                <c:pt idx="1">
                  <c:v>Online training</c:v>
                </c:pt>
                <c:pt idx="2">
                  <c:v>Computed-based </c:v>
                </c:pt>
                <c:pt idx="3">
                  <c:v>Blended learning</c:v>
                </c:pt>
                <c:pt idx="4">
                  <c:v>On the job training</c:v>
                </c:pt>
                <c:pt idx="5">
                  <c:v>More interactive practical
</c:v>
                </c:pt>
              </c:strCache>
            </c:strRef>
          </c:cat>
          <c:val>
            <c:numRef>
              <c:f>Hoja1!$B$109:$B$114</c:f>
              <c:numCache>
                <c:formatCode>General</c:formatCode>
                <c:ptCount val="6"/>
                <c:pt idx="0">
                  <c:v>121</c:v>
                </c:pt>
                <c:pt idx="1">
                  <c:v>63</c:v>
                </c:pt>
                <c:pt idx="2">
                  <c:v>40</c:v>
                </c:pt>
                <c:pt idx="3">
                  <c:v>33</c:v>
                </c:pt>
                <c:pt idx="4">
                  <c:v>75</c:v>
                </c:pt>
                <c:pt idx="5">
                  <c:v>1</c:v>
                </c:pt>
              </c:numCache>
            </c:numRef>
          </c:val>
          <c:extLst>
            <c:ext xmlns:c16="http://schemas.microsoft.com/office/drawing/2014/chart" uri="{C3380CC4-5D6E-409C-BE32-E72D297353CC}">
              <c16:uniqueId val="{0000000C-94FF-4BD9-A740-17017D28ADB8}"/>
            </c:ext>
          </c:extLst>
        </c:ser>
        <c:dLbls>
          <c:dLblPos val="inEnd"/>
          <c:showLegendKey val="0"/>
          <c:showVal val="0"/>
          <c:showCatName val="1"/>
          <c:showSerName val="0"/>
          <c:showPercent val="0"/>
          <c:showBubbleSize val="0"/>
          <c:showLeaderLines val="1"/>
        </c:dLbls>
        <c:firstSliceAng val="11"/>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chemeClr val="tx1"/>
          </a:solidFill>
        </a:defRPr>
      </a:pPr>
      <a:endParaRPr lang="ro-R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all" baseline="0">
                <a:solidFill>
                  <a:schemeClr val="tx1">
                    <a:lumMod val="65000"/>
                    <a:lumOff val="35000"/>
                  </a:schemeClr>
                </a:solidFill>
                <a:latin typeface="+mn-lt"/>
                <a:ea typeface="+mn-ea"/>
                <a:cs typeface="+mn-cs"/>
              </a:defRPr>
            </a:pPr>
            <a:r>
              <a:rPr lang="en-GB" sz="1200" b="1" i="0" u="none" strike="noStrike" cap="all" baseline="0" dirty="0">
                <a:effectLst/>
              </a:rPr>
              <a:t>WHAT NEW TRAINING COURSES OR TOPICS WOULD YOU CONSIDER VALUABLE / ESSENTIAL FOR YOUR CURRENT OCCUPATION?</a:t>
            </a:r>
            <a:endParaRPr lang="es-ES" sz="1200" b="1" dirty="0">
              <a:solidFill>
                <a:sysClr val="windowText" lastClr="000000"/>
              </a:solidFill>
            </a:endParaRPr>
          </a:p>
        </c:rich>
      </c:tx>
      <c:overlay val="0"/>
      <c:spPr>
        <a:noFill/>
        <a:ln>
          <a:noFill/>
        </a:ln>
        <a:effectLst/>
      </c:spPr>
    </c:title>
    <c:autoTitleDeleted val="0"/>
    <c:plotArea>
      <c:layout/>
      <c:pieChart>
        <c:varyColors val="1"/>
        <c:ser>
          <c:idx val="0"/>
          <c:order val="0"/>
          <c:spPr>
            <a:solidFill>
              <a:srgbClr val="3289E0"/>
            </a:solidFill>
          </c:spPr>
          <c:dPt>
            <c:idx val="0"/>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986-4313-9164-BD9AFA57C28C}"/>
              </c:ext>
            </c:extLst>
          </c:dPt>
          <c:dPt>
            <c:idx val="1"/>
            <c:bubble3D val="0"/>
            <c:spPr>
              <a:solidFill>
                <a:srgbClr val="73C78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986-4313-9164-BD9AFA57C28C}"/>
              </c:ext>
            </c:extLst>
          </c:dPt>
          <c:dPt>
            <c:idx val="2"/>
            <c:bubble3D val="0"/>
            <c:spPr>
              <a:solidFill>
                <a:srgbClr val="3289E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986-4313-9164-BD9AFA57C28C}"/>
              </c:ext>
            </c:extLst>
          </c:dPt>
          <c:dPt>
            <c:idx val="3"/>
            <c:bubble3D val="0"/>
            <c:spPr>
              <a:solidFill>
                <a:srgbClr val="7BC43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986-4313-9164-BD9AFA57C28C}"/>
              </c:ext>
            </c:extLst>
          </c:dPt>
          <c:dPt>
            <c:idx val="4"/>
            <c:bubble3D val="0"/>
            <c:spPr>
              <a:solidFill>
                <a:srgbClr val="00B0F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986-4313-9164-BD9AFA57C28C}"/>
              </c:ext>
            </c:extLst>
          </c:dPt>
          <c:dPt>
            <c:idx val="5"/>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B986-4313-9164-BD9AFA57C28C}"/>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ro-RO"/>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Hoja1!$A$122:$A$127</c:f>
              <c:strCache>
                <c:ptCount val="6"/>
                <c:pt idx="0">
                  <c:v>Programming</c:v>
                </c:pt>
                <c:pt idx="1">
                  <c:v>Managment </c:v>
                </c:pt>
                <c:pt idx="2">
                  <c:v>Digital competences</c:v>
                </c:pt>
                <c:pt idx="3">
                  <c:v>Safety courses</c:v>
                </c:pt>
                <c:pt idx="4">
                  <c:v>Leadership</c:v>
                </c:pt>
                <c:pt idx="5">
                  <c:v>Other</c:v>
                </c:pt>
              </c:strCache>
            </c:strRef>
          </c:cat>
          <c:val>
            <c:numRef>
              <c:f>Hoja1!$B$122:$B$127</c:f>
              <c:numCache>
                <c:formatCode>General</c:formatCode>
                <c:ptCount val="6"/>
                <c:pt idx="0">
                  <c:v>5</c:v>
                </c:pt>
                <c:pt idx="1">
                  <c:v>10</c:v>
                </c:pt>
                <c:pt idx="2">
                  <c:v>22</c:v>
                </c:pt>
                <c:pt idx="3">
                  <c:v>10</c:v>
                </c:pt>
                <c:pt idx="4">
                  <c:v>6</c:v>
                </c:pt>
                <c:pt idx="5">
                  <c:v>8</c:v>
                </c:pt>
              </c:numCache>
            </c:numRef>
          </c:val>
          <c:extLst>
            <c:ext xmlns:c16="http://schemas.microsoft.com/office/drawing/2014/chart" uri="{C3380CC4-5D6E-409C-BE32-E72D297353CC}">
              <c16:uniqueId val="{0000000C-B986-4313-9164-BD9AFA57C28C}"/>
            </c:ext>
          </c:extLst>
        </c:ser>
        <c:dLbls>
          <c:dLblPos val="inEnd"/>
          <c:showLegendKey val="0"/>
          <c:showVal val="0"/>
          <c:showCatName val="1"/>
          <c:showSerName val="0"/>
          <c:showPercent val="0"/>
          <c:showBubbleSize val="0"/>
          <c:showLeaderLines val="0"/>
        </c:dLbls>
        <c:firstSliceAng val="0"/>
      </c:pieChart>
      <c:spPr>
        <a:noFill/>
        <a:ln>
          <a:noFill/>
        </a:ln>
        <a:effectLst/>
      </c:spPr>
    </c:plotArea>
    <c:legend>
      <c:legendPos val="r"/>
      <c:legendEntry>
        <c:idx val="2"/>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Entry>
      <c:layout>
        <c:manualLayout>
          <c:xMode val="edge"/>
          <c:yMode val="edge"/>
          <c:x val="0.732800087489064"/>
          <c:y val="0.315623359580053"/>
          <c:w val="0.250533245844269"/>
          <c:h val="0.575234762321377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ro-R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latin typeface="Arial Narrow" panose="020B0606020202030204" pitchFamily="34" charset="0"/>
              </a:rPr>
              <a:t>D2 - How many employees work at your </a:t>
            </a:r>
            <a:r>
              <a:rPr lang="en-US" sz="1800" b="1" dirty="0" err="1">
                <a:latin typeface="Arial Narrow" panose="020B0606020202030204" pitchFamily="34" charset="0"/>
              </a:rPr>
              <a:t>organisation</a:t>
            </a:r>
            <a:r>
              <a:rPr lang="en-US" sz="1800" b="1" dirty="0">
                <a:latin typeface="Arial Narrow" panose="020B0606020202030204" pitchFamily="34" charset="0"/>
              </a:rPr>
              <a:t>?</a:t>
            </a:r>
          </a:p>
        </c:rich>
      </c:tx>
      <c:layout>
        <c:manualLayout>
          <c:xMode val="edge"/>
          <c:yMode val="edge"/>
          <c:x val="0.19468455647634175"/>
          <c:y val="8.725245122708206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pieChart>
        <c:varyColors val="1"/>
        <c:ser>
          <c:idx val="0"/>
          <c:order val="0"/>
          <c:tx>
            <c:strRef>
              <c:f>Sheet1!$B$1</c:f>
              <c:strCache>
                <c:ptCount val="1"/>
                <c:pt idx="0">
                  <c:v>D2 How many employees work at your organisation?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F50-4AA0-8E78-025B700B58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F50-4AA0-8E78-025B700B582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F50-4AA0-8E78-025B700B582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F50-4AA0-8E78-025B700B582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F50-4AA0-8E78-025B700B582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F50-4AA0-8E78-025B700B5825}"/>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Under 100 employess</c:v>
                </c:pt>
                <c:pt idx="1">
                  <c:v>101 to 250 employees</c:v>
                </c:pt>
                <c:pt idx="2">
                  <c:v>251 to 500 employees</c:v>
                </c:pt>
                <c:pt idx="3">
                  <c:v>501 to 1000 employees</c:v>
                </c:pt>
                <c:pt idx="4">
                  <c:v>1001 to 2000 employees</c:v>
                </c:pt>
                <c:pt idx="5">
                  <c:v>More than 2000 employees</c:v>
                </c:pt>
              </c:strCache>
            </c:strRef>
          </c:cat>
          <c:val>
            <c:numRef>
              <c:f>Sheet1!$B$2:$B$7</c:f>
              <c:numCache>
                <c:formatCode>0%</c:formatCode>
                <c:ptCount val="6"/>
                <c:pt idx="0">
                  <c:v>0.25</c:v>
                </c:pt>
                <c:pt idx="1">
                  <c:v>0.21</c:v>
                </c:pt>
                <c:pt idx="2">
                  <c:v>0.21</c:v>
                </c:pt>
                <c:pt idx="3">
                  <c:v>0.08</c:v>
                </c:pt>
                <c:pt idx="4">
                  <c:v>0.13</c:v>
                </c:pt>
                <c:pt idx="5">
                  <c:v>0.25</c:v>
                </c:pt>
              </c:numCache>
            </c:numRef>
          </c:val>
          <c:extLst>
            <c:ext xmlns:c16="http://schemas.microsoft.com/office/drawing/2014/chart" uri="{C3380CC4-5D6E-409C-BE32-E72D297353CC}">
              <c16:uniqueId val="{0000000C-6F50-4AA0-8E78-025B700B5825}"/>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6221535944541143"/>
          <c:y val="0.23948604673673865"/>
          <c:w val="0.3353775723409288"/>
          <c:h val="0.7196530566194840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o-R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i="0" u="none" strike="noStrike" kern="1200" baseline="0" dirty="0">
                <a:solidFill>
                  <a:sysClr val="windowText" lastClr="000000">
                    <a:lumMod val="75000"/>
                    <a:lumOff val="25000"/>
                  </a:sysClr>
                </a:solidFill>
                <a:latin typeface="Arial Narrow" panose="020B0606020202030204" pitchFamily="34" charset="0"/>
              </a:rPr>
              <a:t>D4 - </a:t>
            </a:r>
            <a:r>
              <a:rPr lang="ro-RO" sz="1800" b="1" i="0" u="none" strike="noStrike" kern="1200" baseline="0" dirty="0">
                <a:solidFill>
                  <a:sysClr val="windowText" lastClr="000000">
                    <a:lumMod val="75000"/>
                    <a:lumOff val="25000"/>
                  </a:sysClr>
                </a:solidFill>
                <a:latin typeface="Arial Narrow" panose="020B0606020202030204" pitchFamily="34" charset="0"/>
              </a:rPr>
              <a:t>In which area of the ones mentioned below does your organisation have more shortages regarding people</a:t>
            </a:r>
            <a:r>
              <a:rPr lang="en-US" sz="1800" b="1" i="0" u="none" strike="noStrike" kern="1200" baseline="0" dirty="0">
                <a:solidFill>
                  <a:sysClr val="windowText" lastClr="000000">
                    <a:lumMod val="75000"/>
                    <a:lumOff val="25000"/>
                  </a:sysClr>
                </a:solidFill>
                <a:latin typeface="Arial Narrow" panose="020B0606020202030204" pitchFamily="34" charset="0"/>
              </a:rPr>
              <a:t>'s skills?</a:t>
            </a:r>
          </a:p>
        </c:rich>
      </c:tx>
      <c:layout>
        <c:manualLayout>
          <c:xMode val="edge"/>
          <c:yMode val="edge"/>
          <c:x val="3.1925477526510385E-2"/>
          <c:y val="3.245583117998367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ro-RO"/>
        </a:p>
      </c:txPr>
    </c:title>
    <c:autoTitleDeleted val="0"/>
    <c:plotArea>
      <c:layout/>
      <c:barChart>
        <c:barDir val="col"/>
        <c:grouping val="clustered"/>
        <c:varyColors val="0"/>
        <c:ser>
          <c:idx val="0"/>
          <c:order val="0"/>
          <c:tx>
            <c:strRef>
              <c:f>Sheet1!$B$1</c:f>
              <c:strCache>
                <c:ptCount val="1"/>
                <c:pt idx="0">
                  <c:v>High-skilled non-manual occupations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Technological progress in air transport industry</c:v>
                </c:pt>
                <c:pt idx="1">
                  <c:v>Green issues and enviroment protection</c:v>
                </c:pt>
                <c:pt idx="2">
                  <c:v>ICT</c:v>
                </c:pt>
                <c:pt idx="3">
                  <c:v>New management approaches</c:v>
                </c:pt>
                <c:pt idx="4">
                  <c:v>Societal responsibility and business ethics</c:v>
                </c:pt>
                <c:pt idx="5">
                  <c:v>Specific to company profile</c:v>
                </c:pt>
                <c:pt idx="6">
                  <c:v>Others</c:v>
                </c:pt>
              </c:strCache>
            </c:strRef>
          </c:cat>
          <c:val>
            <c:numRef>
              <c:f>Sheet1!$B$2:$B$8</c:f>
              <c:numCache>
                <c:formatCode>0%</c:formatCode>
                <c:ptCount val="7"/>
                <c:pt idx="0">
                  <c:v>0.6</c:v>
                </c:pt>
                <c:pt idx="1">
                  <c:v>0.53</c:v>
                </c:pt>
                <c:pt idx="2">
                  <c:v>0.47</c:v>
                </c:pt>
                <c:pt idx="3">
                  <c:v>0.53</c:v>
                </c:pt>
                <c:pt idx="4">
                  <c:v>0.28999999999999998</c:v>
                </c:pt>
                <c:pt idx="5">
                  <c:v>0.39</c:v>
                </c:pt>
                <c:pt idx="6">
                  <c:v>0.2</c:v>
                </c:pt>
              </c:numCache>
            </c:numRef>
          </c:val>
          <c:extLst>
            <c:ext xmlns:c16="http://schemas.microsoft.com/office/drawing/2014/chart" uri="{C3380CC4-5D6E-409C-BE32-E72D297353CC}">
              <c16:uniqueId val="{00000000-DD59-4E59-A9A2-0F3CEFCB4D59}"/>
            </c:ext>
          </c:extLst>
        </c:ser>
        <c:ser>
          <c:idx val="1"/>
          <c:order val="1"/>
          <c:tx>
            <c:strRef>
              <c:f>Sheet1!$C$1</c:f>
              <c:strCache>
                <c:ptCount val="1"/>
                <c:pt idx="0">
                  <c:v>Skilled non-manual occupations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Technological progress in air transport industry</c:v>
                </c:pt>
                <c:pt idx="1">
                  <c:v>Green issues and enviroment protection</c:v>
                </c:pt>
                <c:pt idx="2">
                  <c:v>ICT</c:v>
                </c:pt>
                <c:pt idx="3">
                  <c:v>New management approaches</c:v>
                </c:pt>
                <c:pt idx="4">
                  <c:v>Societal responsibility and business ethics</c:v>
                </c:pt>
                <c:pt idx="5">
                  <c:v>Specific to company profile</c:v>
                </c:pt>
                <c:pt idx="6">
                  <c:v>Others</c:v>
                </c:pt>
              </c:strCache>
            </c:strRef>
          </c:cat>
          <c:val>
            <c:numRef>
              <c:f>Sheet1!$C$2:$C$8</c:f>
              <c:numCache>
                <c:formatCode>0%</c:formatCode>
                <c:ptCount val="7"/>
                <c:pt idx="0">
                  <c:v>0.2</c:v>
                </c:pt>
                <c:pt idx="1">
                  <c:v>0.26</c:v>
                </c:pt>
                <c:pt idx="2">
                  <c:v>0.28999999999999998</c:v>
                </c:pt>
                <c:pt idx="3">
                  <c:v>0.35</c:v>
                </c:pt>
                <c:pt idx="4">
                  <c:v>0.47</c:v>
                </c:pt>
                <c:pt idx="5">
                  <c:v>0.33</c:v>
                </c:pt>
                <c:pt idx="6">
                  <c:v>0.6</c:v>
                </c:pt>
              </c:numCache>
            </c:numRef>
          </c:val>
          <c:extLst>
            <c:ext xmlns:c16="http://schemas.microsoft.com/office/drawing/2014/chart" uri="{C3380CC4-5D6E-409C-BE32-E72D297353CC}">
              <c16:uniqueId val="{00000001-DD59-4E59-A9A2-0F3CEFCB4D59}"/>
            </c:ext>
          </c:extLst>
        </c:ser>
        <c:ser>
          <c:idx val="2"/>
          <c:order val="2"/>
          <c:tx>
            <c:strRef>
              <c:f>Sheet1!$D$1</c:f>
              <c:strCache>
                <c:ptCount val="1"/>
                <c:pt idx="0">
                  <c:v>Skilled manual occupations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o-R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Technological progress in air transport industry</c:v>
                </c:pt>
                <c:pt idx="1">
                  <c:v>Green issues and enviroment protection</c:v>
                </c:pt>
                <c:pt idx="2">
                  <c:v>ICT</c:v>
                </c:pt>
                <c:pt idx="3">
                  <c:v>New management approaches</c:v>
                </c:pt>
                <c:pt idx="4">
                  <c:v>Societal responsibility and business ethics</c:v>
                </c:pt>
                <c:pt idx="5">
                  <c:v>Specific to company profile</c:v>
                </c:pt>
                <c:pt idx="6">
                  <c:v>Others</c:v>
                </c:pt>
              </c:strCache>
            </c:strRef>
          </c:cat>
          <c:val>
            <c:numRef>
              <c:f>Sheet1!$D$2:$D$8</c:f>
              <c:numCache>
                <c:formatCode>0%</c:formatCode>
                <c:ptCount val="7"/>
                <c:pt idx="0">
                  <c:v>0.2</c:v>
                </c:pt>
                <c:pt idx="1">
                  <c:v>0.21</c:v>
                </c:pt>
                <c:pt idx="2">
                  <c:v>0.24</c:v>
                </c:pt>
                <c:pt idx="3">
                  <c:v>0.12</c:v>
                </c:pt>
                <c:pt idx="4">
                  <c:v>0.24</c:v>
                </c:pt>
                <c:pt idx="5">
                  <c:v>0.28000000000000003</c:v>
                </c:pt>
                <c:pt idx="6">
                  <c:v>0.2</c:v>
                </c:pt>
              </c:numCache>
            </c:numRef>
          </c:val>
          <c:extLst>
            <c:ext xmlns:c16="http://schemas.microsoft.com/office/drawing/2014/chart" uri="{C3380CC4-5D6E-409C-BE32-E72D297353CC}">
              <c16:uniqueId val="{00000002-DD59-4E59-A9A2-0F3CEFCB4D59}"/>
            </c:ext>
          </c:extLst>
        </c:ser>
        <c:dLbls>
          <c:dLblPos val="outEnd"/>
          <c:showLegendKey val="0"/>
          <c:showVal val="1"/>
          <c:showCatName val="0"/>
          <c:showSerName val="0"/>
          <c:showPercent val="0"/>
          <c:showBubbleSize val="0"/>
        </c:dLbls>
        <c:gapWidth val="219"/>
        <c:overlap val="-27"/>
        <c:axId val="388777247"/>
        <c:axId val="388775327"/>
      </c:barChart>
      <c:catAx>
        <c:axId val="388777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388775327"/>
        <c:crosses val="autoZero"/>
        <c:auto val="1"/>
        <c:lblAlgn val="ctr"/>
        <c:lblOffset val="100"/>
        <c:noMultiLvlLbl val="0"/>
      </c:catAx>
      <c:valAx>
        <c:axId val="38877532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3887772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o-RO"/>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36254868879551"/>
          <c:y val="0.16857323308161196"/>
          <c:w val="0.84328393060485696"/>
          <c:h val="0.24834204092324699"/>
        </c:manualLayout>
      </c:layout>
      <c:barChart>
        <c:barDir val="col"/>
        <c:grouping val="clustered"/>
        <c:varyColors val="0"/>
        <c:ser>
          <c:idx val="0"/>
          <c:order val="0"/>
          <c:tx>
            <c:strRef>
              <c:f>Hoja1!$A$40</c:f>
              <c:strCache>
                <c:ptCount val="1"/>
                <c:pt idx="0">
                  <c:v>In a very high extent</c:v>
                </c:pt>
              </c:strCache>
            </c:strRef>
          </c:tx>
          <c:spPr>
            <a:solidFill>
              <a:srgbClr val="3289E0"/>
            </a:solidFill>
            <a:ln>
              <a:noFill/>
            </a:ln>
            <a:effectLst/>
          </c:spPr>
          <c:invertIfNegative val="0"/>
          <c:cat>
            <c:strRef>
              <c:f>Hoja1!$B$39:$O$39</c:f>
              <c:strCache>
                <c:ptCount val="14"/>
                <c:pt idx="0">
                  <c:v>New materials and processes</c:v>
                </c:pt>
                <c:pt idx="1">
                  <c:v>Information technologies and applications</c:v>
                </c:pt>
                <c:pt idx="2">
                  <c:v>Cooperative systems and
interfaces</c:v>
                </c:pt>
                <c:pt idx="3">
                  <c:v>Bid Data methods</c:v>
                </c:pt>
                <c:pt idx="4">
                  <c:v>Radars, machine vision and
innovations in object
recognition</c:v>
                </c:pt>
                <c:pt idx="5">
                  <c:v>Gamification concepts
</c:v>
                </c:pt>
                <c:pt idx="6">
                  <c:v>Augmented reality and
Virtual reality</c:v>
                </c:pt>
                <c:pt idx="7">
                  <c:v>Pro-Active traffic and
incident management
algorithms</c:v>
                </c:pt>
                <c:pt idx="8">
                  <c:v>Logistic tracing and tracking
</c:v>
                </c:pt>
                <c:pt idx="9">
                  <c:v>Green energy</c:v>
                </c:pt>
                <c:pt idx="10">
                  <c:v>Green technologies for
aviation</c:v>
                </c:pt>
                <c:pt idx="11">
                  <c:v>Biofuels</c:v>
                </c:pt>
                <c:pt idx="12">
                  <c:v>Hydrogen technologies
</c:v>
                </c:pt>
                <c:pt idx="13">
                  <c:v>Smart buildings</c:v>
                </c:pt>
              </c:strCache>
            </c:strRef>
          </c:cat>
          <c:val>
            <c:numRef>
              <c:f>Hoja1!$B$40:$O$40</c:f>
              <c:numCache>
                <c:formatCode>General</c:formatCode>
                <c:ptCount val="14"/>
                <c:pt idx="0">
                  <c:v>29</c:v>
                </c:pt>
                <c:pt idx="1">
                  <c:v>77</c:v>
                </c:pt>
                <c:pt idx="2">
                  <c:v>58</c:v>
                </c:pt>
                <c:pt idx="3">
                  <c:v>66</c:v>
                </c:pt>
                <c:pt idx="4">
                  <c:v>49</c:v>
                </c:pt>
                <c:pt idx="5">
                  <c:v>15</c:v>
                </c:pt>
                <c:pt idx="6">
                  <c:v>39</c:v>
                </c:pt>
                <c:pt idx="7">
                  <c:v>50</c:v>
                </c:pt>
                <c:pt idx="8">
                  <c:v>39</c:v>
                </c:pt>
                <c:pt idx="9">
                  <c:v>57</c:v>
                </c:pt>
                <c:pt idx="10">
                  <c:v>62</c:v>
                </c:pt>
                <c:pt idx="11">
                  <c:v>49</c:v>
                </c:pt>
                <c:pt idx="12">
                  <c:v>45</c:v>
                </c:pt>
                <c:pt idx="13">
                  <c:v>43</c:v>
                </c:pt>
              </c:numCache>
            </c:numRef>
          </c:val>
          <c:extLst>
            <c:ext xmlns:c16="http://schemas.microsoft.com/office/drawing/2014/chart" uri="{C3380CC4-5D6E-409C-BE32-E72D297353CC}">
              <c16:uniqueId val="{00000000-DEDF-4C11-9834-9BC272268A46}"/>
            </c:ext>
          </c:extLst>
        </c:ser>
        <c:ser>
          <c:idx val="1"/>
          <c:order val="1"/>
          <c:tx>
            <c:strRef>
              <c:f>Hoja1!$A$41</c:f>
              <c:strCache>
                <c:ptCount val="1"/>
                <c:pt idx="0">
                  <c:v>In a high extent</c:v>
                </c:pt>
              </c:strCache>
            </c:strRef>
          </c:tx>
          <c:spPr>
            <a:solidFill>
              <a:srgbClr val="7BC439"/>
            </a:solidFill>
            <a:ln>
              <a:noFill/>
            </a:ln>
            <a:effectLst/>
          </c:spPr>
          <c:invertIfNegative val="0"/>
          <c:cat>
            <c:strRef>
              <c:f>Hoja1!$B$39:$O$39</c:f>
              <c:strCache>
                <c:ptCount val="14"/>
                <c:pt idx="0">
                  <c:v>New materials and processes</c:v>
                </c:pt>
                <c:pt idx="1">
                  <c:v>Information technologies and applications</c:v>
                </c:pt>
                <c:pt idx="2">
                  <c:v>Cooperative systems and
interfaces</c:v>
                </c:pt>
                <c:pt idx="3">
                  <c:v>Bid Data methods</c:v>
                </c:pt>
                <c:pt idx="4">
                  <c:v>Radars, machine vision and
innovations in object
recognition</c:v>
                </c:pt>
                <c:pt idx="5">
                  <c:v>Gamification concepts
</c:v>
                </c:pt>
                <c:pt idx="6">
                  <c:v>Augmented reality and
Virtual reality</c:v>
                </c:pt>
                <c:pt idx="7">
                  <c:v>Pro-Active traffic and
incident management
algorithms</c:v>
                </c:pt>
                <c:pt idx="8">
                  <c:v>Logistic tracing and tracking
</c:v>
                </c:pt>
                <c:pt idx="9">
                  <c:v>Green energy</c:v>
                </c:pt>
                <c:pt idx="10">
                  <c:v>Green technologies for
aviation</c:v>
                </c:pt>
                <c:pt idx="11">
                  <c:v>Biofuels</c:v>
                </c:pt>
                <c:pt idx="12">
                  <c:v>Hydrogen technologies
</c:v>
                </c:pt>
                <c:pt idx="13">
                  <c:v>Smart buildings</c:v>
                </c:pt>
              </c:strCache>
            </c:strRef>
          </c:cat>
          <c:val>
            <c:numRef>
              <c:f>Hoja1!$B$41:$O$41</c:f>
              <c:numCache>
                <c:formatCode>General</c:formatCode>
                <c:ptCount val="14"/>
                <c:pt idx="0">
                  <c:v>58</c:v>
                </c:pt>
                <c:pt idx="1">
                  <c:v>71</c:v>
                </c:pt>
                <c:pt idx="2">
                  <c:v>78</c:v>
                </c:pt>
                <c:pt idx="3">
                  <c:v>57</c:v>
                </c:pt>
                <c:pt idx="4">
                  <c:v>53</c:v>
                </c:pt>
                <c:pt idx="5">
                  <c:v>60</c:v>
                </c:pt>
                <c:pt idx="6">
                  <c:v>54</c:v>
                </c:pt>
                <c:pt idx="7">
                  <c:v>66</c:v>
                </c:pt>
                <c:pt idx="8">
                  <c:v>61</c:v>
                </c:pt>
                <c:pt idx="9">
                  <c:v>58</c:v>
                </c:pt>
                <c:pt idx="10">
                  <c:v>51</c:v>
                </c:pt>
                <c:pt idx="11">
                  <c:v>47</c:v>
                </c:pt>
                <c:pt idx="12">
                  <c:v>49</c:v>
                </c:pt>
                <c:pt idx="13">
                  <c:v>39</c:v>
                </c:pt>
              </c:numCache>
            </c:numRef>
          </c:val>
          <c:extLst>
            <c:ext xmlns:c16="http://schemas.microsoft.com/office/drawing/2014/chart" uri="{C3380CC4-5D6E-409C-BE32-E72D297353CC}">
              <c16:uniqueId val="{00000001-DEDF-4C11-9834-9BC272268A46}"/>
            </c:ext>
          </c:extLst>
        </c:ser>
        <c:ser>
          <c:idx val="2"/>
          <c:order val="2"/>
          <c:tx>
            <c:strRef>
              <c:f>Hoja1!$A$42</c:f>
              <c:strCache>
                <c:ptCount val="1"/>
                <c:pt idx="0">
                  <c:v>Medium</c:v>
                </c:pt>
              </c:strCache>
            </c:strRef>
          </c:tx>
          <c:spPr>
            <a:solidFill>
              <a:srgbClr val="00B0F0"/>
            </a:solidFill>
            <a:ln>
              <a:noFill/>
            </a:ln>
            <a:effectLst/>
          </c:spPr>
          <c:invertIfNegative val="0"/>
          <c:cat>
            <c:strRef>
              <c:f>Hoja1!$B$39:$O$39</c:f>
              <c:strCache>
                <c:ptCount val="14"/>
                <c:pt idx="0">
                  <c:v>New materials and processes</c:v>
                </c:pt>
                <c:pt idx="1">
                  <c:v>Information technologies and applications</c:v>
                </c:pt>
                <c:pt idx="2">
                  <c:v>Cooperative systems and
interfaces</c:v>
                </c:pt>
                <c:pt idx="3">
                  <c:v>Bid Data methods</c:v>
                </c:pt>
                <c:pt idx="4">
                  <c:v>Radars, machine vision and
innovations in object
recognition</c:v>
                </c:pt>
                <c:pt idx="5">
                  <c:v>Gamification concepts
</c:v>
                </c:pt>
                <c:pt idx="6">
                  <c:v>Augmented reality and
Virtual reality</c:v>
                </c:pt>
                <c:pt idx="7">
                  <c:v>Pro-Active traffic and
incident management
algorithms</c:v>
                </c:pt>
                <c:pt idx="8">
                  <c:v>Logistic tracing and tracking
</c:v>
                </c:pt>
                <c:pt idx="9">
                  <c:v>Green energy</c:v>
                </c:pt>
                <c:pt idx="10">
                  <c:v>Green technologies for
aviation</c:v>
                </c:pt>
                <c:pt idx="11">
                  <c:v>Biofuels</c:v>
                </c:pt>
                <c:pt idx="12">
                  <c:v>Hydrogen technologies
</c:v>
                </c:pt>
                <c:pt idx="13">
                  <c:v>Smart buildings</c:v>
                </c:pt>
              </c:strCache>
            </c:strRef>
          </c:cat>
          <c:val>
            <c:numRef>
              <c:f>Hoja1!$B$42:$O$42</c:f>
              <c:numCache>
                <c:formatCode>General</c:formatCode>
                <c:ptCount val="14"/>
                <c:pt idx="0">
                  <c:v>53</c:v>
                </c:pt>
                <c:pt idx="1">
                  <c:v>21</c:v>
                </c:pt>
                <c:pt idx="2">
                  <c:v>30</c:v>
                </c:pt>
                <c:pt idx="3">
                  <c:v>37</c:v>
                </c:pt>
                <c:pt idx="4">
                  <c:v>45</c:v>
                </c:pt>
                <c:pt idx="5">
                  <c:v>55</c:v>
                </c:pt>
                <c:pt idx="6">
                  <c:v>47</c:v>
                </c:pt>
                <c:pt idx="7">
                  <c:v>31</c:v>
                </c:pt>
                <c:pt idx="8">
                  <c:v>31</c:v>
                </c:pt>
                <c:pt idx="9">
                  <c:v>29</c:v>
                </c:pt>
                <c:pt idx="10">
                  <c:v>33</c:v>
                </c:pt>
                <c:pt idx="11">
                  <c:v>30</c:v>
                </c:pt>
                <c:pt idx="12">
                  <c:v>33</c:v>
                </c:pt>
                <c:pt idx="13">
                  <c:v>52</c:v>
                </c:pt>
              </c:numCache>
            </c:numRef>
          </c:val>
          <c:extLst>
            <c:ext xmlns:c16="http://schemas.microsoft.com/office/drawing/2014/chart" uri="{C3380CC4-5D6E-409C-BE32-E72D297353CC}">
              <c16:uniqueId val="{00000002-DEDF-4C11-9834-9BC272268A46}"/>
            </c:ext>
          </c:extLst>
        </c:ser>
        <c:ser>
          <c:idx val="3"/>
          <c:order val="3"/>
          <c:tx>
            <c:strRef>
              <c:f>Hoja1!$A$43</c:f>
              <c:strCache>
                <c:ptCount val="1"/>
                <c:pt idx="0">
                  <c:v>In a less extent </c:v>
                </c:pt>
              </c:strCache>
            </c:strRef>
          </c:tx>
          <c:spPr>
            <a:solidFill>
              <a:srgbClr val="00B050"/>
            </a:solidFill>
            <a:ln>
              <a:noFill/>
            </a:ln>
            <a:effectLst/>
          </c:spPr>
          <c:invertIfNegative val="0"/>
          <c:cat>
            <c:strRef>
              <c:f>Hoja1!$B$39:$O$39</c:f>
              <c:strCache>
                <c:ptCount val="14"/>
                <c:pt idx="0">
                  <c:v>New materials and processes</c:v>
                </c:pt>
                <c:pt idx="1">
                  <c:v>Information technologies and applications</c:v>
                </c:pt>
                <c:pt idx="2">
                  <c:v>Cooperative systems and
interfaces</c:v>
                </c:pt>
                <c:pt idx="3">
                  <c:v>Bid Data methods</c:v>
                </c:pt>
                <c:pt idx="4">
                  <c:v>Radars, machine vision and
innovations in object
recognition</c:v>
                </c:pt>
                <c:pt idx="5">
                  <c:v>Gamification concepts
</c:v>
                </c:pt>
                <c:pt idx="6">
                  <c:v>Augmented reality and
Virtual reality</c:v>
                </c:pt>
                <c:pt idx="7">
                  <c:v>Pro-Active traffic and
incident management
algorithms</c:v>
                </c:pt>
                <c:pt idx="8">
                  <c:v>Logistic tracing and tracking
</c:v>
                </c:pt>
                <c:pt idx="9">
                  <c:v>Green energy</c:v>
                </c:pt>
                <c:pt idx="10">
                  <c:v>Green technologies for
aviation</c:v>
                </c:pt>
                <c:pt idx="11">
                  <c:v>Biofuels</c:v>
                </c:pt>
                <c:pt idx="12">
                  <c:v>Hydrogen technologies
</c:v>
                </c:pt>
                <c:pt idx="13">
                  <c:v>Smart buildings</c:v>
                </c:pt>
              </c:strCache>
            </c:strRef>
          </c:cat>
          <c:val>
            <c:numRef>
              <c:f>Hoja1!$B$43:$O$43</c:f>
              <c:numCache>
                <c:formatCode>General</c:formatCode>
                <c:ptCount val="14"/>
                <c:pt idx="0">
                  <c:v>23</c:v>
                </c:pt>
                <c:pt idx="1">
                  <c:v>2</c:v>
                </c:pt>
                <c:pt idx="2">
                  <c:v>4</c:v>
                </c:pt>
                <c:pt idx="3">
                  <c:v>8</c:v>
                </c:pt>
                <c:pt idx="4">
                  <c:v>15</c:v>
                </c:pt>
                <c:pt idx="5">
                  <c:v>30</c:v>
                </c:pt>
                <c:pt idx="6">
                  <c:v>20</c:v>
                </c:pt>
                <c:pt idx="7">
                  <c:v>19</c:v>
                </c:pt>
                <c:pt idx="8">
                  <c:v>29</c:v>
                </c:pt>
                <c:pt idx="9">
                  <c:v>18</c:v>
                </c:pt>
                <c:pt idx="10">
                  <c:v>16</c:v>
                </c:pt>
                <c:pt idx="11">
                  <c:v>26</c:v>
                </c:pt>
                <c:pt idx="12">
                  <c:v>23</c:v>
                </c:pt>
                <c:pt idx="13">
                  <c:v>20</c:v>
                </c:pt>
              </c:numCache>
            </c:numRef>
          </c:val>
          <c:extLst>
            <c:ext xmlns:c16="http://schemas.microsoft.com/office/drawing/2014/chart" uri="{C3380CC4-5D6E-409C-BE32-E72D297353CC}">
              <c16:uniqueId val="{00000003-DEDF-4C11-9834-9BC272268A46}"/>
            </c:ext>
          </c:extLst>
        </c:ser>
        <c:ser>
          <c:idx val="4"/>
          <c:order val="4"/>
          <c:tx>
            <c:strRef>
              <c:f>Hoja1!$A$44</c:f>
              <c:strCache>
                <c:ptCount val="1"/>
                <c:pt idx="0">
                  <c:v>Not at all</c:v>
                </c:pt>
              </c:strCache>
            </c:strRef>
          </c:tx>
          <c:spPr>
            <a:solidFill>
              <a:srgbClr val="0070C0"/>
            </a:solidFill>
            <a:ln>
              <a:noFill/>
            </a:ln>
            <a:effectLst/>
          </c:spPr>
          <c:invertIfNegative val="0"/>
          <c:cat>
            <c:strRef>
              <c:f>Hoja1!$B$39:$O$39</c:f>
              <c:strCache>
                <c:ptCount val="14"/>
                <c:pt idx="0">
                  <c:v>New materials and processes</c:v>
                </c:pt>
                <c:pt idx="1">
                  <c:v>Information technologies and applications</c:v>
                </c:pt>
                <c:pt idx="2">
                  <c:v>Cooperative systems and
interfaces</c:v>
                </c:pt>
                <c:pt idx="3">
                  <c:v>Bid Data methods</c:v>
                </c:pt>
                <c:pt idx="4">
                  <c:v>Radars, machine vision and
innovations in object
recognition</c:v>
                </c:pt>
                <c:pt idx="5">
                  <c:v>Gamification concepts
</c:v>
                </c:pt>
                <c:pt idx="6">
                  <c:v>Augmented reality and
Virtual reality</c:v>
                </c:pt>
                <c:pt idx="7">
                  <c:v>Pro-Active traffic and
incident management
algorithms</c:v>
                </c:pt>
                <c:pt idx="8">
                  <c:v>Logistic tracing and tracking
</c:v>
                </c:pt>
                <c:pt idx="9">
                  <c:v>Green energy</c:v>
                </c:pt>
                <c:pt idx="10">
                  <c:v>Green technologies for
aviation</c:v>
                </c:pt>
                <c:pt idx="11">
                  <c:v>Biofuels</c:v>
                </c:pt>
                <c:pt idx="12">
                  <c:v>Hydrogen technologies
</c:v>
                </c:pt>
                <c:pt idx="13">
                  <c:v>Smart buildings</c:v>
                </c:pt>
              </c:strCache>
            </c:strRef>
          </c:cat>
          <c:val>
            <c:numRef>
              <c:f>Hoja1!$B$44:$O$44</c:f>
              <c:numCache>
                <c:formatCode>General</c:formatCode>
                <c:ptCount val="14"/>
                <c:pt idx="0">
                  <c:v>10</c:v>
                </c:pt>
                <c:pt idx="1">
                  <c:v>2</c:v>
                </c:pt>
                <c:pt idx="2">
                  <c:v>3</c:v>
                </c:pt>
                <c:pt idx="3">
                  <c:v>4</c:v>
                </c:pt>
                <c:pt idx="4">
                  <c:v>11</c:v>
                </c:pt>
                <c:pt idx="5">
                  <c:v>12</c:v>
                </c:pt>
                <c:pt idx="6">
                  <c:v>11</c:v>
                </c:pt>
                <c:pt idx="7">
                  <c:v>7</c:v>
                </c:pt>
                <c:pt idx="8">
                  <c:v>13</c:v>
                </c:pt>
                <c:pt idx="9">
                  <c:v>10</c:v>
                </c:pt>
                <c:pt idx="10">
                  <c:v>11</c:v>
                </c:pt>
                <c:pt idx="11">
                  <c:v>21</c:v>
                </c:pt>
                <c:pt idx="12">
                  <c:v>21</c:v>
                </c:pt>
                <c:pt idx="13">
                  <c:v>18</c:v>
                </c:pt>
              </c:numCache>
            </c:numRef>
          </c:val>
          <c:extLst>
            <c:ext xmlns:c16="http://schemas.microsoft.com/office/drawing/2014/chart" uri="{C3380CC4-5D6E-409C-BE32-E72D297353CC}">
              <c16:uniqueId val="{00000004-DEDF-4C11-9834-9BC272268A46}"/>
            </c:ext>
          </c:extLst>
        </c:ser>
        <c:dLbls>
          <c:showLegendKey val="0"/>
          <c:showVal val="0"/>
          <c:showCatName val="0"/>
          <c:showSerName val="0"/>
          <c:showPercent val="0"/>
          <c:showBubbleSize val="0"/>
        </c:dLbls>
        <c:gapWidth val="219"/>
        <c:overlap val="-27"/>
        <c:axId val="1779555240"/>
        <c:axId val="1786144952"/>
      </c:barChart>
      <c:catAx>
        <c:axId val="1779555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ro-RO"/>
          </a:p>
        </c:txPr>
        <c:crossAx val="1786144952"/>
        <c:crosses val="autoZero"/>
        <c:auto val="1"/>
        <c:lblAlgn val="ctr"/>
        <c:lblOffset val="100"/>
        <c:noMultiLvlLbl val="0"/>
      </c:catAx>
      <c:valAx>
        <c:axId val="1786144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o-RO"/>
          </a:p>
        </c:txPr>
        <c:crossAx val="1779555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ro-RO"/>
        </a:p>
      </c:txPr>
    </c:legend>
    <c:plotVisOnly val="1"/>
    <c:dispBlanksAs val="gap"/>
    <c:showDLblsOverMax val="0"/>
  </c:chart>
  <c:spPr>
    <a:solidFill>
      <a:schemeClr val="bg1"/>
    </a:solidFill>
    <a:ln w="9525" cap="flat" cmpd="sng" algn="ctr">
      <a:noFill/>
      <a:round/>
    </a:ln>
    <a:effectLst/>
  </c:spPr>
  <c:txPr>
    <a:bodyPr/>
    <a:lstStyle/>
    <a:p>
      <a:pPr>
        <a:defRPr/>
      </a:pPr>
      <a:endParaRPr lang="ro-R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lumMod val="75000"/>
                    <a:lumOff val="25000"/>
                  </a:sysClr>
                </a:solidFill>
                <a:latin typeface="Arial Narrow" panose="020B0606020202030204" pitchFamily="34" charset="0"/>
                <a:ea typeface="+mn-ea"/>
                <a:cs typeface="+mn-cs"/>
              </a:defRPr>
            </a:pPr>
            <a:r>
              <a:rPr lang="en-US" sz="1400" b="1" i="0" u="none" strike="noStrike" kern="1200" baseline="0" dirty="0">
                <a:solidFill>
                  <a:sysClr val="windowText" lastClr="000000">
                    <a:lumMod val="75000"/>
                    <a:lumOff val="25000"/>
                  </a:sysClr>
                </a:solidFill>
                <a:latin typeface="Arial Narrow" panose="020B0606020202030204" pitchFamily="34" charset="0"/>
              </a:rPr>
              <a:t>In your opinion, to what degree will </a:t>
            </a:r>
            <a:r>
              <a:rPr lang="en-US" sz="1400" b="1" i="0" u="none" strike="noStrike" kern="1200" baseline="0" dirty="0">
                <a:solidFill>
                  <a:srgbClr val="0070C0"/>
                </a:solidFill>
                <a:latin typeface="Arial Narrow" panose="020B0606020202030204" pitchFamily="34" charset="0"/>
              </a:rPr>
              <a:t>information technologies </a:t>
            </a:r>
            <a:r>
              <a:rPr lang="en-US" sz="1400" b="1" i="0" u="none" strike="noStrike" kern="1200" baseline="0" dirty="0">
                <a:solidFill>
                  <a:sysClr val="windowText" lastClr="000000">
                    <a:lumMod val="75000"/>
                    <a:lumOff val="25000"/>
                  </a:sysClr>
                </a:solidFill>
                <a:latin typeface="Arial Narrow" panose="020B0606020202030204" pitchFamily="34" charset="0"/>
              </a:rPr>
              <a:t>and applications affect your current occupation in the aviation sector?</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lumMod val="75000"/>
                  <a:lumOff val="25000"/>
                </a:sysClr>
              </a:solidFill>
              <a:latin typeface="Arial Narrow" panose="020B0606020202030204" pitchFamily="34" charset="0"/>
              <a:ea typeface="+mn-ea"/>
              <a:cs typeface="+mn-cs"/>
            </a:defRPr>
          </a:pPr>
          <a:endParaRPr lang="ro-RO"/>
        </a:p>
      </c:txPr>
    </c:title>
    <c:autoTitleDeleted val="0"/>
    <c:plotArea>
      <c:layout/>
      <c:barChart>
        <c:barDir val="bar"/>
        <c:grouping val="clustered"/>
        <c:varyColors val="0"/>
        <c:ser>
          <c:idx val="0"/>
          <c:order val="0"/>
          <c:tx>
            <c:strRef>
              <c:f>Sheet1!$B$1</c:f>
              <c:strCache>
                <c:ptCount val="1"/>
                <c:pt idx="0">
                  <c:v>In your opinion, to what degree will the following approches and technologies affect your current occupation in the aviation sector? [New materials and processes]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ro-R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N/A</c:v>
                </c:pt>
                <c:pt idx="1">
                  <c:v>In a less extent</c:v>
                </c:pt>
                <c:pt idx="2">
                  <c:v>Medium</c:v>
                </c:pt>
                <c:pt idx="3">
                  <c:v>In a high extent</c:v>
                </c:pt>
                <c:pt idx="4">
                  <c:v>In a very high extent</c:v>
                </c:pt>
              </c:strCache>
            </c:strRef>
          </c:cat>
          <c:val>
            <c:numRef>
              <c:f>Sheet1!$B$2:$B$6</c:f>
              <c:numCache>
                <c:formatCode>0%</c:formatCode>
                <c:ptCount val="5"/>
                <c:pt idx="0">
                  <c:v>0.01</c:v>
                </c:pt>
                <c:pt idx="1">
                  <c:v>0.01</c:v>
                </c:pt>
                <c:pt idx="2">
                  <c:v>0.12</c:v>
                </c:pt>
                <c:pt idx="3">
                  <c:v>0.41</c:v>
                </c:pt>
                <c:pt idx="4">
                  <c:v>0.45</c:v>
                </c:pt>
              </c:numCache>
            </c:numRef>
          </c:val>
          <c:extLst>
            <c:ext xmlns:c16="http://schemas.microsoft.com/office/drawing/2014/chart" uri="{C3380CC4-5D6E-409C-BE32-E72D297353CC}">
              <c16:uniqueId val="{00000000-BA0F-4857-969D-C86A23086F68}"/>
            </c:ext>
          </c:extLst>
        </c:ser>
        <c:dLbls>
          <c:dLblPos val="inEnd"/>
          <c:showLegendKey val="0"/>
          <c:showVal val="1"/>
          <c:showCatName val="0"/>
          <c:showSerName val="0"/>
          <c:showPercent val="0"/>
          <c:showBubbleSize val="0"/>
        </c:dLbls>
        <c:gapWidth val="65"/>
        <c:axId val="1188399759"/>
        <c:axId val="1222693903"/>
      </c:barChart>
      <c:catAx>
        <c:axId val="118839975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ro-RO"/>
          </a:p>
        </c:txPr>
        <c:crossAx val="1222693903"/>
        <c:crosses val="autoZero"/>
        <c:auto val="1"/>
        <c:lblAlgn val="ctr"/>
        <c:lblOffset val="100"/>
        <c:noMultiLvlLbl val="0"/>
      </c:catAx>
      <c:valAx>
        <c:axId val="1222693903"/>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188399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o-R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lumMod val="75000"/>
                    <a:lumOff val="25000"/>
                  </a:sysClr>
                </a:solidFill>
                <a:latin typeface="+mn-lt"/>
                <a:ea typeface="+mn-ea"/>
                <a:cs typeface="+mn-cs"/>
              </a:defRPr>
            </a:pPr>
            <a:r>
              <a:rPr lang="en-US" sz="1400" b="1" i="0" u="none" strike="noStrike" kern="1200" baseline="0" dirty="0">
                <a:solidFill>
                  <a:sysClr val="windowText" lastClr="000000">
                    <a:lumMod val="75000"/>
                    <a:lumOff val="25000"/>
                  </a:sysClr>
                </a:solidFill>
                <a:latin typeface="Arial Narrow" panose="020B0606020202030204" pitchFamily="34" charset="0"/>
              </a:rPr>
              <a:t>In your opinion, to what degree will </a:t>
            </a:r>
            <a:r>
              <a:rPr lang="en-US" sz="1400" b="1" i="0" u="none" strike="noStrike" kern="1200" baseline="0" dirty="0">
                <a:solidFill>
                  <a:srgbClr val="0070C0"/>
                </a:solidFill>
                <a:latin typeface="Arial Narrow" panose="020B0606020202030204" pitchFamily="34" charset="0"/>
              </a:rPr>
              <a:t>green technologies </a:t>
            </a:r>
            <a:r>
              <a:rPr lang="en-US" sz="1400" b="1" i="0" u="none" strike="noStrike" kern="1200" baseline="0" dirty="0">
                <a:solidFill>
                  <a:sysClr val="windowText" lastClr="000000">
                    <a:lumMod val="75000"/>
                    <a:lumOff val="25000"/>
                  </a:sysClr>
                </a:solidFill>
                <a:latin typeface="Arial Narrow" panose="020B0606020202030204" pitchFamily="34" charset="0"/>
              </a:rPr>
              <a:t>for aviation affect your current occupation in the aviation sector?</a:t>
            </a:r>
          </a:p>
        </c:rich>
      </c:tx>
      <c:layout>
        <c:manualLayout>
          <c:xMode val="edge"/>
          <c:yMode val="edge"/>
          <c:x val="0.11828548580511131"/>
          <c:y val="4.075090767031552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lumMod val="75000"/>
                  <a:lumOff val="25000"/>
                </a:sysClr>
              </a:solidFill>
              <a:latin typeface="+mn-lt"/>
              <a:ea typeface="+mn-ea"/>
              <a:cs typeface="+mn-cs"/>
            </a:defRPr>
          </a:pPr>
          <a:endParaRPr lang="ro-RO"/>
        </a:p>
      </c:txPr>
    </c:title>
    <c:autoTitleDeleted val="0"/>
    <c:plotArea>
      <c:layout/>
      <c:barChart>
        <c:barDir val="bar"/>
        <c:grouping val="clustered"/>
        <c:varyColors val="0"/>
        <c:ser>
          <c:idx val="0"/>
          <c:order val="0"/>
          <c:tx>
            <c:strRef>
              <c:f>Sheet1!$B$1</c:f>
              <c:strCache>
                <c:ptCount val="1"/>
                <c:pt idx="0">
                  <c:v>In your opinion, to what degree will the following approches and technologies affect your current occupation in the aviation sector? [New materials and processes]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ro-R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N/A</c:v>
                </c:pt>
                <c:pt idx="1">
                  <c:v>In a less extent</c:v>
                </c:pt>
                <c:pt idx="2">
                  <c:v>Medium</c:v>
                </c:pt>
                <c:pt idx="3">
                  <c:v>In a high extent</c:v>
                </c:pt>
                <c:pt idx="4">
                  <c:v>In a very high extent</c:v>
                </c:pt>
              </c:strCache>
            </c:strRef>
          </c:cat>
          <c:val>
            <c:numRef>
              <c:f>Sheet1!$B$2:$B$6</c:f>
              <c:numCache>
                <c:formatCode>0%</c:formatCode>
                <c:ptCount val="5"/>
                <c:pt idx="0">
                  <c:v>0.06</c:v>
                </c:pt>
                <c:pt idx="1">
                  <c:v>0.1</c:v>
                </c:pt>
                <c:pt idx="2">
                  <c:v>0.2</c:v>
                </c:pt>
                <c:pt idx="3">
                  <c:v>0.28999999999999998</c:v>
                </c:pt>
                <c:pt idx="4">
                  <c:v>0.35</c:v>
                </c:pt>
              </c:numCache>
            </c:numRef>
          </c:val>
          <c:extLst>
            <c:ext xmlns:c16="http://schemas.microsoft.com/office/drawing/2014/chart" uri="{C3380CC4-5D6E-409C-BE32-E72D297353CC}">
              <c16:uniqueId val="{00000000-FFC6-4FEC-BBA1-99E5DA2D06A3}"/>
            </c:ext>
          </c:extLst>
        </c:ser>
        <c:dLbls>
          <c:dLblPos val="inEnd"/>
          <c:showLegendKey val="0"/>
          <c:showVal val="1"/>
          <c:showCatName val="0"/>
          <c:showSerName val="0"/>
          <c:showPercent val="0"/>
          <c:showBubbleSize val="0"/>
        </c:dLbls>
        <c:gapWidth val="65"/>
        <c:axId val="1188399759"/>
        <c:axId val="1222693903"/>
      </c:barChart>
      <c:catAx>
        <c:axId val="1188399759"/>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ro-RO"/>
          </a:p>
        </c:txPr>
        <c:crossAx val="1222693903"/>
        <c:crosses val="autoZero"/>
        <c:auto val="1"/>
        <c:lblAlgn val="ctr"/>
        <c:lblOffset val="100"/>
        <c:noMultiLvlLbl val="0"/>
      </c:catAx>
      <c:valAx>
        <c:axId val="1222693903"/>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188399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o-R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r>
              <a:rPr lang="en-US" sz="1400">
                <a:latin typeface="Arial Narrow" panose="020B0606020202030204" pitchFamily="34" charset="0"/>
              </a:rPr>
              <a:t> In what measure do you consider that digitalization will change the profile of occupations in the next 10 years?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ro-RO"/>
        </a:p>
      </c:txPr>
    </c:title>
    <c:autoTitleDeleted val="0"/>
    <c:plotArea>
      <c:layout/>
      <c:barChart>
        <c:barDir val="bar"/>
        <c:grouping val="clustered"/>
        <c:varyColors val="0"/>
        <c:ser>
          <c:idx val="0"/>
          <c:order val="0"/>
          <c:tx>
            <c:strRef>
              <c:f>Sheet1!$B$1</c:f>
              <c:strCache>
                <c:ptCount val="1"/>
                <c:pt idx="0">
                  <c:v>Percentage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ro-R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Very low</c:v>
                </c:pt>
                <c:pt idx="1">
                  <c:v>Low</c:v>
                </c:pt>
                <c:pt idx="2">
                  <c:v>Medium</c:v>
                </c:pt>
                <c:pt idx="3">
                  <c:v>High</c:v>
                </c:pt>
                <c:pt idx="4">
                  <c:v>Very high</c:v>
                </c:pt>
              </c:strCache>
            </c:strRef>
          </c:cat>
          <c:val>
            <c:numRef>
              <c:f>Sheet1!$B$2:$B$6</c:f>
              <c:numCache>
                <c:formatCode>0%</c:formatCode>
                <c:ptCount val="5"/>
                <c:pt idx="0">
                  <c:v>0</c:v>
                </c:pt>
                <c:pt idx="1">
                  <c:v>0</c:v>
                </c:pt>
                <c:pt idx="2">
                  <c:v>0.21</c:v>
                </c:pt>
                <c:pt idx="3">
                  <c:v>0.42</c:v>
                </c:pt>
                <c:pt idx="4">
                  <c:v>0.37</c:v>
                </c:pt>
              </c:numCache>
            </c:numRef>
          </c:val>
          <c:extLst>
            <c:ext xmlns:c16="http://schemas.microsoft.com/office/drawing/2014/chart" uri="{C3380CC4-5D6E-409C-BE32-E72D297353CC}">
              <c16:uniqueId val="{00000000-D9EA-4DFE-897B-F794289F920D}"/>
            </c:ext>
          </c:extLst>
        </c:ser>
        <c:dLbls>
          <c:dLblPos val="inEnd"/>
          <c:showLegendKey val="0"/>
          <c:showVal val="1"/>
          <c:showCatName val="0"/>
          <c:showSerName val="0"/>
          <c:showPercent val="0"/>
          <c:showBubbleSize val="0"/>
        </c:dLbls>
        <c:gapWidth val="65"/>
        <c:axId val="1953178271"/>
        <c:axId val="1953179711"/>
      </c:barChart>
      <c:catAx>
        <c:axId val="1953178271"/>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ro-RO"/>
          </a:p>
        </c:txPr>
        <c:crossAx val="1953179711"/>
        <c:crosses val="autoZero"/>
        <c:auto val="1"/>
        <c:lblAlgn val="ctr"/>
        <c:lblOffset val="100"/>
        <c:noMultiLvlLbl val="0"/>
      </c:catAx>
      <c:valAx>
        <c:axId val="1953179711"/>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o-RO"/>
          </a:p>
        </c:txPr>
        <c:crossAx val="1953178271"/>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o-R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s-ES" sz="1600" dirty="0" err="1"/>
              <a:t>Which</a:t>
            </a:r>
            <a:r>
              <a:rPr lang="es-ES" sz="1600" dirty="0"/>
              <a:t> </a:t>
            </a:r>
            <a:r>
              <a:rPr lang="es-ES" sz="1600" dirty="0" err="1"/>
              <a:t>occupations</a:t>
            </a:r>
            <a:r>
              <a:rPr lang="es-ES" sz="1600" dirty="0"/>
              <a:t> do </a:t>
            </a:r>
            <a:r>
              <a:rPr lang="es-ES" sz="1600" dirty="0" err="1"/>
              <a:t>you</a:t>
            </a:r>
            <a:r>
              <a:rPr lang="es-ES" sz="1600" dirty="0"/>
              <a:t> </a:t>
            </a:r>
            <a:r>
              <a:rPr lang="es-ES" sz="1600" dirty="0" err="1"/>
              <a:t>think</a:t>
            </a:r>
            <a:r>
              <a:rPr lang="es-ES" sz="1600" dirty="0"/>
              <a:t> are </a:t>
            </a:r>
            <a:r>
              <a:rPr lang="es-ES" sz="1600" dirty="0" err="1"/>
              <a:t>going</a:t>
            </a:r>
            <a:r>
              <a:rPr lang="es-ES" sz="1600" dirty="0"/>
              <a:t> </a:t>
            </a:r>
            <a:r>
              <a:rPr lang="es-ES" sz="1600" dirty="0" err="1"/>
              <a:t>to</a:t>
            </a:r>
            <a:r>
              <a:rPr lang="es-ES" sz="1600" dirty="0"/>
              <a:t> </a:t>
            </a:r>
            <a:r>
              <a:rPr lang="es-ES" sz="1600" dirty="0" err="1"/>
              <a:t>drastically</a:t>
            </a:r>
            <a:r>
              <a:rPr lang="es-ES" sz="1600" dirty="0"/>
              <a:t> </a:t>
            </a:r>
            <a:r>
              <a:rPr lang="es-ES" sz="1600" dirty="0" err="1"/>
              <a:t>change</a:t>
            </a:r>
            <a:r>
              <a:rPr lang="es-ES" sz="1600" dirty="0"/>
              <a:t> </a:t>
            </a:r>
            <a:r>
              <a:rPr lang="es-ES" sz="1600" dirty="0" err="1"/>
              <a:t>or</a:t>
            </a:r>
            <a:r>
              <a:rPr lang="es-ES" sz="1600" dirty="0"/>
              <a:t> </a:t>
            </a:r>
            <a:r>
              <a:rPr lang="es-ES" sz="1600" dirty="0" err="1"/>
              <a:t>disappear</a:t>
            </a:r>
            <a:r>
              <a:rPr lang="es-ES" sz="1600" dirty="0"/>
              <a:t> </a:t>
            </a:r>
            <a:r>
              <a:rPr lang="es-ES" sz="1600" dirty="0" err="1"/>
              <a:t>by</a:t>
            </a:r>
            <a:r>
              <a:rPr lang="es-ES" sz="1600" dirty="0"/>
              <a:t> 2030?</a:t>
            </a:r>
          </a:p>
        </c:rich>
      </c:tx>
      <c:layout>
        <c:manualLayout>
          <c:xMode val="edge"/>
          <c:yMode val="edge"/>
          <c:x val="0.113172429212443"/>
          <c:y val="1.3361055499831499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ro-RO"/>
        </a:p>
      </c:txPr>
    </c:title>
    <c:autoTitleDeleted val="0"/>
    <c:plotArea>
      <c:layout/>
      <c:pieChart>
        <c:varyColors val="1"/>
        <c:ser>
          <c:idx val="0"/>
          <c:order val="0"/>
          <c:dPt>
            <c:idx val="0"/>
            <c:bubble3D val="0"/>
            <c:spPr>
              <a:solidFill>
                <a:srgbClr val="3289E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F88-4A7F-8002-A9896F76B41A}"/>
              </c:ext>
            </c:extLst>
          </c:dPt>
          <c:dPt>
            <c:idx val="1"/>
            <c:bubble3D val="0"/>
            <c:spPr>
              <a:solidFill>
                <a:srgbClr val="7BC43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F88-4A7F-8002-A9896F76B41A}"/>
              </c:ext>
            </c:extLst>
          </c:dPt>
          <c:dPt>
            <c:idx val="2"/>
            <c:bubble3D val="0"/>
            <c:spPr>
              <a:solidFill>
                <a:srgbClr val="00B0F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F88-4A7F-8002-A9896F76B41A}"/>
              </c:ext>
            </c:extLst>
          </c:dPt>
          <c:dPt>
            <c:idx val="3"/>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F88-4A7F-8002-A9896F76B41A}"/>
              </c:ext>
            </c:extLst>
          </c:dPt>
          <c:dPt>
            <c:idx val="4"/>
            <c:bubble3D val="0"/>
            <c:spPr>
              <a:solidFill>
                <a:schemeClr val="accent5">
                  <a:lumMod val="20000"/>
                  <a:lumOff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5F88-4A7F-8002-A9896F76B41A}"/>
              </c:ext>
            </c:extLst>
          </c:dPt>
          <c:dPt>
            <c:idx val="5"/>
            <c:bubble3D val="0"/>
            <c:spPr>
              <a:solidFill>
                <a:schemeClr val="accent3">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5F88-4A7F-8002-A9896F76B41A}"/>
              </c:ext>
            </c:extLst>
          </c:dPt>
          <c:dLbls>
            <c:dLbl>
              <c:idx val="0"/>
              <c:spPr>
                <a:noFill/>
                <a:ln>
                  <a:noFill/>
                </a:ln>
                <a:effectLst/>
              </c:spPr>
              <c:txPr>
                <a:bodyPr rot="0" spcFirstLastPara="1" vertOverflow="ellipsis" vert="horz" wrap="square" anchor="ctr" anchorCtr="1"/>
                <a:lstStyle/>
                <a:p>
                  <a:pPr>
                    <a:defRPr sz="1000" b="1" i="0" u="none" strike="noStrike" kern="1200" spc="0" baseline="0">
                      <a:solidFill>
                        <a:schemeClr val="accent1"/>
                      </a:solidFill>
                      <a:latin typeface="+mn-lt"/>
                      <a:ea typeface="+mn-ea"/>
                      <a:cs typeface="+mn-cs"/>
                    </a:defRPr>
                  </a:pPr>
                  <a:endParaRPr lang="ro-RO"/>
                </a:p>
              </c:txPr>
              <c:dLblPos val="bestFit"/>
              <c:showLegendKey val="0"/>
              <c:showVal val="0"/>
              <c:showCatName val="0"/>
              <c:showSerName val="0"/>
              <c:showPercent val="1"/>
              <c:showBubbleSize val="0"/>
              <c:extLst>
                <c:ext xmlns:c16="http://schemas.microsoft.com/office/drawing/2014/chart" uri="{C3380CC4-5D6E-409C-BE32-E72D297353CC}">
                  <c16:uniqueId val="{00000001-5F88-4A7F-8002-A9896F76B41A}"/>
                </c:ext>
              </c:extLst>
            </c:dLbl>
            <c:dLbl>
              <c:idx val="1"/>
              <c:spPr>
                <a:noFill/>
                <a:ln>
                  <a:noFill/>
                </a:ln>
                <a:effectLst/>
              </c:spPr>
              <c:txPr>
                <a:bodyPr rot="0" spcFirstLastPara="1" vertOverflow="ellipsis" vert="horz" wrap="square" anchor="ctr" anchorCtr="1"/>
                <a:lstStyle/>
                <a:p>
                  <a:pPr>
                    <a:defRPr sz="1000" b="1" i="0" u="none" strike="noStrike" kern="1200" spc="0" baseline="0">
                      <a:solidFill>
                        <a:schemeClr val="accent2"/>
                      </a:solidFill>
                      <a:latin typeface="+mn-lt"/>
                      <a:ea typeface="+mn-ea"/>
                      <a:cs typeface="+mn-cs"/>
                    </a:defRPr>
                  </a:pPr>
                  <a:endParaRPr lang="ro-RO"/>
                </a:p>
              </c:txPr>
              <c:dLblPos val="bestFit"/>
              <c:showLegendKey val="0"/>
              <c:showVal val="0"/>
              <c:showCatName val="0"/>
              <c:showSerName val="0"/>
              <c:showPercent val="1"/>
              <c:showBubbleSize val="0"/>
              <c:extLst>
                <c:ext xmlns:c16="http://schemas.microsoft.com/office/drawing/2014/chart" uri="{C3380CC4-5D6E-409C-BE32-E72D297353CC}">
                  <c16:uniqueId val="{00000003-5F88-4A7F-8002-A9896F76B41A}"/>
                </c:ext>
              </c:extLst>
            </c:dLbl>
            <c:dLbl>
              <c:idx val="2"/>
              <c:spPr>
                <a:noFill/>
                <a:ln>
                  <a:noFill/>
                </a:ln>
                <a:effectLst/>
              </c:spPr>
              <c:txPr>
                <a:bodyPr rot="0" spcFirstLastPara="1" vertOverflow="ellipsis" vert="horz" wrap="square" anchor="ctr" anchorCtr="1"/>
                <a:lstStyle/>
                <a:p>
                  <a:pPr>
                    <a:defRPr sz="1000" b="1" i="0" u="none" strike="noStrike" kern="1200" spc="0" baseline="0">
                      <a:solidFill>
                        <a:schemeClr val="accent3"/>
                      </a:solidFill>
                      <a:latin typeface="+mn-lt"/>
                      <a:ea typeface="+mn-ea"/>
                      <a:cs typeface="+mn-cs"/>
                    </a:defRPr>
                  </a:pPr>
                  <a:endParaRPr lang="ro-RO"/>
                </a:p>
              </c:txPr>
              <c:dLblPos val="bestFit"/>
              <c:showLegendKey val="0"/>
              <c:showVal val="0"/>
              <c:showCatName val="0"/>
              <c:showSerName val="0"/>
              <c:showPercent val="1"/>
              <c:showBubbleSize val="0"/>
              <c:extLst>
                <c:ext xmlns:c16="http://schemas.microsoft.com/office/drawing/2014/chart" uri="{C3380CC4-5D6E-409C-BE32-E72D297353CC}">
                  <c16:uniqueId val="{00000005-5F88-4A7F-8002-A9896F76B41A}"/>
                </c:ext>
              </c:extLst>
            </c:dLbl>
            <c:dLbl>
              <c:idx val="3"/>
              <c:spPr>
                <a:noFill/>
                <a:ln>
                  <a:noFill/>
                </a:ln>
                <a:effectLst/>
              </c:spPr>
              <c:txPr>
                <a:bodyPr rot="0" spcFirstLastPara="1" vertOverflow="ellipsis" vert="horz" wrap="square" anchor="ctr" anchorCtr="1"/>
                <a:lstStyle/>
                <a:p>
                  <a:pPr>
                    <a:defRPr sz="1000" b="1" i="0" u="none" strike="noStrike" kern="1200" spc="0" baseline="0">
                      <a:solidFill>
                        <a:schemeClr val="accent4"/>
                      </a:solidFill>
                      <a:latin typeface="+mn-lt"/>
                      <a:ea typeface="+mn-ea"/>
                      <a:cs typeface="+mn-cs"/>
                    </a:defRPr>
                  </a:pPr>
                  <a:endParaRPr lang="ro-RO"/>
                </a:p>
              </c:txPr>
              <c:dLblPos val="bestFit"/>
              <c:showLegendKey val="0"/>
              <c:showVal val="0"/>
              <c:showCatName val="0"/>
              <c:showSerName val="0"/>
              <c:showPercent val="1"/>
              <c:showBubbleSize val="0"/>
              <c:extLst>
                <c:ext xmlns:c16="http://schemas.microsoft.com/office/drawing/2014/chart" uri="{C3380CC4-5D6E-409C-BE32-E72D297353CC}">
                  <c16:uniqueId val="{00000007-5F88-4A7F-8002-A9896F76B41A}"/>
                </c:ext>
              </c:extLst>
            </c:dLbl>
            <c:dLbl>
              <c:idx val="4"/>
              <c:spPr>
                <a:noFill/>
                <a:ln>
                  <a:noFill/>
                </a:ln>
                <a:effectLst/>
              </c:spPr>
              <c:txPr>
                <a:bodyPr rot="0" spcFirstLastPara="1" vertOverflow="ellipsis" vert="horz" wrap="square" anchor="ctr" anchorCtr="1"/>
                <a:lstStyle/>
                <a:p>
                  <a:pPr>
                    <a:defRPr sz="1000" b="1" i="0" u="none" strike="noStrike" kern="1200" spc="0" baseline="0">
                      <a:solidFill>
                        <a:schemeClr val="accent5"/>
                      </a:solidFill>
                      <a:latin typeface="+mn-lt"/>
                      <a:ea typeface="+mn-ea"/>
                      <a:cs typeface="+mn-cs"/>
                    </a:defRPr>
                  </a:pPr>
                  <a:endParaRPr lang="ro-RO"/>
                </a:p>
              </c:txPr>
              <c:dLblPos val="bestFit"/>
              <c:showLegendKey val="0"/>
              <c:showVal val="0"/>
              <c:showCatName val="0"/>
              <c:showSerName val="0"/>
              <c:showPercent val="1"/>
              <c:showBubbleSize val="0"/>
              <c:extLst>
                <c:ext xmlns:c16="http://schemas.microsoft.com/office/drawing/2014/chart" uri="{C3380CC4-5D6E-409C-BE32-E72D297353CC}">
                  <c16:uniqueId val="{00000009-5F88-4A7F-8002-A9896F76B41A}"/>
                </c:ext>
              </c:extLst>
            </c:dLbl>
            <c:dLbl>
              <c:idx val="5"/>
              <c:spPr>
                <a:noFill/>
                <a:ln>
                  <a:noFill/>
                </a:ln>
                <a:effectLst/>
              </c:spPr>
              <c:txPr>
                <a:bodyPr rot="0" spcFirstLastPara="1" vertOverflow="ellipsis" vert="horz" wrap="square" anchor="ctr" anchorCtr="1"/>
                <a:lstStyle/>
                <a:p>
                  <a:pPr>
                    <a:defRPr sz="1000" b="1" i="0" u="none" strike="noStrike" kern="1200" spc="0" baseline="0">
                      <a:solidFill>
                        <a:schemeClr val="accent6"/>
                      </a:solidFill>
                      <a:latin typeface="+mn-lt"/>
                      <a:ea typeface="+mn-ea"/>
                      <a:cs typeface="+mn-cs"/>
                    </a:defRPr>
                  </a:pPr>
                  <a:endParaRPr lang="ro-RO"/>
                </a:p>
              </c:txPr>
              <c:dLblPos val="bestFit"/>
              <c:showLegendKey val="0"/>
              <c:showVal val="0"/>
              <c:showCatName val="0"/>
              <c:showSerName val="0"/>
              <c:showPercent val="1"/>
              <c:showBubbleSize val="0"/>
              <c:extLst>
                <c:ext xmlns:c16="http://schemas.microsoft.com/office/drawing/2014/chart" uri="{C3380CC4-5D6E-409C-BE32-E72D297353CC}">
                  <c16:uniqueId val="{0000000B-5F88-4A7F-8002-A9896F76B41A}"/>
                </c:ext>
              </c:extLst>
            </c:dLbl>
            <c:spPr>
              <a:ln>
                <a:noFill/>
              </a:ln>
              <a:effectLst/>
            </c:spPr>
            <c:txPr>
              <a:bodyPr rot="0" spcFirstLastPara="1" vertOverflow="ellipsis" vert="horz" wrap="square" anchor="ctr" anchorCtr="1"/>
              <a:lstStyle/>
              <a:p>
                <a:pPr>
                  <a:defRPr sz="1000" b="1" i="0" u="none" strike="noStrike" kern="1200" spc="0" baseline="0">
                    <a:solidFill>
                      <a:schemeClr val="accent1"/>
                    </a:solidFill>
                    <a:latin typeface="+mn-lt"/>
                    <a:ea typeface="+mn-ea"/>
                    <a:cs typeface="+mn-cs"/>
                  </a:defRPr>
                </a:pPr>
                <a:endParaRPr lang="ro-RO"/>
              </a:p>
            </c:txPr>
            <c:dLblPos val="bestFit"/>
            <c:showLegendKey val="0"/>
            <c:showVal val="0"/>
            <c:showCatName val="0"/>
            <c:showSerName val="0"/>
            <c:showPercent val="1"/>
            <c:showBubbleSize val="0"/>
            <c:showLeaderLines val="0"/>
            <c:extLst>
              <c:ext xmlns:c15="http://schemas.microsoft.com/office/drawing/2012/chart" uri="{CE6537A1-D6FC-4f65-9D91-7224C49458BB}"/>
            </c:extLst>
          </c:dLbls>
          <c:cat>
            <c:strRef>
              <c:f>Hoja1!$A$47:$A$52</c:f>
              <c:strCache>
                <c:ptCount val="6"/>
                <c:pt idx="0">
                  <c:v>ATC</c:v>
                </c:pt>
                <c:pt idx="1">
                  <c:v>Check-in-agent</c:v>
                </c:pt>
                <c:pt idx="2">
                  <c:v>Pilot</c:v>
                </c:pt>
                <c:pt idx="3">
                  <c:v>No change</c:v>
                </c:pt>
                <c:pt idx="4">
                  <c:v>Customer service, secretary, data entry</c:v>
                </c:pt>
                <c:pt idx="5">
                  <c:v>Handling agents</c:v>
                </c:pt>
              </c:strCache>
            </c:strRef>
          </c:cat>
          <c:val>
            <c:numRef>
              <c:f>Hoja1!$B$47:$B$52</c:f>
              <c:numCache>
                <c:formatCode>General</c:formatCode>
                <c:ptCount val="6"/>
                <c:pt idx="0">
                  <c:v>16</c:v>
                </c:pt>
                <c:pt idx="1">
                  <c:v>14</c:v>
                </c:pt>
                <c:pt idx="2">
                  <c:v>6</c:v>
                </c:pt>
                <c:pt idx="3">
                  <c:v>6</c:v>
                </c:pt>
                <c:pt idx="4">
                  <c:v>5</c:v>
                </c:pt>
                <c:pt idx="5">
                  <c:v>6</c:v>
                </c:pt>
              </c:numCache>
            </c:numRef>
          </c:val>
          <c:extLst>
            <c:ext xmlns:c16="http://schemas.microsoft.com/office/drawing/2014/chart" uri="{C3380CC4-5D6E-409C-BE32-E72D297353CC}">
              <c16:uniqueId val="{0000000C-5F88-4A7F-8002-A9896F76B41A}"/>
            </c:ext>
          </c:extLst>
        </c:ser>
        <c:dLbls>
          <c:dLblPos val="outEnd"/>
          <c:showLegendKey val="0"/>
          <c:showVal val="0"/>
          <c:showCatName val="1"/>
          <c:showSerName val="0"/>
          <c:showPercent val="0"/>
          <c:showBubbleSize val="0"/>
          <c:showLeaderLines val="0"/>
        </c:dLbls>
        <c:firstSliceAng val="0"/>
      </c:pieChart>
      <c:spPr>
        <a:noFill/>
        <a:ln>
          <a:noFill/>
        </a:ln>
        <a:effectLst/>
      </c:spPr>
    </c:plotArea>
    <c:legend>
      <c:legendPos val="r"/>
      <c:layout>
        <c:manualLayout>
          <c:xMode val="edge"/>
          <c:yMode val="edge"/>
          <c:x val="0.61788915386683518"/>
          <c:y val="0.28397549012029671"/>
          <c:w val="0.33218613298337701"/>
          <c:h val="0.6730410263640209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ro-R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lang="es-ES" sz="1400" b="1" i="0" u="none" strike="noStrike" kern="1200" cap="all" baseline="0">
                <a:solidFill>
                  <a:srgbClr val="262626">
                    <a:lumMod val="65000"/>
                    <a:lumOff val="35000"/>
                  </a:srgbClr>
                </a:solidFill>
                <a:latin typeface="+mn-lt"/>
                <a:ea typeface="+mn-ea"/>
                <a:cs typeface="+mn-cs"/>
              </a:defRPr>
            </a:pPr>
            <a:r>
              <a:rPr lang="es-ES" sz="1400" b="1" i="0" u="none" strike="noStrike" kern="1200" cap="all" baseline="0">
                <a:solidFill>
                  <a:srgbClr val="262626">
                    <a:lumMod val="65000"/>
                    <a:lumOff val="35000"/>
                  </a:srgbClr>
                </a:solidFill>
                <a:latin typeface="+mn-lt"/>
                <a:ea typeface="+mn-ea"/>
                <a:cs typeface="+mn-cs"/>
              </a:rPr>
              <a:t>What new occupations do you expect are going to be created in the next 10 years in the organisation you work for?</a:t>
            </a:r>
          </a:p>
        </c:rich>
      </c:tx>
      <c:layout>
        <c:manualLayout>
          <c:xMode val="edge"/>
          <c:yMode val="edge"/>
          <c:x val="0.102481735614653"/>
          <c:y val="8.8163985012122501E-3"/>
        </c:manualLayout>
      </c:layout>
      <c:overlay val="0"/>
      <c:spPr>
        <a:noFill/>
        <a:ln>
          <a:noFill/>
        </a:ln>
        <a:effectLst/>
      </c:spPr>
    </c:title>
    <c:autoTitleDeleted val="0"/>
    <c:plotArea>
      <c:layout/>
      <c:pieChart>
        <c:varyColors val="1"/>
        <c:ser>
          <c:idx val="0"/>
          <c:order val="0"/>
          <c:dPt>
            <c:idx val="0"/>
            <c:bubble3D val="0"/>
            <c:spPr>
              <a:solidFill>
                <a:srgbClr val="7BC439"/>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696C-4BC9-B8E4-6E64426B5041}"/>
              </c:ext>
            </c:extLst>
          </c:dPt>
          <c:dPt>
            <c:idx val="1"/>
            <c:bubble3D val="0"/>
            <c:spPr>
              <a:solidFill>
                <a:srgbClr val="00B0F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696C-4BC9-B8E4-6E64426B5041}"/>
              </c:ext>
            </c:extLst>
          </c:dPt>
          <c:dPt>
            <c:idx val="2"/>
            <c:bubble3D val="0"/>
            <c:spPr>
              <a:solidFill>
                <a:srgbClr val="00B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696C-4BC9-B8E4-6E64426B5041}"/>
              </c:ext>
            </c:extLst>
          </c:dPt>
          <c:dPt>
            <c:idx val="3"/>
            <c:bubble3D val="0"/>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696C-4BC9-B8E4-6E64426B5041}"/>
              </c:ext>
            </c:extLst>
          </c:dPt>
          <c:dPt>
            <c:idx val="4"/>
            <c:bubble3D val="0"/>
            <c:spPr>
              <a:solidFill>
                <a:schemeClr val="accent3">
                  <a:lumMod val="40000"/>
                  <a:lumOff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696C-4BC9-B8E4-6E64426B5041}"/>
              </c:ext>
            </c:extLst>
          </c:dPt>
          <c:dPt>
            <c:idx val="5"/>
            <c:bubble3D val="0"/>
            <c:spPr>
              <a:solidFill>
                <a:srgbClr val="3289E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696C-4BC9-B8E4-6E64426B5041}"/>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tx1"/>
                    </a:solidFill>
                    <a:latin typeface="+mn-lt"/>
                    <a:ea typeface="+mn-ea"/>
                    <a:cs typeface="+mn-cs"/>
                  </a:defRPr>
                </a:pPr>
                <a:endParaRPr lang="ro-RO"/>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Hoja1!$A$55:$A$60</c:f>
              <c:strCache>
                <c:ptCount val="6"/>
                <c:pt idx="0">
                  <c:v>Big Data Analyst</c:v>
                </c:pt>
                <c:pt idx="1">
                  <c:v>Drone pilots</c:v>
                </c:pt>
                <c:pt idx="2">
                  <c:v>Artificial Intelligent experts</c:v>
                </c:pt>
                <c:pt idx="3">
                  <c:v>Cybersecurity experts</c:v>
                </c:pt>
                <c:pt idx="4">
                  <c:v>Environmental specialists</c:v>
                </c:pt>
                <c:pt idx="5">
                  <c:v>Other</c:v>
                </c:pt>
              </c:strCache>
            </c:strRef>
          </c:cat>
          <c:val>
            <c:numRef>
              <c:f>Hoja1!$B$55:$B$60</c:f>
              <c:numCache>
                <c:formatCode>General</c:formatCode>
                <c:ptCount val="6"/>
                <c:pt idx="0">
                  <c:v>24</c:v>
                </c:pt>
                <c:pt idx="1">
                  <c:v>3</c:v>
                </c:pt>
                <c:pt idx="2">
                  <c:v>9</c:v>
                </c:pt>
                <c:pt idx="3">
                  <c:v>4</c:v>
                </c:pt>
                <c:pt idx="4">
                  <c:v>8</c:v>
                </c:pt>
                <c:pt idx="5">
                  <c:v>8</c:v>
                </c:pt>
              </c:numCache>
            </c:numRef>
          </c:val>
          <c:extLst>
            <c:ext xmlns:c16="http://schemas.microsoft.com/office/drawing/2014/chart" uri="{C3380CC4-5D6E-409C-BE32-E72D297353CC}">
              <c16:uniqueId val="{0000000C-696C-4BC9-B8E4-6E64426B5041}"/>
            </c:ext>
          </c:extLst>
        </c:ser>
        <c:dLbls>
          <c:dLblPos val="inEnd"/>
          <c:showLegendKey val="0"/>
          <c:showVal val="0"/>
          <c:showCatName val="1"/>
          <c:showSerName val="0"/>
          <c:showPercent val="0"/>
          <c:showBubbleSize val="0"/>
          <c:showLeaderLines val="0"/>
        </c:dLbls>
        <c:firstSliceAng val="0"/>
      </c:pieChart>
      <c:spPr>
        <a:noFill/>
        <a:ln>
          <a:noFill/>
        </a:ln>
        <a:effectLst/>
      </c:spPr>
    </c:plotArea>
    <c:legend>
      <c:legendPos val="r"/>
      <c:legendEntry>
        <c:idx val="0"/>
        <c:txPr>
          <a:bodyPr rot="0" spcFirstLastPara="1" vertOverflow="ellipsis" vert="horz" wrap="square" anchor="ctr" anchorCtr="1"/>
          <a:lstStyle/>
          <a:p>
            <a:pPr>
              <a:defRPr sz="1400" b="1" i="0" u="none" strike="noStrike" kern="1200" baseline="0">
                <a:solidFill>
                  <a:srgbClr val="0070C0"/>
                </a:solidFill>
                <a:latin typeface="Arial Narrow" panose="020B0606020202030204" pitchFamily="34" charset="0"/>
                <a:ea typeface="+mn-ea"/>
                <a:cs typeface="+mn-cs"/>
              </a:defRPr>
            </a:pPr>
            <a:endParaRPr lang="ro-RO"/>
          </a:p>
        </c:txPr>
      </c:legendEntry>
      <c:legendEntry>
        <c:idx val="1"/>
        <c:txPr>
          <a:bodyPr rot="0" spcFirstLastPara="1" vertOverflow="ellipsis" vert="horz" wrap="square" anchor="ctr" anchorCtr="1"/>
          <a:lstStyle/>
          <a:p>
            <a:pPr>
              <a:defRPr sz="1400" b="1" i="0" u="none" strike="noStrike" kern="1200" baseline="0">
                <a:solidFill>
                  <a:srgbClr val="0070C0"/>
                </a:solidFill>
                <a:latin typeface="Arial Narrow" panose="020B0606020202030204" pitchFamily="34" charset="0"/>
                <a:ea typeface="+mn-ea"/>
                <a:cs typeface="+mn-cs"/>
              </a:defRPr>
            </a:pPr>
            <a:endParaRPr lang="ro-RO"/>
          </a:p>
        </c:txPr>
      </c:legendEntry>
      <c:layout>
        <c:manualLayout>
          <c:xMode val="edge"/>
          <c:yMode val="edge"/>
          <c:x val="0.63298782670079201"/>
          <c:y val="0.24882111354174014"/>
          <c:w val="0.319047681539808"/>
          <c:h val="0.68171624380285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Narrow" panose="020B0606020202030204" pitchFamily="34" charset="0"/>
              <a:ea typeface="+mn-ea"/>
              <a:cs typeface="+mn-cs"/>
            </a:defRPr>
          </a:pPr>
          <a:endParaRPr lang="ro-R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ro-RO"/>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svg"/><Relationship Id="rId2" Type="http://schemas.openxmlformats.org/officeDocument/2006/relationships/hyperlink" Target="https://blogs.lse.ac.uk/usappblog/2014/03/27/demographic-changes-mean-that-traditional-republican-constituencies-are-shrinking-as-the-democrats-grow/" TargetMode="External"/><Relationship Id="rId1" Type="http://schemas.openxmlformats.org/officeDocument/2006/relationships/image" Target="../media/image23.jpg"/><Relationship Id="rId6" Type="http://schemas.openxmlformats.org/officeDocument/2006/relationships/image" Target="../media/image27.sv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hyperlink" Target="https://dolys.fr/forums/topic/digitalisation-et-agriculture/" TargetMode="External"/><Relationship Id="rId4" Type="http://schemas.openxmlformats.org/officeDocument/2006/relationships/image" Target="../media/image25.svg"/><Relationship Id="rId9" Type="http://schemas.openxmlformats.org/officeDocument/2006/relationships/image" Target="../media/image30.png"/></Relationships>
</file>

<file path=ppt/diagrams/_rels/data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svg"/><Relationship Id="rId2" Type="http://schemas.openxmlformats.org/officeDocument/2006/relationships/hyperlink" Target="https://blogs.lse.ac.uk/usappblog/2014/03/27/demographic-changes-mean-that-traditional-republican-constituencies-are-shrinking-as-the-democrats-grow/" TargetMode="External"/><Relationship Id="rId1" Type="http://schemas.openxmlformats.org/officeDocument/2006/relationships/image" Target="../media/image23.jpg"/><Relationship Id="rId6" Type="http://schemas.openxmlformats.org/officeDocument/2006/relationships/image" Target="../media/image27.svg"/><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hyperlink" Target="https://dolys.fr/forums/topic/digitalisation-et-agriculture/" TargetMode="External"/><Relationship Id="rId4" Type="http://schemas.openxmlformats.org/officeDocument/2006/relationships/image" Target="../media/image25.svg"/><Relationship Id="rId9" Type="http://schemas.openxmlformats.org/officeDocument/2006/relationships/image" Target="../media/image3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svg"/><Relationship Id="rId1" Type="http://schemas.openxmlformats.org/officeDocument/2006/relationships/image" Target="../media/image102.png"/><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105.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16956-D5DF-460D-B45F-D5BF09B9F32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2F35CB9C-CB9E-466E-8732-B732D9D00D96}">
      <dgm:prSet custT="1"/>
      <dgm:spPr/>
      <dgm:t>
        <a:bodyPr/>
        <a:lstStyle/>
        <a:p>
          <a:pPr>
            <a:defRPr cap="all"/>
          </a:pPr>
          <a:r>
            <a:rPr lang="en-US" sz="2400" b="1" dirty="0">
              <a:latin typeface="Arial Narrow" panose="020B0606020202030204" pitchFamily="34" charset="0"/>
            </a:rPr>
            <a:t>Part 1 Project overview</a:t>
          </a:r>
        </a:p>
      </dgm:t>
    </dgm:pt>
    <dgm:pt modelId="{0E4DF5FE-2D54-4768-8136-5C77D7871E95}" type="parTrans" cxnId="{B31B7C64-2098-4650-BA05-84499FB72C1E}">
      <dgm:prSet/>
      <dgm:spPr/>
      <dgm:t>
        <a:bodyPr/>
        <a:lstStyle/>
        <a:p>
          <a:endParaRPr lang="en-US"/>
        </a:p>
      </dgm:t>
    </dgm:pt>
    <dgm:pt modelId="{1B0C0A9F-D634-457C-99DD-293C4929249A}" type="sibTrans" cxnId="{B31B7C64-2098-4650-BA05-84499FB72C1E}">
      <dgm:prSet/>
      <dgm:spPr/>
      <dgm:t>
        <a:bodyPr/>
        <a:lstStyle/>
        <a:p>
          <a:endParaRPr lang="en-US"/>
        </a:p>
      </dgm:t>
    </dgm:pt>
    <dgm:pt modelId="{59E31F21-8FB9-4A5B-AC47-ECFFB204AD26}">
      <dgm:prSet custT="1"/>
      <dgm:spPr/>
      <dgm:t>
        <a:bodyPr/>
        <a:lstStyle/>
        <a:p>
          <a:pPr>
            <a:lnSpc>
              <a:spcPts val="3300"/>
            </a:lnSpc>
            <a:defRPr cap="all"/>
          </a:pPr>
          <a:r>
            <a:rPr lang="en-US" sz="2400" b="1" dirty="0">
              <a:latin typeface="Arial Narrow" panose="020B0606020202030204" pitchFamily="34" charset="0"/>
            </a:rPr>
            <a:t>Part 2.</a:t>
          </a:r>
          <a:r>
            <a:rPr lang="en-US" sz="2400" dirty="0">
              <a:latin typeface="Arial Narrow" panose="020B0606020202030204" pitchFamily="34" charset="0"/>
            </a:rPr>
            <a:t> </a:t>
          </a:r>
          <a:r>
            <a:rPr lang="en-US" sz="2400" b="1" dirty="0" err="1">
              <a:latin typeface="Arial Narrow" panose="020B0606020202030204" pitchFamily="34" charset="0"/>
            </a:rPr>
            <a:t>Analyse</a:t>
          </a:r>
          <a:r>
            <a:rPr lang="en-US" sz="2400" dirty="0">
              <a:latin typeface="Arial Narrow" panose="020B0606020202030204" pitchFamily="34" charset="0"/>
            </a:rPr>
            <a:t>: Occupations and qualifications generated by digitalization and sustainable development in the air transport</a:t>
          </a:r>
        </a:p>
      </dgm:t>
    </dgm:pt>
    <dgm:pt modelId="{A4B99AE9-0B9A-480B-BE7D-7D682E809452}" type="parTrans" cxnId="{A280AD1D-D01F-4826-851E-572C8785A239}">
      <dgm:prSet/>
      <dgm:spPr/>
      <dgm:t>
        <a:bodyPr/>
        <a:lstStyle/>
        <a:p>
          <a:endParaRPr lang="en-US"/>
        </a:p>
      </dgm:t>
    </dgm:pt>
    <dgm:pt modelId="{A3B57FCA-362E-4A30-910A-FA0AF50B0CC6}" type="sibTrans" cxnId="{A280AD1D-D01F-4826-851E-572C8785A239}">
      <dgm:prSet/>
      <dgm:spPr/>
      <dgm:t>
        <a:bodyPr/>
        <a:lstStyle/>
        <a:p>
          <a:endParaRPr lang="en-US"/>
        </a:p>
      </dgm:t>
    </dgm:pt>
    <dgm:pt modelId="{81888C61-007E-43A0-A9CC-64733D3050BF}" type="pres">
      <dgm:prSet presAssocID="{95B16956-D5DF-460D-B45F-D5BF09B9F32C}" presName="linear" presStyleCnt="0">
        <dgm:presLayoutVars>
          <dgm:animLvl val="lvl"/>
          <dgm:resizeHandles val="exact"/>
        </dgm:presLayoutVars>
      </dgm:prSet>
      <dgm:spPr/>
    </dgm:pt>
    <dgm:pt modelId="{0E44D484-BA4A-4D39-BC8A-2DCA8D3B8BF6}" type="pres">
      <dgm:prSet presAssocID="{2F35CB9C-CB9E-466E-8732-B732D9D00D96}" presName="parentText" presStyleLbl="node1" presStyleIdx="0" presStyleCnt="2" custScaleY="63736">
        <dgm:presLayoutVars>
          <dgm:chMax val="0"/>
          <dgm:bulletEnabled val="1"/>
        </dgm:presLayoutVars>
      </dgm:prSet>
      <dgm:spPr/>
    </dgm:pt>
    <dgm:pt modelId="{0E1C8FBF-C806-4311-93B5-EF2ACA22FA71}" type="pres">
      <dgm:prSet presAssocID="{1B0C0A9F-D634-457C-99DD-293C4929249A}" presName="spacer" presStyleCnt="0"/>
      <dgm:spPr/>
    </dgm:pt>
    <dgm:pt modelId="{4FAB9592-A202-4D31-A397-FCE00865A969}" type="pres">
      <dgm:prSet presAssocID="{59E31F21-8FB9-4A5B-AC47-ECFFB204AD26}" presName="parentText" presStyleLbl="node1" presStyleIdx="1" presStyleCnt="2" custScaleY="132101">
        <dgm:presLayoutVars>
          <dgm:chMax val="0"/>
          <dgm:bulletEnabled val="1"/>
        </dgm:presLayoutVars>
      </dgm:prSet>
      <dgm:spPr/>
    </dgm:pt>
  </dgm:ptLst>
  <dgm:cxnLst>
    <dgm:cxn modelId="{A280AD1D-D01F-4826-851E-572C8785A239}" srcId="{95B16956-D5DF-460D-B45F-D5BF09B9F32C}" destId="{59E31F21-8FB9-4A5B-AC47-ECFFB204AD26}" srcOrd="1" destOrd="0" parTransId="{A4B99AE9-0B9A-480B-BE7D-7D682E809452}" sibTransId="{A3B57FCA-362E-4A30-910A-FA0AF50B0CC6}"/>
    <dgm:cxn modelId="{B31B7C64-2098-4650-BA05-84499FB72C1E}" srcId="{95B16956-D5DF-460D-B45F-D5BF09B9F32C}" destId="{2F35CB9C-CB9E-466E-8732-B732D9D00D96}" srcOrd="0" destOrd="0" parTransId="{0E4DF5FE-2D54-4768-8136-5C77D7871E95}" sibTransId="{1B0C0A9F-D634-457C-99DD-293C4929249A}"/>
    <dgm:cxn modelId="{CCCB5C8F-982B-4B4D-B9D9-F855433A295D}" type="presOf" srcId="{95B16956-D5DF-460D-B45F-D5BF09B9F32C}" destId="{81888C61-007E-43A0-A9CC-64733D3050BF}" srcOrd="0" destOrd="0" presId="urn:microsoft.com/office/officeart/2005/8/layout/vList2"/>
    <dgm:cxn modelId="{6657FCB7-714C-4DCF-9D17-41AE680BD9B9}" type="presOf" srcId="{2F35CB9C-CB9E-466E-8732-B732D9D00D96}" destId="{0E44D484-BA4A-4D39-BC8A-2DCA8D3B8BF6}" srcOrd="0" destOrd="0" presId="urn:microsoft.com/office/officeart/2005/8/layout/vList2"/>
    <dgm:cxn modelId="{4CF0C9C6-AD5D-45C0-AA4A-10B3FF779B56}" type="presOf" srcId="{59E31F21-8FB9-4A5B-AC47-ECFFB204AD26}" destId="{4FAB9592-A202-4D31-A397-FCE00865A969}" srcOrd="0" destOrd="0" presId="urn:microsoft.com/office/officeart/2005/8/layout/vList2"/>
    <dgm:cxn modelId="{DC7911E7-8741-4ABA-98CF-E6948B59E9BE}" type="presParOf" srcId="{81888C61-007E-43A0-A9CC-64733D3050BF}" destId="{0E44D484-BA4A-4D39-BC8A-2DCA8D3B8BF6}" srcOrd="0" destOrd="0" presId="urn:microsoft.com/office/officeart/2005/8/layout/vList2"/>
    <dgm:cxn modelId="{F7799F36-0250-424B-A7CA-8485C41E985B}" type="presParOf" srcId="{81888C61-007E-43A0-A9CC-64733D3050BF}" destId="{0E1C8FBF-C806-4311-93B5-EF2ACA22FA71}" srcOrd="1" destOrd="0" presId="urn:microsoft.com/office/officeart/2005/8/layout/vList2"/>
    <dgm:cxn modelId="{F046E5D9-179F-4DE0-A962-4F49382094B5}" type="presParOf" srcId="{81888C61-007E-43A0-A9CC-64733D3050BF}" destId="{4FAB9592-A202-4D31-A397-FCE00865A969}"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B16956-D5DF-460D-B45F-D5BF09B9F32C}" type="doc">
      <dgm:prSet loTypeId="urn:microsoft.com/office/officeart/2005/8/layout/vList2" loCatId="list" qsTypeId="urn:microsoft.com/office/officeart/2005/8/quickstyle/simple2" qsCatId="simple" csTypeId="urn:microsoft.com/office/officeart/2005/8/colors/accent5_2" csCatId="accent5" phldr="1"/>
      <dgm:spPr/>
      <dgm:t>
        <a:bodyPr/>
        <a:lstStyle/>
        <a:p>
          <a:endParaRPr lang="en-US"/>
        </a:p>
      </dgm:t>
    </dgm:pt>
    <dgm:pt modelId="{2F35CB9C-CB9E-466E-8732-B732D9D00D96}">
      <dgm:prSet/>
      <dgm:spPr/>
      <dgm:t>
        <a:bodyPr/>
        <a:lstStyle/>
        <a:p>
          <a:pPr>
            <a:defRPr cap="all"/>
          </a:pPr>
          <a:r>
            <a:rPr lang="en-US" dirty="0"/>
            <a:t>1.Project relevance</a:t>
          </a:r>
        </a:p>
      </dgm:t>
    </dgm:pt>
    <dgm:pt modelId="{0E4DF5FE-2D54-4768-8136-5C77D7871E95}" type="parTrans" cxnId="{B31B7C64-2098-4650-BA05-84499FB72C1E}">
      <dgm:prSet/>
      <dgm:spPr/>
      <dgm:t>
        <a:bodyPr/>
        <a:lstStyle/>
        <a:p>
          <a:endParaRPr lang="en-US"/>
        </a:p>
      </dgm:t>
    </dgm:pt>
    <dgm:pt modelId="{1B0C0A9F-D634-457C-99DD-293C4929249A}" type="sibTrans" cxnId="{B31B7C64-2098-4650-BA05-84499FB72C1E}">
      <dgm:prSet/>
      <dgm:spPr/>
      <dgm:t>
        <a:bodyPr/>
        <a:lstStyle/>
        <a:p>
          <a:endParaRPr lang="en-US"/>
        </a:p>
      </dgm:t>
    </dgm:pt>
    <dgm:pt modelId="{59E31F21-8FB9-4A5B-AC47-ECFFB204AD26}">
      <dgm:prSet/>
      <dgm:spPr/>
      <dgm:t>
        <a:bodyPr/>
        <a:lstStyle/>
        <a:p>
          <a:pPr>
            <a:defRPr cap="all"/>
          </a:pPr>
          <a:r>
            <a:rPr lang="en-US" dirty="0">
              <a:latin typeface="Arial Narrow" panose="020B0606020202030204" pitchFamily="34" charset="0"/>
            </a:rPr>
            <a:t>2. NEEDS and objectives</a:t>
          </a:r>
        </a:p>
      </dgm:t>
    </dgm:pt>
    <dgm:pt modelId="{A4B99AE9-0B9A-480B-BE7D-7D682E809452}" type="parTrans" cxnId="{A280AD1D-D01F-4826-851E-572C8785A239}">
      <dgm:prSet/>
      <dgm:spPr/>
      <dgm:t>
        <a:bodyPr/>
        <a:lstStyle/>
        <a:p>
          <a:endParaRPr lang="en-US"/>
        </a:p>
      </dgm:t>
    </dgm:pt>
    <dgm:pt modelId="{A3B57FCA-362E-4A30-910A-FA0AF50B0CC6}" type="sibTrans" cxnId="{A280AD1D-D01F-4826-851E-572C8785A239}">
      <dgm:prSet/>
      <dgm:spPr/>
      <dgm:t>
        <a:bodyPr/>
        <a:lstStyle/>
        <a:p>
          <a:endParaRPr lang="en-US"/>
        </a:p>
      </dgm:t>
    </dgm:pt>
    <dgm:pt modelId="{001A4257-1CEF-4C38-9915-6651A9CBB43F}">
      <dgm:prSet/>
      <dgm:spPr/>
      <dgm:t>
        <a:bodyPr/>
        <a:lstStyle/>
        <a:p>
          <a:pPr>
            <a:lnSpc>
              <a:spcPct val="100000"/>
            </a:lnSpc>
            <a:defRPr cap="all"/>
          </a:pPr>
          <a:r>
            <a:rPr lang="en-US" dirty="0"/>
            <a:t>3. Implementation of the project</a:t>
          </a:r>
        </a:p>
      </dgm:t>
    </dgm:pt>
    <dgm:pt modelId="{E0C38A98-813C-4A93-B978-10F729A909A2}" type="parTrans" cxnId="{33BF1188-FD76-4F86-A8B9-8C7B37FD1718}">
      <dgm:prSet/>
      <dgm:spPr/>
      <dgm:t>
        <a:bodyPr/>
        <a:lstStyle/>
        <a:p>
          <a:endParaRPr lang="en-US"/>
        </a:p>
      </dgm:t>
    </dgm:pt>
    <dgm:pt modelId="{A990F055-A89E-48C9-84FE-57040BD8774D}" type="sibTrans" cxnId="{33BF1188-FD76-4F86-A8B9-8C7B37FD1718}">
      <dgm:prSet/>
      <dgm:spPr/>
      <dgm:t>
        <a:bodyPr/>
        <a:lstStyle/>
        <a:p>
          <a:endParaRPr lang="en-US"/>
        </a:p>
      </dgm:t>
    </dgm:pt>
    <dgm:pt modelId="{DB41DAE2-CD93-4383-AB06-F07701DCE690}">
      <dgm:prSet/>
      <dgm:spPr/>
      <dgm:t>
        <a:bodyPr/>
        <a:lstStyle/>
        <a:p>
          <a:pPr>
            <a:lnSpc>
              <a:spcPct val="100000"/>
            </a:lnSpc>
            <a:defRPr cap="all"/>
          </a:pPr>
          <a:r>
            <a:rPr lang="en-US" dirty="0"/>
            <a:t>4. Partnership</a:t>
          </a:r>
        </a:p>
      </dgm:t>
    </dgm:pt>
    <dgm:pt modelId="{004550B1-6D9A-4523-A337-FFA9D714BC5B}" type="parTrans" cxnId="{BD7583F8-E546-4882-A885-DF41992C81AB}">
      <dgm:prSet/>
      <dgm:spPr/>
      <dgm:t>
        <a:bodyPr/>
        <a:lstStyle/>
        <a:p>
          <a:endParaRPr lang="en-US"/>
        </a:p>
      </dgm:t>
    </dgm:pt>
    <dgm:pt modelId="{74AA33EA-E18A-4C07-B0D9-361875C32985}" type="sibTrans" cxnId="{BD7583F8-E546-4882-A885-DF41992C81AB}">
      <dgm:prSet/>
      <dgm:spPr/>
      <dgm:t>
        <a:bodyPr/>
        <a:lstStyle/>
        <a:p>
          <a:endParaRPr lang="en-US"/>
        </a:p>
      </dgm:t>
    </dgm:pt>
    <dgm:pt modelId="{B854AA62-A523-4E43-9B13-6191C2309770}">
      <dgm:prSet/>
      <dgm:spPr/>
      <dgm:t>
        <a:bodyPr/>
        <a:lstStyle/>
        <a:p>
          <a:pPr>
            <a:lnSpc>
              <a:spcPct val="100000"/>
            </a:lnSpc>
            <a:defRPr cap="all"/>
          </a:pPr>
          <a:r>
            <a:rPr lang="en-US" dirty="0"/>
            <a:t>5. Results</a:t>
          </a:r>
        </a:p>
      </dgm:t>
    </dgm:pt>
    <dgm:pt modelId="{C9D44309-20B1-44C4-83F9-14CF4AE8D9B0}" type="parTrans" cxnId="{897A06D1-C5A0-4823-BC09-CD38E6FA7FE0}">
      <dgm:prSet/>
      <dgm:spPr/>
      <dgm:t>
        <a:bodyPr/>
        <a:lstStyle/>
        <a:p>
          <a:endParaRPr lang="en-US"/>
        </a:p>
      </dgm:t>
    </dgm:pt>
    <dgm:pt modelId="{D219EC89-DC81-4358-A55E-A1BB9FEE048C}" type="sibTrans" cxnId="{897A06D1-C5A0-4823-BC09-CD38E6FA7FE0}">
      <dgm:prSet/>
      <dgm:spPr/>
      <dgm:t>
        <a:bodyPr/>
        <a:lstStyle/>
        <a:p>
          <a:endParaRPr lang="en-US"/>
        </a:p>
      </dgm:t>
    </dgm:pt>
    <dgm:pt modelId="{81888C61-007E-43A0-A9CC-64733D3050BF}" type="pres">
      <dgm:prSet presAssocID="{95B16956-D5DF-460D-B45F-D5BF09B9F32C}" presName="linear" presStyleCnt="0">
        <dgm:presLayoutVars>
          <dgm:animLvl val="lvl"/>
          <dgm:resizeHandles val="exact"/>
        </dgm:presLayoutVars>
      </dgm:prSet>
      <dgm:spPr/>
    </dgm:pt>
    <dgm:pt modelId="{0E44D484-BA4A-4D39-BC8A-2DCA8D3B8BF6}" type="pres">
      <dgm:prSet presAssocID="{2F35CB9C-CB9E-466E-8732-B732D9D00D96}" presName="parentText" presStyleLbl="node1" presStyleIdx="0" presStyleCnt="5">
        <dgm:presLayoutVars>
          <dgm:chMax val="0"/>
          <dgm:bulletEnabled val="1"/>
        </dgm:presLayoutVars>
      </dgm:prSet>
      <dgm:spPr/>
    </dgm:pt>
    <dgm:pt modelId="{0E1C8FBF-C806-4311-93B5-EF2ACA22FA71}" type="pres">
      <dgm:prSet presAssocID="{1B0C0A9F-D634-457C-99DD-293C4929249A}" presName="spacer" presStyleCnt="0"/>
      <dgm:spPr/>
    </dgm:pt>
    <dgm:pt modelId="{4FAB9592-A202-4D31-A397-FCE00865A969}" type="pres">
      <dgm:prSet presAssocID="{59E31F21-8FB9-4A5B-AC47-ECFFB204AD26}" presName="parentText" presStyleLbl="node1" presStyleIdx="1" presStyleCnt="5">
        <dgm:presLayoutVars>
          <dgm:chMax val="0"/>
          <dgm:bulletEnabled val="1"/>
        </dgm:presLayoutVars>
      </dgm:prSet>
      <dgm:spPr/>
    </dgm:pt>
    <dgm:pt modelId="{3DA729D8-A216-4DD9-87B0-E8C203962C8B}" type="pres">
      <dgm:prSet presAssocID="{A3B57FCA-362E-4A30-910A-FA0AF50B0CC6}" presName="spacer" presStyleCnt="0"/>
      <dgm:spPr/>
    </dgm:pt>
    <dgm:pt modelId="{16B5372A-EF61-433C-820F-554F8675E88B}" type="pres">
      <dgm:prSet presAssocID="{001A4257-1CEF-4C38-9915-6651A9CBB43F}" presName="parentText" presStyleLbl="node1" presStyleIdx="2" presStyleCnt="5">
        <dgm:presLayoutVars>
          <dgm:chMax val="0"/>
          <dgm:bulletEnabled val="1"/>
        </dgm:presLayoutVars>
      </dgm:prSet>
      <dgm:spPr/>
    </dgm:pt>
    <dgm:pt modelId="{6FD01235-C1CA-4297-A654-28B5D884936C}" type="pres">
      <dgm:prSet presAssocID="{A990F055-A89E-48C9-84FE-57040BD8774D}" presName="spacer" presStyleCnt="0"/>
      <dgm:spPr/>
    </dgm:pt>
    <dgm:pt modelId="{542D16C8-3729-4210-BD44-72085823A7F0}" type="pres">
      <dgm:prSet presAssocID="{DB41DAE2-CD93-4383-AB06-F07701DCE690}" presName="parentText" presStyleLbl="node1" presStyleIdx="3" presStyleCnt="5">
        <dgm:presLayoutVars>
          <dgm:chMax val="0"/>
          <dgm:bulletEnabled val="1"/>
        </dgm:presLayoutVars>
      </dgm:prSet>
      <dgm:spPr/>
    </dgm:pt>
    <dgm:pt modelId="{8958A3FF-8228-48D6-9075-65B705C49321}" type="pres">
      <dgm:prSet presAssocID="{74AA33EA-E18A-4C07-B0D9-361875C32985}" presName="spacer" presStyleCnt="0"/>
      <dgm:spPr/>
    </dgm:pt>
    <dgm:pt modelId="{1EBB3CA5-1C5B-4992-8228-75BF5A6081A7}" type="pres">
      <dgm:prSet presAssocID="{B854AA62-A523-4E43-9B13-6191C2309770}" presName="parentText" presStyleLbl="node1" presStyleIdx="4" presStyleCnt="5">
        <dgm:presLayoutVars>
          <dgm:chMax val="0"/>
          <dgm:bulletEnabled val="1"/>
        </dgm:presLayoutVars>
      </dgm:prSet>
      <dgm:spPr/>
    </dgm:pt>
  </dgm:ptLst>
  <dgm:cxnLst>
    <dgm:cxn modelId="{1D87261A-5FEC-4554-8FB0-1760D2826A00}" type="presOf" srcId="{DB41DAE2-CD93-4383-AB06-F07701DCE690}" destId="{542D16C8-3729-4210-BD44-72085823A7F0}" srcOrd="0" destOrd="0" presId="urn:microsoft.com/office/officeart/2005/8/layout/vList2"/>
    <dgm:cxn modelId="{C16D121D-2426-4E76-9109-8995FFF82146}" type="presOf" srcId="{B854AA62-A523-4E43-9B13-6191C2309770}" destId="{1EBB3CA5-1C5B-4992-8228-75BF5A6081A7}" srcOrd="0" destOrd="0" presId="urn:microsoft.com/office/officeart/2005/8/layout/vList2"/>
    <dgm:cxn modelId="{A280AD1D-D01F-4826-851E-572C8785A239}" srcId="{95B16956-D5DF-460D-B45F-D5BF09B9F32C}" destId="{59E31F21-8FB9-4A5B-AC47-ECFFB204AD26}" srcOrd="1" destOrd="0" parTransId="{A4B99AE9-0B9A-480B-BE7D-7D682E809452}" sibTransId="{A3B57FCA-362E-4A30-910A-FA0AF50B0CC6}"/>
    <dgm:cxn modelId="{B31B7C64-2098-4650-BA05-84499FB72C1E}" srcId="{95B16956-D5DF-460D-B45F-D5BF09B9F32C}" destId="{2F35CB9C-CB9E-466E-8732-B732D9D00D96}" srcOrd="0" destOrd="0" parTransId="{0E4DF5FE-2D54-4768-8136-5C77D7871E95}" sibTransId="{1B0C0A9F-D634-457C-99DD-293C4929249A}"/>
    <dgm:cxn modelId="{ACB1E276-521F-4890-836A-FE4DE07A4EAA}" type="presOf" srcId="{001A4257-1CEF-4C38-9915-6651A9CBB43F}" destId="{16B5372A-EF61-433C-820F-554F8675E88B}" srcOrd="0" destOrd="0" presId="urn:microsoft.com/office/officeart/2005/8/layout/vList2"/>
    <dgm:cxn modelId="{33BF1188-FD76-4F86-A8B9-8C7B37FD1718}" srcId="{95B16956-D5DF-460D-B45F-D5BF09B9F32C}" destId="{001A4257-1CEF-4C38-9915-6651A9CBB43F}" srcOrd="2" destOrd="0" parTransId="{E0C38A98-813C-4A93-B978-10F729A909A2}" sibTransId="{A990F055-A89E-48C9-84FE-57040BD8774D}"/>
    <dgm:cxn modelId="{CCCB5C8F-982B-4B4D-B9D9-F855433A295D}" type="presOf" srcId="{95B16956-D5DF-460D-B45F-D5BF09B9F32C}" destId="{81888C61-007E-43A0-A9CC-64733D3050BF}" srcOrd="0" destOrd="0" presId="urn:microsoft.com/office/officeart/2005/8/layout/vList2"/>
    <dgm:cxn modelId="{6657FCB7-714C-4DCF-9D17-41AE680BD9B9}" type="presOf" srcId="{2F35CB9C-CB9E-466E-8732-B732D9D00D96}" destId="{0E44D484-BA4A-4D39-BC8A-2DCA8D3B8BF6}" srcOrd="0" destOrd="0" presId="urn:microsoft.com/office/officeart/2005/8/layout/vList2"/>
    <dgm:cxn modelId="{4CF0C9C6-AD5D-45C0-AA4A-10B3FF779B56}" type="presOf" srcId="{59E31F21-8FB9-4A5B-AC47-ECFFB204AD26}" destId="{4FAB9592-A202-4D31-A397-FCE00865A969}" srcOrd="0" destOrd="0" presId="urn:microsoft.com/office/officeart/2005/8/layout/vList2"/>
    <dgm:cxn modelId="{897A06D1-C5A0-4823-BC09-CD38E6FA7FE0}" srcId="{95B16956-D5DF-460D-B45F-D5BF09B9F32C}" destId="{B854AA62-A523-4E43-9B13-6191C2309770}" srcOrd="4" destOrd="0" parTransId="{C9D44309-20B1-44C4-83F9-14CF4AE8D9B0}" sibTransId="{D219EC89-DC81-4358-A55E-A1BB9FEE048C}"/>
    <dgm:cxn modelId="{BD7583F8-E546-4882-A885-DF41992C81AB}" srcId="{95B16956-D5DF-460D-B45F-D5BF09B9F32C}" destId="{DB41DAE2-CD93-4383-AB06-F07701DCE690}" srcOrd="3" destOrd="0" parTransId="{004550B1-6D9A-4523-A337-FFA9D714BC5B}" sibTransId="{74AA33EA-E18A-4C07-B0D9-361875C32985}"/>
    <dgm:cxn modelId="{DC7911E7-8741-4ABA-98CF-E6948B59E9BE}" type="presParOf" srcId="{81888C61-007E-43A0-A9CC-64733D3050BF}" destId="{0E44D484-BA4A-4D39-BC8A-2DCA8D3B8BF6}" srcOrd="0" destOrd="0" presId="urn:microsoft.com/office/officeart/2005/8/layout/vList2"/>
    <dgm:cxn modelId="{F7799F36-0250-424B-A7CA-8485C41E985B}" type="presParOf" srcId="{81888C61-007E-43A0-A9CC-64733D3050BF}" destId="{0E1C8FBF-C806-4311-93B5-EF2ACA22FA71}" srcOrd="1" destOrd="0" presId="urn:microsoft.com/office/officeart/2005/8/layout/vList2"/>
    <dgm:cxn modelId="{F046E5D9-179F-4DE0-A962-4F49382094B5}" type="presParOf" srcId="{81888C61-007E-43A0-A9CC-64733D3050BF}" destId="{4FAB9592-A202-4D31-A397-FCE00865A969}" srcOrd="2" destOrd="0" presId="urn:microsoft.com/office/officeart/2005/8/layout/vList2"/>
    <dgm:cxn modelId="{8188A7FE-E114-468E-AE21-E374AB21F4EA}" type="presParOf" srcId="{81888C61-007E-43A0-A9CC-64733D3050BF}" destId="{3DA729D8-A216-4DD9-87B0-E8C203962C8B}" srcOrd="3" destOrd="0" presId="urn:microsoft.com/office/officeart/2005/8/layout/vList2"/>
    <dgm:cxn modelId="{A3F8C1E2-6493-42B2-8EBF-0808CA9C156C}" type="presParOf" srcId="{81888C61-007E-43A0-A9CC-64733D3050BF}" destId="{16B5372A-EF61-433C-820F-554F8675E88B}" srcOrd="4" destOrd="0" presId="urn:microsoft.com/office/officeart/2005/8/layout/vList2"/>
    <dgm:cxn modelId="{CD76F26E-50AF-469B-A9BF-6F1D335FA6BA}" type="presParOf" srcId="{81888C61-007E-43A0-A9CC-64733D3050BF}" destId="{6FD01235-C1CA-4297-A654-28B5D884936C}" srcOrd="5" destOrd="0" presId="urn:microsoft.com/office/officeart/2005/8/layout/vList2"/>
    <dgm:cxn modelId="{53D6A89D-F69B-48B3-840A-6ADA8C59D388}" type="presParOf" srcId="{81888C61-007E-43A0-A9CC-64733D3050BF}" destId="{542D16C8-3729-4210-BD44-72085823A7F0}" srcOrd="6" destOrd="0" presId="urn:microsoft.com/office/officeart/2005/8/layout/vList2"/>
    <dgm:cxn modelId="{8633145F-FC33-493A-98D3-C846037024EE}" type="presParOf" srcId="{81888C61-007E-43A0-A9CC-64733D3050BF}" destId="{8958A3FF-8228-48D6-9075-65B705C49321}" srcOrd="7" destOrd="0" presId="urn:microsoft.com/office/officeart/2005/8/layout/vList2"/>
    <dgm:cxn modelId="{5EDA89BC-BB4C-4FD2-AC48-929600C8A796}" type="presParOf" srcId="{81888C61-007E-43A0-A9CC-64733D3050BF}" destId="{1EBB3CA5-1C5B-4992-8228-75BF5A6081A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7CF850-D0A4-450D-8DB9-AF9FEDD37E4D}" type="doc">
      <dgm:prSet loTypeId="urn:microsoft.com/office/officeart/2005/8/layout/vList3" loCatId="list" qsTypeId="urn:microsoft.com/office/officeart/2005/8/quickstyle/simple1" qsCatId="simple" csTypeId="urn:microsoft.com/office/officeart/2005/8/colors/colorful1" csCatId="colorful" phldr="1"/>
      <dgm:spPr/>
    </dgm:pt>
    <dgm:pt modelId="{B1764D35-7C73-49FF-A597-CF086DC9B35A}">
      <dgm:prSet phldrT="[Text]" custT="1"/>
      <dgm:spPr>
        <a:solidFill>
          <a:srgbClr val="009999"/>
        </a:solidFill>
      </dgm:spPr>
      <dgm:t>
        <a:bodyPr/>
        <a:lstStyle/>
        <a:p>
          <a:pPr algn="l"/>
          <a:r>
            <a:rPr lang="en-US" sz="2000" dirty="0"/>
            <a:t>Demographic changes</a:t>
          </a:r>
        </a:p>
      </dgm:t>
    </dgm:pt>
    <dgm:pt modelId="{FFD025DF-F3AC-468B-8A72-8CD9ACC3415B}" type="parTrans" cxnId="{C2E975B4-33E6-41CB-B406-CF07395E3089}">
      <dgm:prSet/>
      <dgm:spPr/>
      <dgm:t>
        <a:bodyPr/>
        <a:lstStyle/>
        <a:p>
          <a:endParaRPr lang="en-US"/>
        </a:p>
      </dgm:t>
    </dgm:pt>
    <dgm:pt modelId="{B1A8AE9F-3CC3-41E1-A12D-5CFB598830BD}" type="sibTrans" cxnId="{C2E975B4-33E6-41CB-B406-CF07395E3089}">
      <dgm:prSet/>
      <dgm:spPr/>
      <dgm:t>
        <a:bodyPr/>
        <a:lstStyle/>
        <a:p>
          <a:endParaRPr lang="en-US"/>
        </a:p>
      </dgm:t>
    </dgm:pt>
    <dgm:pt modelId="{40B6409C-BEF0-421A-B74E-98CB40CA47FB}">
      <dgm:prSet phldrT="[Text]" custT="1"/>
      <dgm:spPr/>
      <dgm:t>
        <a:bodyPr/>
        <a:lstStyle/>
        <a:p>
          <a:pPr algn="l"/>
          <a:r>
            <a:rPr lang="en-US" sz="2000" dirty="0" err="1"/>
            <a:t>Urbanisation</a:t>
          </a:r>
          <a:endParaRPr lang="en-US" sz="2000" dirty="0"/>
        </a:p>
      </dgm:t>
    </dgm:pt>
    <dgm:pt modelId="{0F08A781-90AB-499E-957C-BC0DB5C3693D}" type="parTrans" cxnId="{41FEA0FB-C7E0-43E8-A423-5FAC5F745412}">
      <dgm:prSet/>
      <dgm:spPr/>
      <dgm:t>
        <a:bodyPr/>
        <a:lstStyle/>
        <a:p>
          <a:endParaRPr lang="en-US"/>
        </a:p>
      </dgm:t>
    </dgm:pt>
    <dgm:pt modelId="{349D1042-1516-4DCE-96E0-BCF9E147BC46}" type="sibTrans" cxnId="{41FEA0FB-C7E0-43E8-A423-5FAC5F745412}">
      <dgm:prSet/>
      <dgm:spPr/>
      <dgm:t>
        <a:bodyPr/>
        <a:lstStyle/>
        <a:p>
          <a:endParaRPr lang="en-US"/>
        </a:p>
      </dgm:t>
    </dgm:pt>
    <dgm:pt modelId="{95B2302F-B991-4002-BF3F-84F040CC9A8C}">
      <dgm:prSet phldrT="[Text]" custT="1"/>
      <dgm:spPr/>
      <dgm:t>
        <a:bodyPr/>
        <a:lstStyle/>
        <a:p>
          <a:pPr algn="l"/>
          <a:r>
            <a:rPr lang="en-US" sz="2000" dirty="0" err="1"/>
            <a:t>Globalisation</a:t>
          </a:r>
          <a:endParaRPr lang="en-US" sz="2000" dirty="0"/>
        </a:p>
      </dgm:t>
    </dgm:pt>
    <dgm:pt modelId="{CCDDD66B-FFA8-4056-B518-7FE315FC8E11}" type="parTrans" cxnId="{6D1E93C9-D67F-411F-BF28-13A01BF99ADC}">
      <dgm:prSet/>
      <dgm:spPr/>
      <dgm:t>
        <a:bodyPr/>
        <a:lstStyle/>
        <a:p>
          <a:endParaRPr lang="en-US"/>
        </a:p>
      </dgm:t>
    </dgm:pt>
    <dgm:pt modelId="{832388F2-030D-4A83-87D3-2E6BFB55BEA0}" type="sibTrans" cxnId="{6D1E93C9-D67F-411F-BF28-13A01BF99ADC}">
      <dgm:prSet/>
      <dgm:spPr/>
      <dgm:t>
        <a:bodyPr/>
        <a:lstStyle/>
        <a:p>
          <a:endParaRPr lang="en-US"/>
        </a:p>
      </dgm:t>
    </dgm:pt>
    <dgm:pt modelId="{0E75615D-49D1-411F-8BD0-7842DCE5CD45}">
      <dgm:prSet phldrT="[Text]" custT="1"/>
      <dgm:spPr>
        <a:solidFill>
          <a:schemeClr val="accent6">
            <a:lumMod val="75000"/>
          </a:schemeClr>
        </a:solidFill>
      </dgm:spPr>
      <dgm:t>
        <a:bodyPr/>
        <a:lstStyle/>
        <a:p>
          <a:pPr algn="l"/>
          <a:r>
            <a:rPr lang="en-US" sz="2000" dirty="0"/>
            <a:t>Climate change</a:t>
          </a:r>
        </a:p>
      </dgm:t>
    </dgm:pt>
    <dgm:pt modelId="{D42C9FF1-3E99-481F-B8B0-3C44D5716567}" type="parTrans" cxnId="{72F3A8D6-BD4D-4A9B-A694-7BE19EDBCAC6}">
      <dgm:prSet/>
      <dgm:spPr/>
      <dgm:t>
        <a:bodyPr/>
        <a:lstStyle/>
        <a:p>
          <a:endParaRPr lang="en-US"/>
        </a:p>
      </dgm:t>
    </dgm:pt>
    <dgm:pt modelId="{3C49C1EA-A5B6-4A1A-8821-E3818DAEB262}" type="sibTrans" cxnId="{72F3A8D6-BD4D-4A9B-A694-7BE19EDBCAC6}">
      <dgm:prSet/>
      <dgm:spPr/>
      <dgm:t>
        <a:bodyPr/>
        <a:lstStyle/>
        <a:p>
          <a:endParaRPr lang="en-US"/>
        </a:p>
      </dgm:t>
    </dgm:pt>
    <dgm:pt modelId="{98E62668-A34C-4BA6-8C1D-BF128E1D507F}">
      <dgm:prSet phldrT="[Text]" custT="1"/>
      <dgm:spPr>
        <a:solidFill>
          <a:srgbClr val="0070C0"/>
        </a:solidFill>
      </dgm:spPr>
      <dgm:t>
        <a:bodyPr/>
        <a:lstStyle/>
        <a:p>
          <a:pPr algn="l"/>
          <a:r>
            <a:rPr lang="en-US" sz="2000" dirty="0" err="1"/>
            <a:t>Digitalisation</a:t>
          </a:r>
          <a:endParaRPr lang="en-US" sz="2000" dirty="0"/>
        </a:p>
      </dgm:t>
    </dgm:pt>
    <dgm:pt modelId="{34F40555-19FB-43A1-A4E3-46A2A34A44B6}" type="parTrans" cxnId="{D6071EE9-96DB-411A-86E1-79DA5F05FB0C}">
      <dgm:prSet/>
      <dgm:spPr/>
      <dgm:t>
        <a:bodyPr/>
        <a:lstStyle/>
        <a:p>
          <a:endParaRPr lang="en-US"/>
        </a:p>
      </dgm:t>
    </dgm:pt>
    <dgm:pt modelId="{03E685AE-3FAB-44EC-81BE-2A4620ACAFEA}" type="sibTrans" cxnId="{D6071EE9-96DB-411A-86E1-79DA5F05FB0C}">
      <dgm:prSet/>
      <dgm:spPr/>
      <dgm:t>
        <a:bodyPr/>
        <a:lstStyle/>
        <a:p>
          <a:endParaRPr lang="en-US"/>
        </a:p>
      </dgm:t>
    </dgm:pt>
    <dgm:pt modelId="{754B4982-D8E5-477E-8B9E-0C9A69C8521C}">
      <dgm:prSet custT="1"/>
      <dgm:spPr/>
      <dgm:t>
        <a:bodyPr/>
        <a:lstStyle/>
        <a:p>
          <a:pPr algn="l"/>
          <a:r>
            <a:rPr lang="en-US" sz="2000" dirty="0"/>
            <a:t>Safety and security</a:t>
          </a:r>
        </a:p>
      </dgm:t>
    </dgm:pt>
    <dgm:pt modelId="{07DD8442-D906-4C47-AFCE-4158BCF15A24}" type="parTrans" cxnId="{804705DF-4BBD-44D4-95B5-ECEEF18B875D}">
      <dgm:prSet/>
      <dgm:spPr/>
      <dgm:t>
        <a:bodyPr/>
        <a:lstStyle/>
        <a:p>
          <a:endParaRPr lang="en-US"/>
        </a:p>
      </dgm:t>
    </dgm:pt>
    <dgm:pt modelId="{9242CE2F-A9D3-445F-A0DB-021C01CA1098}" type="sibTrans" cxnId="{804705DF-4BBD-44D4-95B5-ECEEF18B875D}">
      <dgm:prSet/>
      <dgm:spPr/>
      <dgm:t>
        <a:bodyPr/>
        <a:lstStyle/>
        <a:p>
          <a:endParaRPr lang="en-US"/>
        </a:p>
      </dgm:t>
    </dgm:pt>
    <dgm:pt modelId="{2BBE8284-E4F7-4E65-BC69-E70C18A65E2B}" type="pres">
      <dgm:prSet presAssocID="{8F7CF850-D0A4-450D-8DB9-AF9FEDD37E4D}" presName="linearFlow" presStyleCnt="0">
        <dgm:presLayoutVars>
          <dgm:dir/>
          <dgm:resizeHandles val="exact"/>
        </dgm:presLayoutVars>
      </dgm:prSet>
      <dgm:spPr/>
    </dgm:pt>
    <dgm:pt modelId="{78F4CCF8-EF88-47B5-95C1-740D6A3D48C1}" type="pres">
      <dgm:prSet presAssocID="{B1764D35-7C73-49FF-A597-CF086DC9B35A}" presName="composite" presStyleCnt="0"/>
      <dgm:spPr/>
    </dgm:pt>
    <dgm:pt modelId="{B60E7F50-429C-4E5F-8875-A90E3556C704}" type="pres">
      <dgm:prSet presAssocID="{B1764D35-7C73-49FF-A597-CF086DC9B35A}" presName="imgShp" presStyleLbl="fgImgPlace1" presStyleIdx="0" presStyleCnt="6" custLinFactNeighborX="-68671" custLinFactNeighborY="-1214"/>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1000" r="-21000"/>
          </a:stretch>
        </a:blipFill>
      </dgm:spPr>
    </dgm:pt>
    <dgm:pt modelId="{EFD4C4CB-2F4C-41C2-AC47-D33E0D4CB1EE}" type="pres">
      <dgm:prSet presAssocID="{B1764D35-7C73-49FF-A597-CF086DC9B35A}" presName="txShp" presStyleLbl="node1" presStyleIdx="0" presStyleCnt="6">
        <dgm:presLayoutVars>
          <dgm:bulletEnabled val="1"/>
        </dgm:presLayoutVars>
      </dgm:prSet>
      <dgm:spPr/>
    </dgm:pt>
    <dgm:pt modelId="{308D2D5F-E624-4D95-8BA9-EC83D5F14238}" type="pres">
      <dgm:prSet presAssocID="{B1A8AE9F-3CC3-41E1-A12D-5CFB598830BD}" presName="spacing" presStyleCnt="0"/>
      <dgm:spPr/>
    </dgm:pt>
    <dgm:pt modelId="{7E4BCF94-BF05-433A-88E5-D9114F349997}" type="pres">
      <dgm:prSet presAssocID="{40B6409C-BEF0-421A-B74E-98CB40CA47FB}" presName="composite" presStyleCnt="0"/>
      <dgm:spPr/>
    </dgm:pt>
    <dgm:pt modelId="{6ACE1BED-F759-476F-801D-289D0DF2A829}" type="pres">
      <dgm:prSet presAssocID="{40B6409C-BEF0-421A-B74E-98CB40CA47FB}" presName="imgShp" presStyleLbl="fgImgPlace1" presStyleIdx="1" presStyleCnt="6" custLinFactNeighborX="-48591" custLinFactNeighborY="-690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ity with solid fill"/>
        </a:ext>
      </dgm:extLst>
    </dgm:pt>
    <dgm:pt modelId="{A8B57C55-C2D3-4D27-8011-60C12E1E312B}" type="pres">
      <dgm:prSet presAssocID="{40B6409C-BEF0-421A-B74E-98CB40CA47FB}" presName="txShp" presStyleLbl="node1" presStyleIdx="1" presStyleCnt="6">
        <dgm:presLayoutVars>
          <dgm:bulletEnabled val="1"/>
        </dgm:presLayoutVars>
      </dgm:prSet>
      <dgm:spPr/>
    </dgm:pt>
    <dgm:pt modelId="{7FDD65C4-0C62-42D3-BB4E-C86E2F3723CC}" type="pres">
      <dgm:prSet presAssocID="{349D1042-1516-4DCE-96E0-BCF9E147BC46}" presName="spacing" presStyleCnt="0"/>
      <dgm:spPr/>
    </dgm:pt>
    <dgm:pt modelId="{F1C87496-E2EB-4073-89F4-B597FD8DBF7C}" type="pres">
      <dgm:prSet presAssocID="{95B2302F-B991-4002-BF3F-84F040CC9A8C}" presName="composite" presStyleCnt="0"/>
      <dgm:spPr/>
    </dgm:pt>
    <dgm:pt modelId="{260E6C3B-69FC-4D3C-A78E-8F3C45FC790A}" type="pres">
      <dgm:prSet presAssocID="{95B2302F-B991-4002-BF3F-84F040CC9A8C}" presName="imgShp" presStyleLbl="fgImgPlace1" presStyleIdx="2" presStyleCnt="6" custLinFactNeighborX="-50296" custLinFactNeighborY="-1084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 Asia with solid fill"/>
        </a:ext>
      </dgm:extLst>
    </dgm:pt>
    <dgm:pt modelId="{3BA39987-DD00-4B56-8668-7CCB6C71C479}" type="pres">
      <dgm:prSet presAssocID="{95B2302F-B991-4002-BF3F-84F040CC9A8C}" presName="txShp" presStyleLbl="node1" presStyleIdx="2" presStyleCnt="6">
        <dgm:presLayoutVars>
          <dgm:bulletEnabled val="1"/>
        </dgm:presLayoutVars>
      </dgm:prSet>
      <dgm:spPr/>
    </dgm:pt>
    <dgm:pt modelId="{DBF20074-41B0-4ED5-A30B-C92C2A3DFBC4}" type="pres">
      <dgm:prSet presAssocID="{832388F2-030D-4A83-87D3-2E6BFB55BEA0}" presName="spacing" presStyleCnt="0"/>
      <dgm:spPr/>
    </dgm:pt>
    <dgm:pt modelId="{5397FEF7-AF18-486E-A69B-2F33A9D5B6A5}" type="pres">
      <dgm:prSet presAssocID="{0E75615D-49D1-411F-8BD0-7842DCE5CD45}" presName="composite" presStyleCnt="0"/>
      <dgm:spPr/>
    </dgm:pt>
    <dgm:pt modelId="{59C703A2-796E-498E-B4F1-6AD2011DA7C2}" type="pres">
      <dgm:prSet presAssocID="{0E75615D-49D1-411F-8BD0-7842DCE5CD45}" presName="imgShp" presStyleLbl="fgImgPlace1" presStyleIdx="3" presStyleCnt="6" custLinFactNeighborX="-41771" custLinFactNeighborY="-1193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hermometer with solid fill"/>
        </a:ext>
      </dgm:extLst>
    </dgm:pt>
    <dgm:pt modelId="{3772D88A-4B7A-4D1A-8BE2-4BFBB818B274}" type="pres">
      <dgm:prSet presAssocID="{0E75615D-49D1-411F-8BD0-7842DCE5CD45}" presName="txShp" presStyleLbl="node1" presStyleIdx="3" presStyleCnt="6">
        <dgm:presLayoutVars>
          <dgm:bulletEnabled val="1"/>
        </dgm:presLayoutVars>
      </dgm:prSet>
      <dgm:spPr/>
    </dgm:pt>
    <dgm:pt modelId="{61180A47-8B78-4504-B765-51F65A060A1B}" type="pres">
      <dgm:prSet presAssocID="{3C49C1EA-A5B6-4A1A-8821-E3818DAEB262}" presName="spacing" presStyleCnt="0"/>
      <dgm:spPr/>
    </dgm:pt>
    <dgm:pt modelId="{B7200AEB-3F23-48C4-8651-C0CB081DA9F9}" type="pres">
      <dgm:prSet presAssocID="{98E62668-A34C-4BA6-8C1D-BF128E1D507F}" presName="composite" presStyleCnt="0"/>
      <dgm:spPr/>
    </dgm:pt>
    <dgm:pt modelId="{45662234-0B3D-455A-97AB-5F123B78E1A0}" type="pres">
      <dgm:prSet presAssocID="{98E62668-A34C-4BA6-8C1D-BF128E1D507F}" presName="imgShp" presStyleLbl="fgImgPlace1" presStyleIdx="4" presStyleCnt="6" custLinFactNeighborX="-43476" custLinFactNeighborY="1946"/>
      <dgm:spPr>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29000" r="-129000"/>
          </a:stretch>
        </a:blipFill>
      </dgm:spPr>
    </dgm:pt>
    <dgm:pt modelId="{95CE1432-6763-4214-A037-C7BDB04C76DE}" type="pres">
      <dgm:prSet presAssocID="{98E62668-A34C-4BA6-8C1D-BF128E1D507F}" presName="txShp" presStyleLbl="node1" presStyleIdx="4" presStyleCnt="6">
        <dgm:presLayoutVars>
          <dgm:bulletEnabled val="1"/>
        </dgm:presLayoutVars>
      </dgm:prSet>
      <dgm:spPr/>
    </dgm:pt>
    <dgm:pt modelId="{370956DC-4FF3-4B02-8153-25DC06C3E735}" type="pres">
      <dgm:prSet presAssocID="{03E685AE-3FAB-44EC-81BE-2A4620ACAFEA}" presName="spacing" presStyleCnt="0"/>
      <dgm:spPr/>
    </dgm:pt>
    <dgm:pt modelId="{32F4CB92-89F2-4085-A3C6-2BE3D12A2F44}" type="pres">
      <dgm:prSet presAssocID="{754B4982-D8E5-477E-8B9E-0C9A69C8521C}" presName="composite" presStyleCnt="0"/>
      <dgm:spPr/>
    </dgm:pt>
    <dgm:pt modelId="{230B60D1-1082-48DB-B92E-83DD7248E77E}" type="pres">
      <dgm:prSet presAssocID="{754B4982-D8E5-477E-8B9E-0C9A69C8521C}" presName="imgShp" presStyleLbl="fgImgPlace1" presStyleIdx="5" presStyleCnt="6" custLinFactNeighborX="-44328" custLinFactNeighborY="-17049"/>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ecurity camera with solid fill"/>
        </a:ext>
      </dgm:extLst>
    </dgm:pt>
    <dgm:pt modelId="{39D3672C-E15A-4249-9DFC-265BCBF0DC42}" type="pres">
      <dgm:prSet presAssocID="{754B4982-D8E5-477E-8B9E-0C9A69C8521C}" presName="txShp" presStyleLbl="node1" presStyleIdx="5" presStyleCnt="6">
        <dgm:presLayoutVars>
          <dgm:bulletEnabled val="1"/>
        </dgm:presLayoutVars>
      </dgm:prSet>
      <dgm:spPr/>
    </dgm:pt>
  </dgm:ptLst>
  <dgm:cxnLst>
    <dgm:cxn modelId="{63E5E308-9EC6-468B-8CB6-87E933A0CFA5}" type="presOf" srcId="{8F7CF850-D0A4-450D-8DB9-AF9FEDD37E4D}" destId="{2BBE8284-E4F7-4E65-BC69-E70C18A65E2B}" srcOrd="0" destOrd="0" presId="urn:microsoft.com/office/officeart/2005/8/layout/vList3"/>
    <dgm:cxn modelId="{69366230-EE87-492D-9B4A-7AA8DFDB1124}" type="presOf" srcId="{98E62668-A34C-4BA6-8C1D-BF128E1D507F}" destId="{95CE1432-6763-4214-A037-C7BDB04C76DE}" srcOrd="0" destOrd="0" presId="urn:microsoft.com/office/officeart/2005/8/layout/vList3"/>
    <dgm:cxn modelId="{8F1EB233-C0B2-4199-90DA-0D91B2D34255}" type="presOf" srcId="{0E75615D-49D1-411F-8BD0-7842DCE5CD45}" destId="{3772D88A-4B7A-4D1A-8BE2-4BFBB818B274}" srcOrd="0" destOrd="0" presId="urn:microsoft.com/office/officeart/2005/8/layout/vList3"/>
    <dgm:cxn modelId="{E165B47D-81FB-44A1-845F-1EE9841429C4}" type="presOf" srcId="{B1764D35-7C73-49FF-A597-CF086DC9B35A}" destId="{EFD4C4CB-2F4C-41C2-AC47-D33E0D4CB1EE}" srcOrd="0" destOrd="0" presId="urn:microsoft.com/office/officeart/2005/8/layout/vList3"/>
    <dgm:cxn modelId="{D5BC119F-E6D1-41B5-B04B-E6777CB610F0}" type="presOf" srcId="{95B2302F-B991-4002-BF3F-84F040CC9A8C}" destId="{3BA39987-DD00-4B56-8668-7CCB6C71C479}" srcOrd="0" destOrd="0" presId="urn:microsoft.com/office/officeart/2005/8/layout/vList3"/>
    <dgm:cxn modelId="{004B61A4-C079-4373-938F-2810EA60D441}" type="presOf" srcId="{754B4982-D8E5-477E-8B9E-0C9A69C8521C}" destId="{39D3672C-E15A-4249-9DFC-265BCBF0DC42}" srcOrd="0" destOrd="0" presId="urn:microsoft.com/office/officeart/2005/8/layout/vList3"/>
    <dgm:cxn modelId="{C2E975B4-33E6-41CB-B406-CF07395E3089}" srcId="{8F7CF850-D0A4-450D-8DB9-AF9FEDD37E4D}" destId="{B1764D35-7C73-49FF-A597-CF086DC9B35A}" srcOrd="0" destOrd="0" parTransId="{FFD025DF-F3AC-468B-8A72-8CD9ACC3415B}" sibTransId="{B1A8AE9F-3CC3-41E1-A12D-5CFB598830BD}"/>
    <dgm:cxn modelId="{6D1E93C9-D67F-411F-BF28-13A01BF99ADC}" srcId="{8F7CF850-D0A4-450D-8DB9-AF9FEDD37E4D}" destId="{95B2302F-B991-4002-BF3F-84F040CC9A8C}" srcOrd="2" destOrd="0" parTransId="{CCDDD66B-FFA8-4056-B518-7FE315FC8E11}" sibTransId="{832388F2-030D-4A83-87D3-2E6BFB55BEA0}"/>
    <dgm:cxn modelId="{B246D6D4-A6CB-4A89-BBE7-53291BFFAABA}" type="presOf" srcId="{40B6409C-BEF0-421A-B74E-98CB40CA47FB}" destId="{A8B57C55-C2D3-4D27-8011-60C12E1E312B}" srcOrd="0" destOrd="0" presId="urn:microsoft.com/office/officeart/2005/8/layout/vList3"/>
    <dgm:cxn modelId="{72F3A8D6-BD4D-4A9B-A694-7BE19EDBCAC6}" srcId="{8F7CF850-D0A4-450D-8DB9-AF9FEDD37E4D}" destId="{0E75615D-49D1-411F-8BD0-7842DCE5CD45}" srcOrd="3" destOrd="0" parTransId="{D42C9FF1-3E99-481F-B8B0-3C44D5716567}" sibTransId="{3C49C1EA-A5B6-4A1A-8821-E3818DAEB262}"/>
    <dgm:cxn modelId="{804705DF-4BBD-44D4-95B5-ECEEF18B875D}" srcId="{8F7CF850-D0A4-450D-8DB9-AF9FEDD37E4D}" destId="{754B4982-D8E5-477E-8B9E-0C9A69C8521C}" srcOrd="5" destOrd="0" parTransId="{07DD8442-D906-4C47-AFCE-4158BCF15A24}" sibTransId="{9242CE2F-A9D3-445F-A0DB-021C01CA1098}"/>
    <dgm:cxn modelId="{D6071EE9-96DB-411A-86E1-79DA5F05FB0C}" srcId="{8F7CF850-D0A4-450D-8DB9-AF9FEDD37E4D}" destId="{98E62668-A34C-4BA6-8C1D-BF128E1D507F}" srcOrd="4" destOrd="0" parTransId="{34F40555-19FB-43A1-A4E3-46A2A34A44B6}" sibTransId="{03E685AE-3FAB-44EC-81BE-2A4620ACAFEA}"/>
    <dgm:cxn modelId="{41FEA0FB-C7E0-43E8-A423-5FAC5F745412}" srcId="{8F7CF850-D0A4-450D-8DB9-AF9FEDD37E4D}" destId="{40B6409C-BEF0-421A-B74E-98CB40CA47FB}" srcOrd="1" destOrd="0" parTransId="{0F08A781-90AB-499E-957C-BC0DB5C3693D}" sibTransId="{349D1042-1516-4DCE-96E0-BCF9E147BC46}"/>
    <dgm:cxn modelId="{12458BC2-D485-478C-80AA-9EFF39F81A20}" type="presParOf" srcId="{2BBE8284-E4F7-4E65-BC69-E70C18A65E2B}" destId="{78F4CCF8-EF88-47B5-95C1-740D6A3D48C1}" srcOrd="0" destOrd="0" presId="urn:microsoft.com/office/officeart/2005/8/layout/vList3"/>
    <dgm:cxn modelId="{5EE79493-4D8D-4F8A-A315-1B6C51831535}" type="presParOf" srcId="{78F4CCF8-EF88-47B5-95C1-740D6A3D48C1}" destId="{B60E7F50-429C-4E5F-8875-A90E3556C704}" srcOrd="0" destOrd="0" presId="urn:microsoft.com/office/officeart/2005/8/layout/vList3"/>
    <dgm:cxn modelId="{6BA9AC2A-906A-4813-B95D-A1A180FC5800}" type="presParOf" srcId="{78F4CCF8-EF88-47B5-95C1-740D6A3D48C1}" destId="{EFD4C4CB-2F4C-41C2-AC47-D33E0D4CB1EE}" srcOrd="1" destOrd="0" presId="urn:microsoft.com/office/officeart/2005/8/layout/vList3"/>
    <dgm:cxn modelId="{7A5F3CB1-81C2-4462-8F72-284C72C2C1A9}" type="presParOf" srcId="{2BBE8284-E4F7-4E65-BC69-E70C18A65E2B}" destId="{308D2D5F-E624-4D95-8BA9-EC83D5F14238}" srcOrd="1" destOrd="0" presId="urn:microsoft.com/office/officeart/2005/8/layout/vList3"/>
    <dgm:cxn modelId="{147BF1E3-355B-4BF7-BE77-EF07E7DE8A0B}" type="presParOf" srcId="{2BBE8284-E4F7-4E65-BC69-E70C18A65E2B}" destId="{7E4BCF94-BF05-433A-88E5-D9114F349997}" srcOrd="2" destOrd="0" presId="urn:microsoft.com/office/officeart/2005/8/layout/vList3"/>
    <dgm:cxn modelId="{D54B4FBC-299E-416E-82B8-2FC4AD0A65C5}" type="presParOf" srcId="{7E4BCF94-BF05-433A-88E5-D9114F349997}" destId="{6ACE1BED-F759-476F-801D-289D0DF2A829}" srcOrd="0" destOrd="0" presId="urn:microsoft.com/office/officeart/2005/8/layout/vList3"/>
    <dgm:cxn modelId="{9FA97582-1808-418C-A737-25E6C882C7DF}" type="presParOf" srcId="{7E4BCF94-BF05-433A-88E5-D9114F349997}" destId="{A8B57C55-C2D3-4D27-8011-60C12E1E312B}" srcOrd="1" destOrd="0" presId="urn:microsoft.com/office/officeart/2005/8/layout/vList3"/>
    <dgm:cxn modelId="{455076CB-E1B3-4647-8EF6-DAAE8D7A9E87}" type="presParOf" srcId="{2BBE8284-E4F7-4E65-BC69-E70C18A65E2B}" destId="{7FDD65C4-0C62-42D3-BB4E-C86E2F3723CC}" srcOrd="3" destOrd="0" presId="urn:microsoft.com/office/officeart/2005/8/layout/vList3"/>
    <dgm:cxn modelId="{497F1AEE-0221-4608-B4F3-2402A7A0B3F1}" type="presParOf" srcId="{2BBE8284-E4F7-4E65-BC69-E70C18A65E2B}" destId="{F1C87496-E2EB-4073-89F4-B597FD8DBF7C}" srcOrd="4" destOrd="0" presId="urn:microsoft.com/office/officeart/2005/8/layout/vList3"/>
    <dgm:cxn modelId="{075BD349-F701-4A55-9AAD-706845B3E9CA}" type="presParOf" srcId="{F1C87496-E2EB-4073-89F4-B597FD8DBF7C}" destId="{260E6C3B-69FC-4D3C-A78E-8F3C45FC790A}" srcOrd="0" destOrd="0" presId="urn:microsoft.com/office/officeart/2005/8/layout/vList3"/>
    <dgm:cxn modelId="{8B193816-A12F-4269-BD3C-683E4642C26A}" type="presParOf" srcId="{F1C87496-E2EB-4073-89F4-B597FD8DBF7C}" destId="{3BA39987-DD00-4B56-8668-7CCB6C71C479}" srcOrd="1" destOrd="0" presId="urn:microsoft.com/office/officeart/2005/8/layout/vList3"/>
    <dgm:cxn modelId="{0DFA5D89-F102-4E35-98F9-E2E75C93D912}" type="presParOf" srcId="{2BBE8284-E4F7-4E65-BC69-E70C18A65E2B}" destId="{DBF20074-41B0-4ED5-A30B-C92C2A3DFBC4}" srcOrd="5" destOrd="0" presId="urn:microsoft.com/office/officeart/2005/8/layout/vList3"/>
    <dgm:cxn modelId="{3E6A7E54-E38F-4AF0-A297-4E9FA244A074}" type="presParOf" srcId="{2BBE8284-E4F7-4E65-BC69-E70C18A65E2B}" destId="{5397FEF7-AF18-486E-A69B-2F33A9D5B6A5}" srcOrd="6" destOrd="0" presId="urn:microsoft.com/office/officeart/2005/8/layout/vList3"/>
    <dgm:cxn modelId="{24E5BDD4-A7BD-4CC3-877A-307EE8EFCB7D}" type="presParOf" srcId="{5397FEF7-AF18-486E-A69B-2F33A9D5B6A5}" destId="{59C703A2-796E-498E-B4F1-6AD2011DA7C2}" srcOrd="0" destOrd="0" presId="urn:microsoft.com/office/officeart/2005/8/layout/vList3"/>
    <dgm:cxn modelId="{5B6D805E-061C-4FB8-8B70-B12CC1AFCC3D}" type="presParOf" srcId="{5397FEF7-AF18-486E-A69B-2F33A9D5B6A5}" destId="{3772D88A-4B7A-4D1A-8BE2-4BFBB818B274}" srcOrd="1" destOrd="0" presId="urn:microsoft.com/office/officeart/2005/8/layout/vList3"/>
    <dgm:cxn modelId="{234FC224-9EB2-4E6F-872C-62ADE9362092}" type="presParOf" srcId="{2BBE8284-E4F7-4E65-BC69-E70C18A65E2B}" destId="{61180A47-8B78-4504-B765-51F65A060A1B}" srcOrd="7" destOrd="0" presId="urn:microsoft.com/office/officeart/2005/8/layout/vList3"/>
    <dgm:cxn modelId="{EED454CB-CBB0-4225-BC93-8302C3393AAF}" type="presParOf" srcId="{2BBE8284-E4F7-4E65-BC69-E70C18A65E2B}" destId="{B7200AEB-3F23-48C4-8651-C0CB081DA9F9}" srcOrd="8" destOrd="0" presId="urn:microsoft.com/office/officeart/2005/8/layout/vList3"/>
    <dgm:cxn modelId="{7F8E75F1-FCEA-4A14-B2A5-2B0827393AF7}" type="presParOf" srcId="{B7200AEB-3F23-48C4-8651-C0CB081DA9F9}" destId="{45662234-0B3D-455A-97AB-5F123B78E1A0}" srcOrd="0" destOrd="0" presId="urn:microsoft.com/office/officeart/2005/8/layout/vList3"/>
    <dgm:cxn modelId="{4DC2BE7E-D2E6-4EF8-A632-97961B2F140E}" type="presParOf" srcId="{B7200AEB-3F23-48C4-8651-C0CB081DA9F9}" destId="{95CE1432-6763-4214-A037-C7BDB04C76DE}" srcOrd="1" destOrd="0" presId="urn:microsoft.com/office/officeart/2005/8/layout/vList3"/>
    <dgm:cxn modelId="{0F7D1A08-6FA2-46E6-A0EB-F91EDFAF9A4D}" type="presParOf" srcId="{2BBE8284-E4F7-4E65-BC69-E70C18A65E2B}" destId="{370956DC-4FF3-4B02-8153-25DC06C3E735}" srcOrd="9" destOrd="0" presId="urn:microsoft.com/office/officeart/2005/8/layout/vList3"/>
    <dgm:cxn modelId="{86C6A026-DB5C-4F1C-8AD0-FE756083B6FA}" type="presParOf" srcId="{2BBE8284-E4F7-4E65-BC69-E70C18A65E2B}" destId="{32F4CB92-89F2-4085-A3C6-2BE3D12A2F44}" srcOrd="10" destOrd="0" presId="urn:microsoft.com/office/officeart/2005/8/layout/vList3"/>
    <dgm:cxn modelId="{3A81CE21-7642-4989-AF9E-FBBE2B416471}" type="presParOf" srcId="{32F4CB92-89F2-4085-A3C6-2BE3D12A2F44}" destId="{230B60D1-1082-48DB-B92E-83DD7248E77E}" srcOrd="0" destOrd="0" presId="urn:microsoft.com/office/officeart/2005/8/layout/vList3"/>
    <dgm:cxn modelId="{2EBFF14C-6925-4191-A756-D85D12059409}" type="presParOf" srcId="{32F4CB92-89F2-4085-A3C6-2BE3D12A2F44}" destId="{39D3672C-E15A-4249-9DFC-265BCBF0DC42}"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2A8712-C281-4F7F-BD99-E29FF13A25D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4D8E22A-A8D3-4475-925A-0FB528993801}">
      <dgm:prSet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400" b="1" dirty="0">
              <a:solidFill>
                <a:schemeClr val="tx1"/>
              </a:solidFill>
              <a:latin typeface="Arial Narrow" panose="020B0606020202030204" pitchFamily="34" charset="0"/>
            </a:rPr>
            <a:t>Report on </a:t>
          </a:r>
          <a:r>
            <a:rPr lang="en-GB" sz="2400" b="1" dirty="0">
              <a:solidFill>
                <a:srgbClr val="FFFF00"/>
              </a:solidFill>
              <a:latin typeface="Arial Narrow" panose="020B0606020202030204" pitchFamily="34" charset="0"/>
            </a:rPr>
            <a:t>occupations and qualifications</a:t>
          </a:r>
          <a:r>
            <a:rPr lang="en-GB" sz="2400" dirty="0">
              <a:solidFill>
                <a:srgbClr val="FFFF00"/>
              </a:solidFill>
              <a:latin typeface="Arial Narrow" panose="020B0606020202030204" pitchFamily="34" charset="0"/>
            </a:rPr>
            <a:t> </a:t>
          </a:r>
          <a:r>
            <a:rPr lang="en-GB" sz="2400" dirty="0">
              <a:solidFill>
                <a:schemeClr val="tx1"/>
              </a:solidFill>
              <a:latin typeface="Arial Narrow" panose="020B0606020202030204" pitchFamily="34" charset="0"/>
            </a:rPr>
            <a:t>generated by new technologies for digitalization &amp; sustainable development of AT industry</a:t>
          </a:r>
          <a:endParaRPr lang="en-US" sz="2400" dirty="0">
            <a:solidFill>
              <a:schemeClr val="tx1"/>
            </a:solidFill>
            <a:latin typeface="Arial Narrow" panose="020B0606020202030204" pitchFamily="34" charset="0"/>
          </a:endParaRPr>
        </a:p>
      </dgm:t>
    </dgm:pt>
    <dgm:pt modelId="{EA6319EB-D353-443F-8B65-340A3352760A}" type="parTrans" cxnId="{F7C83C6C-44AD-401D-920A-888D5E991650}">
      <dgm:prSet/>
      <dgm:spPr/>
      <dgm:t>
        <a:bodyPr/>
        <a:lstStyle/>
        <a:p>
          <a:endParaRPr lang="en-US"/>
        </a:p>
      </dgm:t>
    </dgm:pt>
    <dgm:pt modelId="{B4C87B5F-0323-4C7F-965D-DCB3DF623A96}" type="sibTrans" cxnId="{F7C83C6C-44AD-401D-920A-888D5E991650}">
      <dgm:prSet/>
      <dgm:spPr/>
      <dgm:t>
        <a:bodyPr/>
        <a:lstStyle/>
        <a:p>
          <a:endParaRPr lang="en-US"/>
        </a:p>
      </dgm:t>
    </dgm:pt>
    <dgm:pt modelId="{B18C6FA8-EE3F-49EF-BB0C-E35C15AF7069}">
      <dgm:prSet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400" b="1" dirty="0">
              <a:solidFill>
                <a:schemeClr val="tx1"/>
              </a:solidFill>
              <a:latin typeface="Arial Narrow" panose="020B0606020202030204" pitchFamily="34" charset="0"/>
            </a:rPr>
            <a:t>Report on the </a:t>
          </a:r>
          <a:r>
            <a:rPr lang="en-GB" sz="2400" b="1" dirty="0">
              <a:solidFill>
                <a:srgbClr val="FFFF00"/>
              </a:solidFill>
              <a:latin typeface="Arial Narrow" panose="020B0606020202030204" pitchFamily="34" charset="0"/>
            </a:rPr>
            <a:t>best practices on innovative didactical approaches and digital tools</a:t>
          </a:r>
          <a:r>
            <a:rPr lang="en-GB" sz="2400" b="1" dirty="0">
              <a:solidFill>
                <a:schemeClr val="tx1"/>
              </a:solidFill>
              <a:latin typeface="Arial Narrow" panose="020B0606020202030204" pitchFamily="34" charset="0"/>
            </a:rPr>
            <a:t> for teaching and learning </a:t>
          </a:r>
          <a:endParaRPr lang="en-US" sz="2400" dirty="0">
            <a:solidFill>
              <a:schemeClr val="tx1"/>
            </a:solidFill>
            <a:latin typeface="Arial Narrow" panose="020B0606020202030204" pitchFamily="34" charset="0"/>
          </a:endParaRPr>
        </a:p>
      </dgm:t>
    </dgm:pt>
    <dgm:pt modelId="{96CC8C46-30DE-43BC-AB95-255830437E69}" type="parTrans" cxnId="{56297C7D-75B4-47C3-9575-69D9A738F4AD}">
      <dgm:prSet/>
      <dgm:spPr/>
      <dgm:t>
        <a:bodyPr/>
        <a:lstStyle/>
        <a:p>
          <a:endParaRPr lang="en-US"/>
        </a:p>
      </dgm:t>
    </dgm:pt>
    <dgm:pt modelId="{E7D3E4D7-2D99-4CC4-B117-5F479AEB39B3}" type="sibTrans" cxnId="{56297C7D-75B4-47C3-9575-69D9A738F4AD}">
      <dgm:prSet/>
      <dgm:spPr/>
      <dgm:t>
        <a:bodyPr/>
        <a:lstStyle/>
        <a:p>
          <a:endParaRPr lang="en-US"/>
        </a:p>
      </dgm:t>
    </dgm:pt>
    <dgm:pt modelId="{DAE82400-9C13-4B04-A7D1-965FFCB9A87B}">
      <dgm:prSet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ts val="2600"/>
            </a:lnSpc>
          </a:pPr>
          <a:r>
            <a:rPr lang="en-GB" sz="2000" b="1" dirty="0">
              <a:solidFill>
                <a:srgbClr val="FFFF00"/>
              </a:solidFill>
              <a:latin typeface="Arial Narrow" panose="020B0606020202030204" pitchFamily="34" charset="0"/>
            </a:rPr>
            <a:t>10 study programs with new learning outcomes </a:t>
          </a:r>
          <a:r>
            <a:rPr lang="en-GB" sz="2000" dirty="0">
              <a:solidFill>
                <a:schemeClr val="tx1"/>
              </a:solidFill>
              <a:latin typeface="Arial Narrow" panose="020B0606020202030204" pitchFamily="34" charset="0"/>
            </a:rPr>
            <a:t>to better meet the learning needs and to reduce the skills mismatches with labour market demands for digitalization, sustainable development and intermodal transports.</a:t>
          </a:r>
          <a:endParaRPr lang="en-US" sz="2000" dirty="0">
            <a:solidFill>
              <a:schemeClr val="tx1"/>
            </a:solidFill>
            <a:latin typeface="Arial Narrow" panose="020B0606020202030204" pitchFamily="34" charset="0"/>
          </a:endParaRPr>
        </a:p>
      </dgm:t>
    </dgm:pt>
    <dgm:pt modelId="{E6A92FD5-FDDC-4EDE-AE3C-99EF0F39F4C1}" type="parTrans" cxnId="{7D36C989-C1A7-4657-ABCC-BC857F947199}">
      <dgm:prSet/>
      <dgm:spPr/>
      <dgm:t>
        <a:bodyPr/>
        <a:lstStyle/>
        <a:p>
          <a:endParaRPr lang="en-US"/>
        </a:p>
      </dgm:t>
    </dgm:pt>
    <dgm:pt modelId="{3B955EE7-B273-4341-B908-3638BBE22966}" type="sibTrans" cxnId="{7D36C989-C1A7-4657-ABCC-BC857F947199}">
      <dgm:prSet/>
      <dgm:spPr/>
      <dgm:t>
        <a:bodyPr/>
        <a:lstStyle/>
        <a:p>
          <a:endParaRPr lang="en-US"/>
        </a:p>
      </dgm:t>
    </dgm:pt>
    <dgm:pt modelId="{33D848A5-9A65-4154-B79E-94514C9C6AD3}">
      <dgm:prSet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400" b="1" dirty="0">
              <a:solidFill>
                <a:srgbClr val="FFFF00"/>
              </a:solidFill>
              <a:latin typeface="Arial Narrow" panose="020B0606020202030204" pitchFamily="34" charset="0"/>
            </a:rPr>
            <a:t>Better skilled work force in digitalisation and sustainable development </a:t>
          </a:r>
          <a:r>
            <a:rPr lang="en-GB" sz="2400" b="1" dirty="0">
              <a:solidFill>
                <a:schemeClr val="tx1"/>
              </a:solidFill>
              <a:latin typeface="Arial Narrow" panose="020B0606020202030204" pitchFamily="34" charset="0"/>
            </a:rPr>
            <a:t>of air transport </a:t>
          </a:r>
          <a:r>
            <a:rPr lang="en-GB" sz="2400" dirty="0">
              <a:solidFill>
                <a:schemeClr val="tx1"/>
              </a:solidFill>
              <a:latin typeface="Arial Narrow" panose="020B0606020202030204" pitchFamily="34" charset="0"/>
            </a:rPr>
            <a:t>necessary for new interdisciplinary occupations.</a:t>
          </a:r>
          <a:endParaRPr lang="en-US" sz="2400" dirty="0">
            <a:solidFill>
              <a:schemeClr val="tx1"/>
            </a:solidFill>
            <a:latin typeface="Arial Narrow" panose="020B0606020202030204" pitchFamily="34" charset="0"/>
          </a:endParaRPr>
        </a:p>
      </dgm:t>
    </dgm:pt>
    <dgm:pt modelId="{1F52A830-FE58-452E-B5D5-48EF2939C0B6}" type="parTrans" cxnId="{22A68BAE-42F8-4E22-A40D-36DBFE592E88}">
      <dgm:prSet/>
      <dgm:spPr/>
      <dgm:t>
        <a:bodyPr/>
        <a:lstStyle/>
        <a:p>
          <a:endParaRPr lang="en-US"/>
        </a:p>
      </dgm:t>
    </dgm:pt>
    <dgm:pt modelId="{F81DE4B8-A938-434B-891A-1C5CD78D115B}" type="sibTrans" cxnId="{22A68BAE-42F8-4E22-A40D-36DBFE592E88}">
      <dgm:prSet/>
      <dgm:spPr/>
      <dgm:t>
        <a:bodyPr/>
        <a:lstStyle/>
        <a:p>
          <a:endParaRPr lang="en-US"/>
        </a:p>
      </dgm:t>
    </dgm:pt>
    <dgm:pt modelId="{3CE3F553-346D-41F4-8147-87EFCBE8599D}">
      <dgm:prSet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400" b="1" dirty="0">
              <a:solidFill>
                <a:srgbClr val="FFFF00"/>
              </a:solidFill>
              <a:latin typeface="Arial Narrow" panose="020B0606020202030204" pitchFamily="34" charset="0"/>
            </a:rPr>
            <a:t>New tools and methods for on-line teaching</a:t>
          </a:r>
          <a:r>
            <a:rPr lang="en-GB" sz="2400" dirty="0">
              <a:solidFill>
                <a:srgbClr val="FFFF00"/>
              </a:solidFill>
              <a:latin typeface="Arial Narrow" panose="020B0606020202030204" pitchFamily="34" charset="0"/>
            </a:rPr>
            <a:t> </a:t>
          </a:r>
          <a:r>
            <a:rPr lang="en-GB" sz="2400" b="1" dirty="0">
              <a:solidFill>
                <a:srgbClr val="FFFF00"/>
              </a:solidFill>
              <a:latin typeface="Arial Narrow" panose="020B0606020202030204" pitchFamily="34" charset="0"/>
            </a:rPr>
            <a:t>and learning</a:t>
          </a:r>
          <a:r>
            <a:rPr lang="en-GB" sz="2400" b="1" dirty="0">
              <a:solidFill>
                <a:schemeClr val="tx1"/>
              </a:solidFill>
              <a:latin typeface="Arial Narrow" panose="020B0606020202030204" pitchFamily="34" charset="0"/>
            </a:rPr>
            <a:t>:</a:t>
          </a:r>
          <a:r>
            <a:rPr lang="en-GB" sz="2400" dirty="0">
              <a:solidFill>
                <a:schemeClr val="tx1"/>
              </a:solidFill>
              <a:latin typeface="Arial Narrow" panose="020B0606020202030204" pitchFamily="34" charset="0"/>
            </a:rPr>
            <a:t> videos, serious/applied games, interactive presentations; digital content tools.</a:t>
          </a:r>
          <a:endParaRPr lang="en-US" sz="2400" dirty="0">
            <a:solidFill>
              <a:schemeClr val="tx1"/>
            </a:solidFill>
            <a:latin typeface="Arial Narrow" panose="020B0606020202030204" pitchFamily="34" charset="0"/>
          </a:endParaRPr>
        </a:p>
      </dgm:t>
    </dgm:pt>
    <dgm:pt modelId="{3ABCB2E3-CDBC-498E-A8E3-2DEC65CB85F6}" type="parTrans" cxnId="{3072A0CE-7814-4E92-827C-415F1C989B1B}">
      <dgm:prSet/>
      <dgm:spPr/>
      <dgm:t>
        <a:bodyPr/>
        <a:lstStyle/>
        <a:p>
          <a:endParaRPr lang="en-US"/>
        </a:p>
      </dgm:t>
    </dgm:pt>
    <dgm:pt modelId="{96F6DF05-EC27-4FDF-9C50-C0CCB6A137DA}" type="sibTrans" cxnId="{3072A0CE-7814-4E92-827C-415F1C989B1B}">
      <dgm:prSet/>
      <dgm:spPr/>
      <dgm:t>
        <a:bodyPr/>
        <a:lstStyle/>
        <a:p>
          <a:endParaRPr lang="en-US"/>
        </a:p>
      </dgm:t>
    </dgm:pt>
    <dgm:pt modelId="{6D35E1F0-7C2A-47DF-A30B-287F88E50B5E}">
      <dgm:prSet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GB" sz="2400" b="1" dirty="0">
              <a:solidFill>
                <a:schemeClr val="tx1"/>
              </a:solidFill>
              <a:latin typeface="Arial Narrow" panose="020B0606020202030204" pitchFamily="34" charset="0"/>
            </a:rPr>
            <a:t>Dissemination</a:t>
          </a:r>
          <a:r>
            <a:rPr lang="en-GB" sz="2400" dirty="0">
              <a:solidFill>
                <a:schemeClr val="tx1"/>
              </a:solidFill>
              <a:latin typeface="Arial Narrow" panose="020B0606020202030204" pitchFamily="34" charset="0"/>
            </a:rPr>
            <a:t>: Project website and on-line networking tools, Media relation and public multiplier events organized within the project </a:t>
          </a:r>
          <a:endParaRPr lang="en-US" sz="2400" dirty="0">
            <a:solidFill>
              <a:schemeClr val="tx1"/>
            </a:solidFill>
            <a:latin typeface="Arial Narrow" panose="020B0606020202030204" pitchFamily="34" charset="0"/>
          </a:endParaRPr>
        </a:p>
      </dgm:t>
    </dgm:pt>
    <dgm:pt modelId="{09F4DACA-7575-4C4A-AB25-C669F5AE8B19}" type="parTrans" cxnId="{4A4F31DC-FE1B-4EFF-BD9C-FF4544116AF9}">
      <dgm:prSet/>
      <dgm:spPr/>
      <dgm:t>
        <a:bodyPr/>
        <a:lstStyle/>
        <a:p>
          <a:endParaRPr lang="en-US"/>
        </a:p>
      </dgm:t>
    </dgm:pt>
    <dgm:pt modelId="{2B267B22-D677-4E9A-A0C9-1808402047FD}" type="sibTrans" cxnId="{4A4F31DC-FE1B-4EFF-BD9C-FF4544116AF9}">
      <dgm:prSet/>
      <dgm:spPr/>
      <dgm:t>
        <a:bodyPr/>
        <a:lstStyle/>
        <a:p>
          <a:endParaRPr lang="en-US"/>
        </a:p>
      </dgm:t>
    </dgm:pt>
    <dgm:pt modelId="{12E836C7-F2DD-4387-975A-DF38E54A5CD9}" type="pres">
      <dgm:prSet presAssocID="{D02A8712-C281-4F7F-BD99-E29FF13A25DC}" presName="diagram" presStyleCnt="0">
        <dgm:presLayoutVars>
          <dgm:dir/>
          <dgm:resizeHandles val="exact"/>
        </dgm:presLayoutVars>
      </dgm:prSet>
      <dgm:spPr/>
    </dgm:pt>
    <dgm:pt modelId="{04A3344F-F1E1-414F-A7F3-419733F06248}" type="pres">
      <dgm:prSet presAssocID="{44D8E22A-A8D3-4475-925A-0FB528993801}" presName="node" presStyleLbl="node1" presStyleIdx="0" presStyleCnt="6" custScaleY="129769" custLinFactNeighborX="183" custLinFactNeighborY="-2690">
        <dgm:presLayoutVars>
          <dgm:bulletEnabled val="1"/>
        </dgm:presLayoutVars>
      </dgm:prSet>
      <dgm:spPr/>
    </dgm:pt>
    <dgm:pt modelId="{864D5AC8-E2AB-4044-84DA-E59E739C2EAB}" type="pres">
      <dgm:prSet presAssocID="{B4C87B5F-0323-4C7F-965D-DCB3DF623A96}" presName="sibTrans" presStyleCnt="0"/>
      <dgm:spPr/>
    </dgm:pt>
    <dgm:pt modelId="{92D0E001-B13E-4E3E-9446-252657AC14CE}" type="pres">
      <dgm:prSet presAssocID="{B18C6FA8-EE3F-49EF-BB0C-E35C15AF7069}" presName="node" presStyleLbl="node1" presStyleIdx="1" presStyleCnt="6" custScaleY="135579" custLinFactNeighborX="1388" custLinFactNeighborY="-5047">
        <dgm:presLayoutVars>
          <dgm:bulletEnabled val="1"/>
        </dgm:presLayoutVars>
      </dgm:prSet>
      <dgm:spPr/>
    </dgm:pt>
    <dgm:pt modelId="{3F558A96-3B9A-4749-AD2E-D5AF04847639}" type="pres">
      <dgm:prSet presAssocID="{E7D3E4D7-2D99-4CC4-B117-5F479AEB39B3}" presName="sibTrans" presStyleCnt="0"/>
      <dgm:spPr/>
    </dgm:pt>
    <dgm:pt modelId="{9EE64DEE-C76D-4A8B-AC86-DA6531F2BDA0}" type="pres">
      <dgm:prSet presAssocID="{DAE82400-9C13-4B04-A7D1-965FFCB9A87B}" presName="node" presStyleLbl="node1" presStyleIdx="2" presStyleCnt="6" custScaleY="133431">
        <dgm:presLayoutVars>
          <dgm:bulletEnabled val="1"/>
        </dgm:presLayoutVars>
      </dgm:prSet>
      <dgm:spPr/>
    </dgm:pt>
    <dgm:pt modelId="{04FD4FC0-5DC4-416E-B9B0-EC5CF9550285}" type="pres">
      <dgm:prSet presAssocID="{3B955EE7-B273-4341-B908-3638BBE22966}" presName="sibTrans" presStyleCnt="0"/>
      <dgm:spPr/>
    </dgm:pt>
    <dgm:pt modelId="{5DA7520E-51EF-4682-BB23-8E48DD6C61E6}" type="pres">
      <dgm:prSet presAssocID="{33D848A5-9A65-4154-B79E-94514C9C6AD3}" presName="node" presStyleLbl="node1" presStyleIdx="3" presStyleCnt="6" custScaleY="114948" custLinFactNeighborX="1186" custLinFactNeighborY="-5588">
        <dgm:presLayoutVars>
          <dgm:bulletEnabled val="1"/>
        </dgm:presLayoutVars>
      </dgm:prSet>
      <dgm:spPr/>
    </dgm:pt>
    <dgm:pt modelId="{0BED4EC7-6E8D-4333-842B-E00387C1CCC5}" type="pres">
      <dgm:prSet presAssocID="{F81DE4B8-A938-434B-891A-1C5CD78D115B}" presName="sibTrans" presStyleCnt="0"/>
      <dgm:spPr/>
    </dgm:pt>
    <dgm:pt modelId="{6F771390-35EB-4E8B-8C05-5AEAE82B6100}" type="pres">
      <dgm:prSet presAssocID="{3CE3F553-346D-41F4-8147-87EFCBE8599D}" presName="node" presStyleLbl="node1" presStyleIdx="4" presStyleCnt="6" custScaleY="117533" custLinFactNeighborX="1435" custLinFactNeighborY="-4877">
        <dgm:presLayoutVars>
          <dgm:bulletEnabled val="1"/>
        </dgm:presLayoutVars>
      </dgm:prSet>
      <dgm:spPr/>
    </dgm:pt>
    <dgm:pt modelId="{FB35F520-833A-481A-B8E2-3D911F29FB7A}" type="pres">
      <dgm:prSet presAssocID="{96F6DF05-EC27-4FDF-9C50-C0CCB6A137DA}" presName="sibTrans" presStyleCnt="0"/>
      <dgm:spPr/>
    </dgm:pt>
    <dgm:pt modelId="{AD7084B5-56D8-4BA5-9489-215242E4C1AD}" type="pres">
      <dgm:prSet presAssocID="{6D35E1F0-7C2A-47DF-A30B-287F88E50B5E}" presName="node" presStyleLbl="node1" presStyleIdx="5" presStyleCnt="6" custScaleY="113982" custLinFactNeighborX="-1060" custLinFactNeighborY="-3102">
        <dgm:presLayoutVars>
          <dgm:bulletEnabled val="1"/>
        </dgm:presLayoutVars>
      </dgm:prSet>
      <dgm:spPr/>
    </dgm:pt>
  </dgm:ptLst>
  <dgm:cxnLst>
    <dgm:cxn modelId="{4CF2730A-EFEC-4262-AD8E-4A1832766131}" type="presOf" srcId="{DAE82400-9C13-4B04-A7D1-965FFCB9A87B}" destId="{9EE64DEE-C76D-4A8B-AC86-DA6531F2BDA0}" srcOrd="0" destOrd="0" presId="urn:microsoft.com/office/officeart/2005/8/layout/default"/>
    <dgm:cxn modelId="{6DBF0723-312B-4152-82D5-79FC989EA7AA}" type="presOf" srcId="{6D35E1F0-7C2A-47DF-A30B-287F88E50B5E}" destId="{AD7084B5-56D8-4BA5-9489-215242E4C1AD}" srcOrd="0" destOrd="0" presId="urn:microsoft.com/office/officeart/2005/8/layout/default"/>
    <dgm:cxn modelId="{F7C83C6C-44AD-401D-920A-888D5E991650}" srcId="{D02A8712-C281-4F7F-BD99-E29FF13A25DC}" destId="{44D8E22A-A8D3-4475-925A-0FB528993801}" srcOrd="0" destOrd="0" parTransId="{EA6319EB-D353-443F-8B65-340A3352760A}" sibTransId="{B4C87B5F-0323-4C7F-965D-DCB3DF623A96}"/>
    <dgm:cxn modelId="{56297C7D-75B4-47C3-9575-69D9A738F4AD}" srcId="{D02A8712-C281-4F7F-BD99-E29FF13A25DC}" destId="{B18C6FA8-EE3F-49EF-BB0C-E35C15AF7069}" srcOrd="1" destOrd="0" parTransId="{96CC8C46-30DE-43BC-AB95-255830437E69}" sibTransId="{E7D3E4D7-2D99-4CC4-B117-5F479AEB39B3}"/>
    <dgm:cxn modelId="{7D36C989-C1A7-4657-ABCC-BC857F947199}" srcId="{D02A8712-C281-4F7F-BD99-E29FF13A25DC}" destId="{DAE82400-9C13-4B04-A7D1-965FFCB9A87B}" srcOrd="2" destOrd="0" parTransId="{E6A92FD5-FDDC-4EDE-AE3C-99EF0F39F4C1}" sibTransId="{3B955EE7-B273-4341-B908-3638BBE22966}"/>
    <dgm:cxn modelId="{3E416199-3377-4419-9F9C-DEB4D140D16A}" type="presOf" srcId="{33D848A5-9A65-4154-B79E-94514C9C6AD3}" destId="{5DA7520E-51EF-4682-BB23-8E48DD6C61E6}" srcOrd="0" destOrd="0" presId="urn:microsoft.com/office/officeart/2005/8/layout/default"/>
    <dgm:cxn modelId="{22A68BAE-42F8-4E22-A40D-36DBFE592E88}" srcId="{D02A8712-C281-4F7F-BD99-E29FF13A25DC}" destId="{33D848A5-9A65-4154-B79E-94514C9C6AD3}" srcOrd="3" destOrd="0" parTransId="{1F52A830-FE58-452E-B5D5-48EF2939C0B6}" sibTransId="{F81DE4B8-A938-434B-891A-1C5CD78D115B}"/>
    <dgm:cxn modelId="{3D8F1EB5-B7C7-4B63-8585-330BA2A7797E}" type="presOf" srcId="{D02A8712-C281-4F7F-BD99-E29FF13A25DC}" destId="{12E836C7-F2DD-4387-975A-DF38E54A5CD9}" srcOrd="0" destOrd="0" presId="urn:microsoft.com/office/officeart/2005/8/layout/default"/>
    <dgm:cxn modelId="{0F0E81B7-8AEF-4343-BD4E-F77BA21D2694}" type="presOf" srcId="{3CE3F553-346D-41F4-8147-87EFCBE8599D}" destId="{6F771390-35EB-4E8B-8C05-5AEAE82B6100}" srcOrd="0" destOrd="0" presId="urn:microsoft.com/office/officeart/2005/8/layout/default"/>
    <dgm:cxn modelId="{3072A0CE-7814-4E92-827C-415F1C989B1B}" srcId="{D02A8712-C281-4F7F-BD99-E29FF13A25DC}" destId="{3CE3F553-346D-41F4-8147-87EFCBE8599D}" srcOrd="4" destOrd="0" parTransId="{3ABCB2E3-CDBC-498E-A8E3-2DEC65CB85F6}" sibTransId="{96F6DF05-EC27-4FDF-9C50-C0CCB6A137DA}"/>
    <dgm:cxn modelId="{ECB15CD7-5D2A-46F0-A21B-F84DA8E4C17B}" type="presOf" srcId="{44D8E22A-A8D3-4475-925A-0FB528993801}" destId="{04A3344F-F1E1-414F-A7F3-419733F06248}" srcOrd="0" destOrd="0" presId="urn:microsoft.com/office/officeart/2005/8/layout/default"/>
    <dgm:cxn modelId="{4A4F31DC-FE1B-4EFF-BD9C-FF4544116AF9}" srcId="{D02A8712-C281-4F7F-BD99-E29FF13A25DC}" destId="{6D35E1F0-7C2A-47DF-A30B-287F88E50B5E}" srcOrd="5" destOrd="0" parTransId="{09F4DACA-7575-4C4A-AB25-C669F5AE8B19}" sibTransId="{2B267B22-D677-4E9A-A0C9-1808402047FD}"/>
    <dgm:cxn modelId="{7EDCCFF3-8691-47F5-8210-66E90DD2676A}" type="presOf" srcId="{B18C6FA8-EE3F-49EF-BB0C-E35C15AF7069}" destId="{92D0E001-B13E-4E3E-9446-252657AC14CE}" srcOrd="0" destOrd="0" presId="urn:microsoft.com/office/officeart/2005/8/layout/default"/>
    <dgm:cxn modelId="{8D514ABF-34E3-4F0E-AF37-5B5CCB595FEE}" type="presParOf" srcId="{12E836C7-F2DD-4387-975A-DF38E54A5CD9}" destId="{04A3344F-F1E1-414F-A7F3-419733F06248}" srcOrd="0" destOrd="0" presId="urn:microsoft.com/office/officeart/2005/8/layout/default"/>
    <dgm:cxn modelId="{11B2E84E-3F85-4C87-A71D-3131D7DFE3EB}" type="presParOf" srcId="{12E836C7-F2DD-4387-975A-DF38E54A5CD9}" destId="{864D5AC8-E2AB-4044-84DA-E59E739C2EAB}" srcOrd="1" destOrd="0" presId="urn:microsoft.com/office/officeart/2005/8/layout/default"/>
    <dgm:cxn modelId="{6ABF9C98-A21F-4192-94B6-D07978F150DD}" type="presParOf" srcId="{12E836C7-F2DD-4387-975A-DF38E54A5CD9}" destId="{92D0E001-B13E-4E3E-9446-252657AC14CE}" srcOrd="2" destOrd="0" presId="urn:microsoft.com/office/officeart/2005/8/layout/default"/>
    <dgm:cxn modelId="{6DD2E2E2-11A6-4889-9DDB-5C81196E4C14}" type="presParOf" srcId="{12E836C7-F2DD-4387-975A-DF38E54A5CD9}" destId="{3F558A96-3B9A-4749-AD2E-D5AF04847639}" srcOrd="3" destOrd="0" presId="urn:microsoft.com/office/officeart/2005/8/layout/default"/>
    <dgm:cxn modelId="{CE9F4BFC-2919-443F-B7D6-19DD989C86DA}" type="presParOf" srcId="{12E836C7-F2DD-4387-975A-DF38E54A5CD9}" destId="{9EE64DEE-C76D-4A8B-AC86-DA6531F2BDA0}" srcOrd="4" destOrd="0" presId="urn:microsoft.com/office/officeart/2005/8/layout/default"/>
    <dgm:cxn modelId="{911086EE-36EF-4326-82C3-1408ED0F85C6}" type="presParOf" srcId="{12E836C7-F2DD-4387-975A-DF38E54A5CD9}" destId="{04FD4FC0-5DC4-416E-B9B0-EC5CF9550285}" srcOrd="5" destOrd="0" presId="urn:microsoft.com/office/officeart/2005/8/layout/default"/>
    <dgm:cxn modelId="{5D64D2E4-A0EF-430E-B1F9-8034583CF098}" type="presParOf" srcId="{12E836C7-F2DD-4387-975A-DF38E54A5CD9}" destId="{5DA7520E-51EF-4682-BB23-8E48DD6C61E6}" srcOrd="6" destOrd="0" presId="urn:microsoft.com/office/officeart/2005/8/layout/default"/>
    <dgm:cxn modelId="{07761028-FB7B-42AC-A77B-A6D929739638}" type="presParOf" srcId="{12E836C7-F2DD-4387-975A-DF38E54A5CD9}" destId="{0BED4EC7-6E8D-4333-842B-E00387C1CCC5}" srcOrd="7" destOrd="0" presId="urn:microsoft.com/office/officeart/2005/8/layout/default"/>
    <dgm:cxn modelId="{AAB7459E-EE97-45F2-AED3-4653D48D3C89}" type="presParOf" srcId="{12E836C7-F2DD-4387-975A-DF38E54A5CD9}" destId="{6F771390-35EB-4E8B-8C05-5AEAE82B6100}" srcOrd="8" destOrd="0" presId="urn:microsoft.com/office/officeart/2005/8/layout/default"/>
    <dgm:cxn modelId="{E440B508-0168-4215-BDFF-A90B45501918}" type="presParOf" srcId="{12E836C7-F2DD-4387-975A-DF38E54A5CD9}" destId="{FB35F520-833A-481A-B8E2-3D911F29FB7A}" srcOrd="9" destOrd="0" presId="urn:microsoft.com/office/officeart/2005/8/layout/default"/>
    <dgm:cxn modelId="{E16BD56C-586E-4C4A-924F-91174D5FD504}" type="presParOf" srcId="{12E836C7-F2DD-4387-975A-DF38E54A5CD9}" destId="{AD7084B5-56D8-4BA5-9489-215242E4C1A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DC1170D-FFE0-4F7E-A8BA-2279C70C1196}"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FB142DC7-9440-479E-A16B-0772E870BDE9}">
      <dgm:prSet custT="1"/>
      <dgm:spPr/>
      <dgm:t>
        <a:bodyPr/>
        <a:lstStyle/>
        <a:p>
          <a:pPr>
            <a:lnSpc>
              <a:spcPts val="3300"/>
            </a:lnSpc>
            <a:spcAft>
              <a:spcPts val="0"/>
            </a:spcAft>
          </a:pPr>
          <a:r>
            <a:rPr lang="en-US" sz="2200" b="1" dirty="0">
              <a:latin typeface="Arial Narrow" panose="020B0606020202030204" pitchFamily="34" charset="0"/>
              <a:cs typeface="Sabon Next LT" panose="02000500000000000000" pitchFamily="2" charset="0"/>
            </a:rPr>
            <a:t>The qualitative component:  </a:t>
          </a:r>
          <a:endParaRPr lang="en-US" sz="2200" dirty="0">
            <a:latin typeface="Arial Narrow" panose="020B0606020202030204" pitchFamily="34" charset="0"/>
            <a:cs typeface="Sabon Next LT" panose="02000500000000000000" pitchFamily="2" charset="0"/>
          </a:endParaRPr>
        </a:p>
        <a:p>
          <a:pPr>
            <a:lnSpc>
              <a:spcPts val="3300"/>
            </a:lnSpc>
            <a:spcAft>
              <a:spcPts val="0"/>
            </a:spcAft>
          </a:pPr>
          <a:r>
            <a:rPr lang="en-US" sz="2200" dirty="0">
              <a:latin typeface="Arial Narrow" panose="020B0606020202030204" pitchFamily="34" charset="0"/>
              <a:cs typeface="Sabon Next LT" panose="02000500000000000000" pitchFamily="2" charset="0"/>
            </a:rPr>
            <a:t>- An examination of information related to occupations and qualifications in air transport from documents elaborated by </a:t>
          </a:r>
        </a:p>
        <a:p>
          <a:pPr>
            <a:lnSpc>
              <a:spcPts val="3300"/>
            </a:lnSpc>
            <a:spcAft>
              <a:spcPts val="0"/>
            </a:spcAft>
          </a:pPr>
          <a:r>
            <a:rPr lang="en-US" sz="2200" dirty="0">
              <a:latin typeface="Arial Narrow" panose="020B0606020202030204" pitchFamily="34" charset="0"/>
              <a:cs typeface="Sabon Next LT" panose="02000500000000000000" pitchFamily="2" charset="0"/>
            </a:rPr>
            <a:t>- European Commission, CEDEFOP ,  </a:t>
          </a:r>
          <a:r>
            <a:rPr lang="en-US" sz="2200" dirty="0" err="1">
              <a:latin typeface="Arial Narrow" panose="020B0606020202030204" pitchFamily="34" charset="0"/>
              <a:cs typeface="Sabon Next LT" panose="02000500000000000000" pitchFamily="2" charset="0"/>
            </a:rPr>
            <a:t>Organisation</a:t>
          </a:r>
          <a:r>
            <a:rPr lang="en-US" sz="2200" dirty="0">
              <a:latin typeface="Arial Narrow" panose="020B0606020202030204" pitchFamily="34" charset="0"/>
              <a:cs typeface="Sabon Next LT" panose="02000500000000000000" pitchFamily="2" charset="0"/>
            </a:rPr>
            <a:t> for Economic Cooperation and Development (OECD), ICAO, ACI, ATAG, previous projects and others </a:t>
          </a:r>
          <a:r>
            <a:rPr lang="en-US" sz="2200" dirty="0" err="1">
              <a:latin typeface="Arial Narrow" panose="020B0606020202030204" pitchFamily="34" charset="0"/>
              <a:cs typeface="Sabon Next LT" panose="02000500000000000000" pitchFamily="2" charset="0"/>
            </a:rPr>
            <a:t>scientificat</a:t>
          </a:r>
          <a:r>
            <a:rPr lang="en-US" sz="2200" dirty="0">
              <a:latin typeface="Arial Narrow" panose="020B0606020202030204" pitchFamily="34" charset="0"/>
              <a:cs typeface="Sabon Next LT" panose="02000500000000000000" pitchFamily="2" charset="0"/>
            </a:rPr>
            <a:t> papers.</a:t>
          </a:r>
        </a:p>
      </dgm:t>
    </dgm:pt>
    <dgm:pt modelId="{EBD4EC90-A7B8-4395-9800-8E986C991DC0}" type="sibTrans" cxnId="{0A33A7FE-861F-401A-8129-5DFEDB4AD24E}">
      <dgm:prSet/>
      <dgm:spPr/>
      <dgm:t>
        <a:bodyPr/>
        <a:lstStyle/>
        <a:p>
          <a:endParaRPr lang="en-US"/>
        </a:p>
      </dgm:t>
    </dgm:pt>
    <dgm:pt modelId="{C4AED8A5-3E55-4337-83DB-207550127C28}" type="parTrans" cxnId="{0A33A7FE-861F-401A-8129-5DFEDB4AD24E}">
      <dgm:prSet/>
      <dgm:spPr/>
      <dgm:t>
        <a:bodyPr/>
        <a:lstStyle/>
        <a:p>
          <a:endParaRPr lang="en-US" sz="2200"/>
        </a:p>
      </dgm:t>
    </dgm:pt>
    <dgm:pt modelId="{F97ADA09-08DE-43F4-9EC8-2EDB8FCB7099}">
      <dgm:prSet custT="1"/>
      <dgm:spPr/>
      <dgm:t>
        <a:bodyPr/>
        <a:lstStyle/>
        <a:p>
          <a:pPr>
            <a:spcAft>
              <a:spcPts val="0"/>
            </a:spcAft>
          </a:pPr>
          <a:r>
            <a:rPr lang="en-US" sz="2200" b="1" dirty="0">
              <a:latin typeface="Arial Narrow" panose="020B0606020202030204" pitchFamily="34" charset="0"/>
              <a:cs typeface="Sabon Next LT" panose="02000500000000000000" pitchFamily="2" charset="0"/>
            </a:rPr>
            <a:t>The quantitative component:</a:t>
          </a:r>
        </a:p>
        <a:p>
          <a:pPr>
            <a:spcAft>
              <a:spcPts val="0"/>
            </a:spcAft>
          </a:pPr>
          <a:r>
            <a:rPr lang="en-US" sz="2200" b="1" dirty="0">
              <a:latin typeface="Arial Narrow" panose="020B0606020202030204" pitchFamily="34" charset="0"/>
              <a:cs typeface="Sabon Next LT" panose="02000500000000000000" pitchFamily="2" charset="0"/>
            </a:rPr>
            <a:t> </a:t>
          </a:r>
          <a:r>
            <a:rPr lang="en-US" sz="2200" dirty="0">
              <a:latin typeface="Arial Narrow" panose="020B0606020202030204" pitchFamily="34" charset="0"/>
              <a:cs typeface="Sabon Next LT" panose="02000500000000000000" pitchFamily="2" charset="0"/>
            </a:rPr>
            <a:t>A survey was carried out using  the 3 different questionnaires</a:t>
          </a:r>
          <a:r>
            <a:rPr lang="en-US" sz="2200" dirty="0">
              <a:latin typeface="Sabon Next LT" panose="02000500000000000000" pitchFamily="2" charset="0"/>
              <a:cs typeface="Sabon Next LT" panose="02000500000000000000" pitchFamily="2" charset="0"/>
            </a:rPr>
            <a:t>:  </a:t>
          </a:r>
        </a:p>
      </dgm:t>
    </dgm:pt>
    <dgm:pt modelId="{E462E347-C958-434D-B837-3C283A225221}" type="sibTrans" cxnId="{230C84EB-9B0B-43EA-8670-F9258CBCB8D6}">
      <dgm:prSet/>
      <dgm:spPr/>
      <dgm:t>
        <a:bodyPr/>
        <a:lstStyle/>
        <a:p>
          <a:endParaRPr lang="en-US"/>
        </a:p>
      </dgm:t>
    </dgm:pt>
    <dgm:pt modelId="{8A345B29-8816-4C53-94CD-5142FDDCDB90}" type="parTrans" cxnId="{230C84EB-9B0B-43EA-8670-F9258CBCB8D6}">
      <dgm:prSet/>
      <dgm:spPr/>
      <dgm:t>
        <a:bodyPr/>
        <a:lstStyle/>
        <a:p>
          <a:endParaRPr lang="en-US" sz="2200"/>
        </a:p>
      </dgm:t>
    </dgm:pt>
    <dgm:pt modelId="{5491B9EA-E2A8-426B-992B-0EE8544114D8}" type="pres">
      <dgm:prSet presAssocID="{6DC1170D-FFE0-4F7E-A8BA-2279C70C1196}" presName="vert0" presStyleCnt="0">
        <dgm:presLayoutVars>
          <dgm:dir/>
          <dgm:animOne val="branch"/>
          <dgm:animLvl val="lvl"/>
        </dgm:presLayoutVars>
      </dgm:prSet>
      <dgm:spPr/>
    </dgm:pt>
    <dgm:pt modelId="{509A2B44-04FC-4C58-A78B-33EE85DB092A}" type="pres">
      <dgm:prSet presAssocID="{FB142DC7-9440-479E-A16B-0772E870BDE9}" presName="thickLine" presStyleLbl="alignNode1" presStyleIdx="0" presStyleCnt="2" custLinFactNeighborX="561" custLinFactNeighborY="-16602"/>
      <dgm:spPr/>
    </dgm:pt>
    <dgm:pt modelId="{585FA794-157E-487C-8975-851EBC4726CD}" type="pres">
      <dgm:prSet presAssocID="{FB142DC7-9440-479E-A16B-0772E870BDE9}" presName="horz1" presStyleCnt="0"/>
      <dgm:spPr/>
    </dgm:pt>
    <dgm:pt modelId="{EA4323BF-B7AE-4906-B6D7-247359DB64AE}" type="pres">
      <dgm:prSet presAssocID="{FB142DC7-9440-479E-A16B-0772E870BDE9}" presName="tx1" presStyleLbl="revTx" presStyleIdx="0" presStyleCnt="2" custScaleX="50726" custScaleY="130505" custLinFactNeighborX="0" custLinFactNeighborY="-6520"/>
      <dgm:spPr/>
    </dgm:pt>
    <dgm:pt modelId="{56337B04-9478-42E9-AE34-BA6CDE1511FD}" type="pres">
      <dgm:prSet presAssocID="{FB142DC7-9440-479E-A16B-0772E870BDE9}" presName="vert1" presStyleCnt="0"/>
      <dgm:spPr/>
    </dgm:pt>
    <dgm:pt modelId="{DCC4F05D-CE36-4706-8C03-4124B3CFE42C}" type="pres">
      <dgm:prSet presAssocID="{F97ADA09-08DE-43F4-9EC8-2EDB8FCB7099}" presName="thickLine" presStyleLbl="alignNode1" presStyleIdx="1" presStyleCnt="2" custLinFactNeighborX="-360" custLinFactNeighborY="-12812"/>
      <dgm:spPr/>
    </dgm:pt>
    <dgm:pt modelId="{2152EB5E-0A87-49D9-8DE3-0F6C2276C29C}" type="pres">
      <dgm:prSet presAssocID="{F97ADA09-08DE-43F4-9EC8-2EDB8FCB7099}" presName="horz1" presStyleCnt="0"/>
      <dgm:spPr/>
    </dgm:pt>
    <dgm:pt modelId="{AA0A293A-ECF0-4F4A-8E01-F20ADDF9DB4F}" type="pres">
      <dgm:prSet presAssocID="{F97ADA09-08DE-43F4-9EC8-2EDB8FCB7099}" presName="tx1" presStyleLbl="revTx" presStyleIdx="1" presStyleCnt="2" custScaleY="49521"/>
      <dgm:spPr/>
    </dgm:pt>
    <dgm:pt modelId="{3CA388A1-CE78-4A4B-BA95-9C6DEADE37BF}" type="pres">
      <dgm:prSet presAssocID="{F97ADA09-08DE-43F4-9EC8-2EDB8FCB7099}" presName="vert1" presStyleCnt="0"/>
      <dgm:spPr/>
    </dgm:pt>
  </dgm:ptLst>
  <dgm:cxnLst>
    <dgm:cxn modelId="{43469D35-9EEE-467A-90EF-B7FEA8E3610F}" type="presOf" srcId="{FB142DC7-9440-479E-A16B-0772E870BDE9}" destId="{EA4323BF-B7AE-4906-B6D7-247359DB64AE}" srcOrd="0" destOrd="0" presId="urn:microsoft.com/office/officeart/2008/layout/LinedList"/>
    <dgm:cxn modelId="{93DAD5D3-5FA6-4CC2-B47F-056BAB4D0683}" type="presOf" srcId="{F97ADA09-08DE-43F4-9EC8-2EDB8FCB7099}" destId="{AA0A293A-ECF0-4F4A-8E01-F20ADDF9DB4F}" srcOrd="0" destOrd="0" presId="urn:microsoft.com/office/officeart/2008/layout/LinedList"/>
    <dgm:cxn modelId="{230C84EB-9B0B-43EA-8670-F9258CBCB8D6}" srcId="{6DC1170D-FFE0-4F7E-A8BA-2279C70C1196}" destId="{F97ADA09-08DE-43F4-9EC8-2EDB8FCB7099}" srcOrd="1" destOrd="0" parTransId="{8A345B29-8816-4C53-94CD-5142FDDCDB90}" sibTransId="{E462E347-C958-434D-B837-3C283A225221}"/>
    <dgm:cxn modelId="{72B563F8-6CB2-4568-A876-4EB1FB6F96F2}" type="presOf" srcId="{6DC1170D-FFE0-4F7E-A8BA-2279C70C1196}" destId="{5491B9EA-E2A8-426B-992B-0EE8544114D8}" srcOrd="0" destOrd="0" presId="urn:microsoft.com/office/officeart/2008/layout/LinedList"/>
    <dgm:cxn modelId="{0A33A7FE-861F-401A-8129-5DFEDB4AD24E}" srcId="{6DC1170D-FFE0-4F7E-A8BA-2279C70C1196}" destId="{FB142DC7-9440-479E-A16B-0772E870BDE9}" srcOrd="0" destOrd="0" parTransId="{C4AED8A5-3E55-4337-83DB-207550127C28}" sibTransId="{EBD4EC90-A7B8-4395-9800-8E986C991DC0}"/>
    <dgm:cxn modelId="{9C28C079-5677-4D6F-9BE1-3B85DF5E9E62}" type="presParOf" srcId="{5491B9EA-E2A8-426B-992B-0EE8544114D8}" destId="{509A2B44-04FC-4C58-A78B-33EE85DB092A}" srcOrd="0" destOrd="0" presId="urn:microsoft.com/office/officeart/2008/layout/LinedList"/>
    <dgm:cxn modelId="{57C4F3C4-FF17-4718-B781-E88BF69B3317}" type="presParOf" srcId="{5491B9EA-E2A8-426B-992B-0EE8544114D8}" destId="{585FA794-157E-487C-8975-851EBC4726CD}" srcOrd="1" destOrd="0" presId="urn:microsoft.com/office/officeart/2008/layout/LinedList"/>
    <dgm:cxn modelId="{F60BF904-7792-457A-BBD5-0BCBD5CD7CDF}" type="presParOf" srcId="{585FA794-157E-487C-8975-851EBC4726CD}" destId="{EA4323BF-B7AE-4906-B6D7-247359DB64AE}" srcOrd="0" destOrd="0" presId="urn:microsoft.com/office/officeart/2008/layout/LinedList"/>
    <dgm:cxn modelId="{EB7E2474-8E4D-46E8-96A8-6C6A3B416CBB}" type="presParOf" srcId="{585FA794-157E-487C-8975-851EBC4726CD}" destId="{56337B04-9478-42E9-AE34-BA6CDE1511FD}" srcOrd="1" destOrd="0" presId="urn:microsoft.com/office/officeart/2008/layout/LinedList"/>
    <dgm:cxn modelId="{77DF49E3-30AD-4F97-8E0B-25C7F89FC90E}" type="presParOf" srcId="{5491B9EA-E2A8-426B-992B-0EE8544114D8}" destId="{DCC4F05D-CE36-4706-8C03-4124B3CFE42C}" srcOrd="2" destOrd="0" presId="urn:microsoft.com/office/officeart/2008/layout/LinedList"/>
    <dgm:cxn modelId="{2740D22A-99B9-4A93-ABAD-32DE94FE42EC}" type="presParOf" srcId="{5491B9EA-E2A8-426B-992B-0EE8544114D8}" destId="{2152EB5E-0A87-49D9-8DE3-0F6C2276C29C}" srcOrd="3" destOrd="0" presId="urn:microsoft.com/office/officeart/2008/layout/LinedList"/>
    <dgm:cxn modelId="{84B9F190-1B01-4058-8B10-B45F3D489BA8}" type="presParOf" srcId="{2152EB5E-0A87-49D9-8DE3-0F6C2276C29C}" destId="{AA0A293A-ECF0-4F4A-8E01-F20ADDF9DB4F}" srcOrd="0" destOrd="0" presId="urn:microsoft.com/office/officeart/2008/layout/LinedList"/>
    <dgm:cxn modelId="{619ECE80-223E-4CB3-8A38-137BBFD50776}" type="presParOf" srcId="{2152EB5E-0A87-49D9-8DE3-0F6C2276C29C}" destId="{3CA388A1-CE78-4A4B-BA95-9C6DEADE37B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EE56DC-6320-4538-9141-09A2FA6DAADB}" type="doc">
      <dgm:prSet loTypeId="urn:microsoft.com/office/officeart/2005/8/layout/orgChart1" loCatId="hierarchy" qsTypeId="urn:microsoft.com/office/officeart/2005/8/quickstyle/simple1" qsCatId="simple" csTypeId="urn:microsoft.com/office/officeart/2005/8/colors/colorful1" csCatId="colorful" phldr="1"/>
      <dgm:spPr/>
      <dgm:t>
        <a:bodyPr/>
        <a:lstStyle/>
        <a:p>
          <a:endParaRPr lang="en-US"/>
        </a:p>
      </dgm:t>
    </dgm:pt>
    <dgm:pt modelId="{0BA5E2A6-1419-4260-8553-2930202064E6}">
      <dgm:prSet phldrT="[Text]" custT="1"/>
      <dgm:spPr/>
      <dgm:t>
        <a:bodyPr/>
        <a:lstStyle/>
        <a:p>
          <a:r>
            <a:rPr lang="en-US" sz="1200" b="1" dirty="0"/>
            <a:t>SURVEY</a:t>
          </a:r>
          <a:endParaRPr lang="en-US" sz="1600" b="1" dirty="0"/>
        </a:p>
      </dgm:t>
    </dgm:pt>
    <dgm:pt modelId="{90BEE5D5-1176-437B-87A6-8691724A0D3D}" type="parTrans" cxnId="{838C1D2A-85F6-4267-84D0-3D90658BE352}">
      <dgm:prSet/>
      <dgm:spPr/>
      <dgm:t>
        <a:bodyPr/>
        <a:lstStyle/>
        <a:p>
          <a:endParaRPr lang="en-US"/>
        </a:p>
      </dgm:t>
    </dgm:pt>
    <dgm:pt modelId="{631A4CD8-B595-4449-9DA2-4C3AB3933921}" type="sibTrans" cxnId="{838C1D2A-85F6-4267-84D0-3D90658BE352}">
      <dgm:prSet/>
      <dgm:spPr/>
      <dgm:t>
        <a:bodyPr/>
        <a:lstStyle/>
        <a:p>
          <a:endParaRPr lang="en-US"/>
        </a:p>
      </dgm:t>
    </dgm:pt>
    <dgm:pt modelId="{2925449D-0178-48F2-8ECD-2728494469FC}">
      <dgm:prSet phldrT="[Text]" custT="1"/>
      <dgm:spPr/>
      <dgm:t>
        <a:bodyPr/>
        <a:lstStyle/>
        <a:p>
          <a:r>
            <a:rPr lang="en-US" sz="1200"/>
            <a:t>DIRECTORS/ TOP MANAGEMENT</a:t>
          </a:r>
        </a:p>
      </dgm:t>
    </dgm:pt>
    <dgm:pt modelId="{B6A479F6-34C1-461E-97F2-19356978F4CA}" type="parTrans" cxnId="{13646709-44A4-4E2D-A175-2E2CE2940617}">
      <dgm:prSet/>
      <dgm:spPr/>
      <dgm:t>
        <a:bodyPr/>
        <a:lstStyle/>
        <a:p>
          <a:endParaRPr lang="en-US"/>
        </a:p>
      </dgm:t>
    </dgm:pt>
    <dgm:pt modelId="{6B51A587-5908-4313-988A-C49FD4BEA33D}" type="sibTrans" cxnId="{13646709-44A4-4E2D-A175-2E2CE2940617}">
      <dgm:prSet/>
      <dgm:spPr/>
      <dgm:t>
        <a:bodyPr/>
        <a:lstStyle/>
        <a:p>
          <a:endParaRPr lang="en-US"/>
        </a:p>
      </dgm:t>
    </dgm:pt>
    <dgm:pt modelId="{8C3D7D8D-FFED-49C0-8E5D-80A0DFB3889E}">
      <dgm:prSet phldrT="[Text]" custT="1"/>
      <dgm:spPr>
        <a:solidFill>
          <a:schemeClr val="accent5">
            <a:lumMod val="75000"/>
          </a:schemeClr>
        </a:solidFill>
      </dgm:spPr>
      <dgm:t>
        <a:bodyPr/>
        <a:lstStyle/>
        <a:p>
          <a:r>
            <a:rPr lang="en-US" sz="1200"/>
            <a:t>EMPLOYEES</a:t>
          </a:r>
          <a:endParaRPr lang="en-US" sz="1400"/>
        </a:p>
      </dgm:t>
    </dgm:pt>
    <dgm:pt modelId="{20CB3B2A-71A1-4E83-AD33-5D72B25A2BBC}" type="parTrans" cxnId="{D3A4B564-F221-484C-A0BE-EEA7E8BA620E}">
      <dgm:prSet/>
      <dgm:spPr/>
      <dgm:t>
        <a:bodyPr/>
        <a:lstStyle/>
        <a:p>
          <a:endParaRPr lang="en-US"/>
        </a:p>
      </dgm:t>
    </dgm:pt>
    <dgm:pt modelId="{99A1F782-35DA-42EE-AF51-CD3C6C2037D4}" type="sibTrans" cxnId="{D3A4B564-F221-484C-A0BE-EEA7E8BA620E}">
      <dgm:prSet/>
      <dgm:spPr/>
      <dgm:t>
        <a:bodyPr/>
        <a:lstStyle/>
        <a:p>
          <a:endParaRPr lang="en-US"/>
        </a:p>
      </dgm:t>
    </dgm:pt>
    <dgm:pt modelId="{5FDE7EBF-CE09-41CE-928C-FBE9BEF7BF91}">
      <dgm:prSet phldrT="[Text]" custT="1"/>
      <dgm:spPr>
        <a:solidFill>
          <a:schemeClr val="accent6">
            <a:lumMod val="75000"/>
          </a:schemeClr>
        </a:solidFill>
      </dgm:spPr>
      <dgm:t>
        <a:bodyPr/>
        <a:lstStyle/>
        <a:p>
          <a:r>
            <a:rPr lang="en-US" sz="1200"/>
            <a:t>EDUCATORS</a:t>
          </a:r>
          <a:r>
            <a:rPr lang="en-US" sz="1400"/>
            <a:t>/ </a:t>
          </a:r>
          <a:r>
            <a:rPr lang="en-US" sz="1200"/>
            <a:t>TRAINERS</a:t>
          </a:r>
          <a:endParaRPr lang="en-US" sz="1400"/>
        </a:p>
      </dgm:t>
    </dgm:pt>
    <dgm:pt modelId="{7C933846-C234-4936-807D-8BE36F0898AD}" type="parTrans" cxnId="{2EA3186B-A914-4DCD-89C1-94A2CBC08AFB}">
      <dgm:prSet/>
      <dgm:spPr/>
      <dgm:t>
        <a:bodyPr/>
        <a:lstStyle/>
        <a:p>
          <a:endParaRPr lang="en-US"/>
        </a:p>
      </dgm:t>
    </dgm:pt>
    <dgm:pt modelId="{9CF7E357-3119-425C-8FE3-F980B11F0B06}" type="sibTrans" cxnId="{2EA3186B-A914-4DCD-89C1-94A2CBC08AFB}">
      <dgm:prSet/>
      <dgm:spPr/>
      <dgm:t>
        <a:bodyPr/>
        <a:lstStyle/>
        <a:p>
          <a:endParaRPr lang="en-US"/>
        </a:p>
      </dgm:t>
    </dgm:pt>
    <dgm:pt modelId="{94EB7CC6-479A-46C8-832F-28938A6C3BF5}" type="pres">
      <dgm:prSet presAssocID="{B3EE56DC-6320-4538-9141-09A2FA6DAADB}" presName="hierChild1" presStyleCnt="0">
        <dgm:presLayoutVars>
          <dgm:orgChart val="1"/>
          <dgm:chPref val="1"/>
          <dgm:dir/>
          <dgm:animOne val="branch"/>
          <dgm:animLvl val="lvl"/>
          <dgm:resizeHandles/>
        </dgm:presLayoutVars>
      </dgm:prSet>
      <dgm:spPr/>
    </dgm:pt>
    <dgm:pt modelId="{79B0F34F-D275-4176-8421-A474D57E871C}" type="pres">
      <dgm:prSet presAssocID="{0BA5E2A6-1419-4260-8553-2930202064E6}" presName="hierRoot1" presStyleCnt="0">
        <dgm:presLayoutVars>
          <dgm:hierBranch val="init"/>
        </dgm:presLayoutVars>
      </dgm:prSet>
      <dgm:spPr/>
    </dgm:pt>
    <dgm:pt modelId="{69B34B13-EB85-45BD-8E8E-47994370D609}" type="pres">
      <dgm:prSet presAssocID="{0BA5E2A6-1419-4260-8553-2930202064E6}" presName="rootComposite1" presStyleCnt="0"/>
      <dgm:spPr/>
    </dgm:pt>
    <dgm:pt modelId="{3E811882-1878-402D-9BC8-D1CEF5796D28}" type="pres">
      <dgm:prSet presAssocID="{0BA5E2A6-1419-4260-8553-2930202064E6}" presName="rootText1" presStyleLbl="node0" presStyleIdx="0" presStyleCnt="1">
        <dgm:presLayoutVars>
          <dgm:chPref val="3"/>
        </dgm:presLayoutVars>
      </dgm:prSet>
      <dgm:spPr/>
    </dgm:pt>
    <dgm:pt modelId="{99728381-E471-41CF-A02B-9B0E2D25BEB7}" type="pres">
      <dgm:prSet presAssocID="{0BA5E2A6-1419-4260-8553-2930202064E6}" presName="rootConnector1" presStyleLbl="node1" presStyleIdx="0" presStyleCnt="0"/>
      <dgm:spPr/>
    </dgm:pt>
    <dgm:pt modelId="{94E20CCF-4E3C-4BA1-84EB-DB49830CBB9B}" type="pres">
      <dgm:prSet presAssocID="{0BA5E2A6-1419-4260-8553-2930202064E6}" presName="hierChild2" presStyleCnt="0"/>
      <dgm:spPr/>
    </dgm:pt>
    <dgm:pt modelId="{953C5D2A-DEB3-4E07-BAC6-1745259D1A91}" type="pres">
      <dgm:prSet presAssocID="{B6A479F6-34C1-461E-97F2-19356978F4CA}" presName="Name37" presStyleLbl="parChTrans1D2" presStyleIdx="0" presStyleCnt="3"/>
      <dgm:spPr/>
    </dgm:pt>
    <dgm:pt modelId="{8221C0D6-5600-48E9-96F9-6C3E140AB77C}" type="pres">
      <dgm:prSet presAssocID="{2925449D-0178-48F2-8ECD-2728494469FC}" presName="hierRoot2" presStyleCnt="0">
        <dgm:presLayoutVars>
          <dgm:hierBranch val="init"/>
        </dgm:presLayoutVars>
      </dgm:prSet>
      <dgm:spPr/>
    </dgm:pt>
    <dgm:pt modelId="{5C300EC1-EB7C-47E9-850B-0612087228BB}" type="pres">
      <dgm:prSet presAssocID="{2925449D-0178-48F2-8ECD-2728494469FC}" presName="rootComposite" presStyleCnt="0"/>
      <dgm:spPr/>
    </dgm:pt>
    <dgm:pt modelId="{EC634452-0A75-47AA-88C6-17612981F1C2}" type="pres">
      <dgm:prSet presAssocID="{2925449D-0178-48F2-8ECD-2728494469FC}" presName="rootText" presStyleLbl="node2" presStyleIdx="0" presStyleCnt="3" custScaleX="136255">
        <dgm:presLayoutVars>
          <dgm:chPref val="3"/>
        </dgm:presLayoutVars>
      </dgm:prSet>
      <dgm:spPr/>
    </dgm:pt>
    <dgm:pt modelId="{E1344BD1-9EE4-45CD-B80C-5AA6D4B2CDCD}" type="pres">
      <dgm:prSet presAssocID="{2925449D-0178-48F2-8ECD-2728494469FC}" presName="rootConnector" presStyleLbl="node2" presStyleIdx="0" presStyleCnt="3"/>
      <dgm:spPr/>
    </dgm:pt>
    <dgm:pt modelId="{39E1CE4D-8979-4CFA-BEA2-A07102789C6F}" type="pres">
      <dgm:prSet presAssocID="{2925449D-0178-48F2-8ECD-2728494469FC}" presName="hierChild4" presStyleCnt="0"/>
      <dgm:spPr/>
    </dgm:pt>
    <dgm:pt modelId="{C541C07A-72E9-4711-B187-971687D12B0C}" type="pres">
      <dgm:prSet presAssocID="{2925449D-0178-48F2-8ECD-2728494469FC}" presName="hierChild5" presStyleCnt="0"/>
      <dgm:spPr/>
    </dgm:pt>
    <dgm:pt modelId="{9FF78B93-86C8-43DF-8C66-7903B869CD00}" type="pres">
      <dgm:prSet presAssocID="{20CB3B2A-71A1-4E83-AD33-5D72B25A2BBC}" presName="Name37" presStyleLbl="parChTrans1D2" presStyleIdx="1" presStyleCnt="3"/>
      <dgm:spPr/>
    </dgm:pt>
    <dgm:pt modelId="{73B0AE83-B850-4454-BC4D-18DFB4974868}" type="pres">
      <dgm:prSet presAssocID="{8C3D7D8D-FFED-49C0-8E5D-80A0DFB3889E}" presName="hierRoot2" presStyleCnt="0">
        <dgm:presLayoutVars>
          <dgm:hierBranch val="init"/>
        </dgm:presLayoutVars>
      </dgm:prSet>
      <dgm:spPr/>
    </dgm:pt>
    <dgm:pt modelId="{C35C1B77-8A30-40E6-8403-7CA141E7D347}" type="pres">
      <dgm:prSet presAssocID="{8C3D7D8D-FFED-49C0-8E5D-80A0DFB3889E}" presName="rootComposite" presStyleCnt="0"/>
      <dgm:spPr/>
    </dgm:pt>
    <dgm:pt modelId="{23B2F0D6-FF16-4C21-AB7C-D9417B126530}" type="pres">
      <dgm:prSet presAssocID="{8C3D7D8D-FFED-49C0-8E5D-80A0DFB3889E}" presName="rootText" presStyleLbl="node2" presStyleIdx="1" presStyleCnt="3">
        <dgm:presLayoutVars>
          <dgm:chPref val="3"/>
        </dgm:presLayoutVars>
      </dgm:prSet>
      <dgm:spPr/>
    </dgm:pt>
    <dgm:pt modelId="{67082748-BE08-4B19-8568-7512917A6A9F}" type="pres">
      <dgm:prSet presAssocID="{8C3D7D8D-FFED-49C0-8E5D-80A0DFB3889E}" presName="rootConnector" presStyleLbl="node2" presStyleIdx="1" presStyleCnt="3"/>
      <dgm:spPr/>
    </dgm:pt>
    <dgm:pt modelId="{F27B586E-174F-4638-A7C7-AAF23EB0B392}" type="pres">
      <dgm:prSet presAssocID="{8C3D7D8D-FFED-49C0-8E5D-80A0DFB3889E}" presName="hierChild4" presStyleCnt="0"/>
      <dgm:spPr/>
    </dgm:pt>
    <dgm:pt modelId="{40B0DBF1-6E99-441B-9330-C1065B8898C7}" type="pres">
      <dgm:prSet presAssocID="{8C3D7D8D-FFED-49C0-8E5D-80A0DFB3889E}" presName="hierChild5" presStyleCnt="0"/>
      <dgm:spPr/>
    </dgm:pt>
    <dgm:pt modelId="{9ECEDB20-EE0B-422B-ADB8-93F5A7842D65}" type="pres">
      <dgm:prSet presAssocID="{7C933846-C234-4936-807D-8BE36F0898AD}" presName="Name37" presStyleLbl="parChTrans1D2" presStyleIdx="2" presStyleCnt="3"/>
      <dgm:spPr/>
    </dgm:pt>
    <dgm:pt modelId="{9961B655-9921-4D4B-AEB0-391F0C9C92E4}" type="pres">
      <dgm:prSet presAssocID="{5FDE7EBF-CE09-41CE-928C-FBE9BEF7BF91}" presName="hierRoot2" presStyleCnt="0">
        <dgm:presLayoutVars>
          <dgm:hierBranch val="init"/>
        </dgm:presLayoutVars>
      </dgm:prSet>
      <dgm:spPr/>
    </dgm:pt>
    <dgm:pt modelId="{51DF6991-5049-40EE-8871-7B3DFAADA644}" type="pres">
      <dgm:prSet presAssocID="{5FDE7EBF-CE09-41CE-928C-FBE9BEF7BF91}" presName="rootComposite" presStyleCnt="0"/>
      <dgm:spPr/>
    </dgm:pt>
    <dgm:pt modelId="{6DB9020A-3FE2-4EFB-BA6E-DE3772E1E1D3}" type="pres">
      <dgm:prSet presAssocID="{5FDE7EBF-CE09-41CE-928C-FBE9BEF7BF91}" presName="rootText" presStyleLbl="node2" presStyleIdx="2" presStyleCnt="3" custScaleX="123545">
        <dgm:presLayoutVars>
          <dgm:chPref val="3"/>
        </dgm:presLayoutVars>
      </dgm:prSet>
      <dgm:spPr/>
    </dgm:pt>
    <dgm:pt modelId="{A32C6AF7-B6D1-4F5A-92B7-106B2E01902E}" type="pres">
      <dgm:prSet presAssocID="{5FDE7EBF-CE09-41CE-928C-FBE9BEF7BF91}" presName="rootConnector" presStyleLbl="node2" presStyleIdx="2" presStyleCnt="3"/>
      <dgm:spPr/>
    </dgm:pt>
    <dgm:pt modelId="{E2CDFCCB-EB41-438E-B869-0C028C0D9E9E}" type="pres">
      <dgm:prSet presAssocID="{5FDE7EBF-CE09-41CE-928C-FBE9BEF7BF91}" presName="hierChild4" presStyleCnt="0"/>
      <dgm:spPr/>
    </dgm:pt>
    <dgm:pt modelId="{AD1D838F-7E74-480B-B7F4-2CBBE8F9D287}" type="pres">
      <dgm:prSet presAssocID="{5FDE7EBF-CE09-41CE-928C-FBE9BEF7BF91}" presName="hierChild5" presStyleCnt="0"/>
      <dgm:spPr/>
    </dgm:pt>
    <dgm:pt modelId="{A0695714-049C-4508-8A5F-7E4E4568FB55}" type="pres">
      <dgm:prSet presAssocID="{0BA5E2A6-1419-4260-8553-2930202064E6}" presName="hierChild3" presStyleCnt="0"/>
      <dgm:spPr/>
    </dgm:pt>
  </dgm:ptLst>
  <dgm:cxnLst>
    <dgm:cxn modelId="{13646709-44A4-4E2D-A175-2E2CE2940617}" srcId="{0BA5E2A6-1419-4260-8553-2930202064E6}" destId="{2925449D-0178-48F2-8ECD-2728494469FC}" srcOrd="0" destOrd="0" parTransId="{B6A479F6-34C1-461E-97F2-19356978F4CA}" sibTransId="{6B51A587-5908-4313-988A-C49FD4BEA33D}"/>
    <dgm:cxn modelId="{2D60F714-D85A-4217-8765-EAF3FFCB4965}" type="presOf" srcId="{0BA5E2A6-1419-4260-8553-2930202064E6}" destId="{99728381-E471-41CF-A02B-9B0E2D25BEB7}" srcOrd="1" destOrd="0" presId="urn:microsoft.com/office/officeart/2005/8/layout/orgChart1"/>
    <dgm:cxn modelId="{8F76CC1C-6BDF-46DA-9B07-4C9D44C711F9}" type="presOf" srcId="{8C3D7D8D-FFED-49C0-8E5D-80A0DFB3889E}" destId="{67082748-BE08-4B19-8568-7512917A6A9F}" srcOrd="1" destOrd="0" presId="urn:microsoft.com/office/officeart/2005/8/layout/orgChart1"/>
    <dgm:cxn modelId="{A24EBB21-F869-4CC6-B817-3C2358AC512E}" type="presOf" srcId="{5FDE7EBF-CE09-41CE-928C-FBE9BEF7BF91}" destId="{A32C6AF7-B6D1-4F5A-92B7-106B2E01902E}" srcOrd="1" destOrd="0" presId="urn:microsoft.com/office/officeart/2005/8/layout/orgChart1"/>
    <dgm:cxn modelId="{838C1D2A-85F6-4267-84D0-3D90658BE352}" srcId="{B3EE56DC-6320-4538-9141-09A2FA6DAADB}" destId="{0BA5E2A6-1419-4260-8553-2930202064E6}" srcOrd="0" destOrd="0" parTransId="{90BEE5D5-1176-437B-87A6-8691724A0D3D}" sibTransId="{631A4CD8-B595-4449-9DA2-4C3AB3933921}"/>
    <dgm:cxn modelId="{9CF3BF31-81DA-4555-9FA2-CD84AA1D5EF1}" type="presOf" srcId="{B3EE56DC-6320-4538-9141-09A2FA6DAADB}" destId="{94EB7CC6-479A-46C8-832F-28938A6C3BF5}" srcOrd="0" destOrd="0" presId="urn:microsoft.com/office/officeart/2005/8/layout/orgChart1"/>
    <dgm:cxn modelId="{D3A4B564-F221-484C-A0BE-EEA7E8BA620E}" srcId="{0BA5E2A6-1419-4260-8553-2930202064E6}" destId="{8C3D7D8D-FFED-49C0-8E5D-80A0DFB3889E}" srcOrd="1" destOrd="0" parTransId="{20CB3B2A-71A1-4E83-AD33-5D72B25A2BBC}" sibTransId="{99A1F782-35DA-42EE-AF51-CD3C6C2037D4}"/>
    <dgm:cxn modelId="{9151D344-BF30-4CB9-B01A-CDF5E97D65B7}" type="presOf" srcId="{2925449D-0178-48F2-8ECD-2728494469FC}" destId="{EC634452-0A75-47AA-88C6-17612981F1C2}" srcOrd="0" destOrd="0" presId="urn:microsoft.com/office/officeart/2005/8/layout/orgChart1"/>
    <dgm:cxn modelId="{2EA3186B-A914-4DCD-89C1-94A2CBC08AFB}" srcId="{0BA5E2A6-1419-4260-8553-2930202064E6}" destId="{5FDE7EBF-CE09-41CE-928C-FBE9BEF7BF91}" srcOrd="2" destOrd="0" parTransId="{7C933846-C234-4936-807D-8BE36F0898AD}" sibTransId="{9CF7E357-3119-425C-8FE3-F980B11F0B06}"/>
    <dgm:cxn modelId="{E9A9579B-3E5D-4B01-BD56-15FCD4E0564B}" type="presOf" srcId="{7C933846-C234-4936-807D-8BE36F0898AD}" destId="{9ECEDB20-EE0B-422B-ADB8-93F5A7842D65}" srcOrd="0" destOrd="0" presId="urn:microsoft.com/office/officeart/2005/8/layout/orgChart1"/>
    <dgm:cxn modelId="{6BCB02AF-543E-44A3-AC83-18421C925F7C}" type="presOf" srcId="{8C3D7D8D-FFED-49C0-8E5D-80A0DFB3889E}" destId="{23B2F0D6-FF16-4C21-AB7C-D9417B126530}" srcOrd="0" destOrd="0" presId="urn:microsoft.com/office/officeart/2005/8/layout/orgChart1"/>
    <dgm:cxn modelId="{0CBE8EB4-0AEC-44FF-9675-E5F1302804E3}" type="presOf" srcId="{0BA5E2A6-1419-4260-8553-2930202064E6}" destId="{3E811882-1878-402D-9BC8-D1CEF5796D28}" srcOrd="0" destOrd="0" presId="urn:microsoft.com/office/officeart/2005/8/layout/orgChart1"/>
    <dgm:cxn modelId="{1A676FCD-8560-4C9A-8469-19AB8D201F3A}" type="presOf" srcId="{2925449D-0178-48F2-8ECD-2728494469FC}" destId="{E1344BD1-9EE4-45CD-B80C-5AA6D4B2CDCD}" srcOrd="1" destOrd="0" presId="urn:microsoft.com/office/officeart/2005/8/layout/orgChart1"/>
    <dgm:cxn modelId="{4C6DC5DA-F67F-4E1D-A10A-532B617627F0}" type="presOf" srcId="{5FDE7EBF-CE09-41CE-928C-FBE9BEF7BF91}" destId="{6DB9020A-3FE2-4EFB-BA6E-DE3772E1E1D3}" srcOrd="0" destOrd="0" presId="urn:microsoft.com/office/officeart/2005/8/layout/orgChart1"/>
    <dgm:cxn modelId="{0EFD00DE-8B49-4B09-B24E-455D8736ABC5}" type="presOf" srcId="{B6A479F6-34C1-461E-97F2-19356978F4CA}" destId="{953C5D2A-DEB3-4E07-BAC6-1745259D1A91}" srcOrd="0" destOrd="0" presId="urn:microsoft.com/office/officeart/2005/8/layout/orgChart1"/>
    <dgm:cxn modelId="{0F578FF4-1B06-49BE-AE9F-5D7C8BEB2CA7}" type="presOf" srcId="{20CB3B2A-71A1-4E83-AD33-5D72B25A2BBC}" destId="{9FF78B93-86C8-43DF-8C66-7903B869CD00}" srcOrd="0" destOrd="0" presId="urn:microsoft.com/office/officeart/2005/8/layout/orgChart1"/>
    <dgm:cxn modelId="{00E6B209-BAEF-44E3-A214-8EDA6B828CEC}" type="presParOf" srcId="{94EB7CC6-479A-46C8-832F-28938A6C3BF5}" destId="{79B0F34F-D275-4176-8421-A474D57E871C}" srcOrd="0" destOrd="0" presId="urn:microsoft.com/office/officeart/2005/8/layout/orgChart1"/>
    <dgm:cxn modelId="{CE0BA018-347A-4CFA-B700-25511AC3BCA8}" type="presParOf" srcId="{79B0F34F-D275-4176-8421-A474D57E871C}" destId="{69B34B13-EB85-45BD-8E8E-47994370D609}" srcOrd="0" destOrd="0" presId="urn:microsoft.com/office/officeart/2005/8/layout/orgChart1"/>
    <dgm:cxn modelId="{62981220-E851-4BFE-85FC-3548F9208FB7}" type="presParOf" srcId="{69B34B13-EB85-45BD-8E8E-47994370D609}" destId="{3E811882-1878-402D-9BC8-D1CEF5796D28}" srcOrd="0" destOrd="0" presId="urn:microsoft.com/office/officeart/2005/8/layout/orgChart1"/>
    <dgm:cxn modelId="{7E5D33E0-9D21-43F7-83B6-650E3D1E3334}" type="presParOf" srcId="{69B34B13-EB85-45BD-8E8E-47994370D609}" destId="{99728381-E471-41CF-A02B-9B0E2D25BEB7}" srcOrd="1" destOrd="0" presId="urn:microsoft.com/office/officeart/2005/8/layout/orgChart1"/>
    <dgm:cxn modelId="{8A5FCA36-1BBC-4EC4-B449-C5D41EE0A1EB}" type="presParOf" srcId="{79B0F34F-D275-4176-8421-A474D57E871C}" destId="{94E20CCF-4E3C-4BA1-84EB-DB49830CBB9B}" srcOrd="1" destOrd="0" presId="urn:microsoft.com/office/officeart/2005/8/layout/orgChart1"/>
    <dgm:cxn modelId="{900A8A04-AC74-49E8-B5A6-BF16C6BC4F16}" type="presParOf" srcId="{94E20CCF-4E3C-4BA1-84EB-DB49830CBB9B}" destId="{953C5D2A-DEB3-4E07-BAC6-1745259D1A91}" srcOrd="0" destOrd="0" presId="urn:microsoft.com/office/officeart/2005/8/layout/orgChart1"/>
    <dgm:cxn modelId="{C580087A-7D34-481F-B52B-1B87ACB07977}" type="presParOf" srcId="{94E20CCF-4E3C-4BA1-84EB-DB49830CBB9B}" destId="{8221C0D6-5600-48E9-96F9-6C3E140AB77C}" srcOrd="1" destOrd="0" presId="urn:microsoft.com/office/officeart/2005/8/layout/orgChart1"/>
    <dgm:cxn modelId="{7AC2C5E7-A475-4102-80D5-91F85B87960C}" type="presParOf" srcId="{8221C0D6-5600-48E9-96F9-6C3E140AB77C}" destId="{5C300EC1-EB7C-47E9-850B-0612087228BB}" srcOrd="0" destOrd="0" presId="urn:microsoft.com/office/officeart/2005/8/layout/orgChart1"/>
    <dgm:cxn modelId="{31F4A9BF-A850-4538-B2C2-51EC6E178549}" type="presParOf" srcId="{5C300EC1-EB7C-47E9-850B-0612087228BB}" destId="{EC634452-0A75-47AA-88C6-17612981F1C2}" srcOrd="0" destOrd="0" presId="urn:microsoft.com/office/officeart/2005/8/layout/orgChart1"/>
    <dgm:cxn modelId="{17399957-3DC0-4016-AF57-98F499076251}" type="presParOf" srcId="{5C300EC1-EB7C-47E9-850B-0612087228BB}" destId="{E1344BD1-9EE4-45CD-B80C-5AA6D4B2CDCD}" srcOrd="1" destOrd="0" presId="urn:microsoft.com/office/officeart/2005/8/layout/orgChart1"/>
    <dgm:cxn modelId="{47CEE94C-C48A-4F67-90D5-821B38D2C6CB}" type="presParOf" srcId="{8221C0D6-5600-48E9-96F9-6C3E140AB77C}" destId="{39E1CE4D-8979-4CFA-BEA2-A07102789C6F}" srcOrd="1" destOrd="0" presId="urn:microsoft.com/office/officeart/2005/8/layout/orgChart1"/>
    <dgm:cxn modelId="{F19A6022-CE7B-4BC9-86F0-966C7C58D6B2}" type="presParOf" srcId="{8221C0D6-5600-48E9-96F9-6C3E140AB77C}" destId="{C541C07A-72E9-4711-B187-971687D12B0C}" srcOrd="2" destOrd="0" presId="urn:microsoft.com/office/officeart/2005/8/layout/orgChart1"/>
    <dgm:cxn modelId="{9BBDBAB5-AD4A-4A72-9517-AC07BAE63F4B}" type="presParOf" srcId="{94E20CCF-4E3C-4BA1-84EB-DB49830CBB9B}" destId="{9FF78B93-86C8-43DF-8C66-7903B869CD00}" srcOrd="2" destOrd="0" presId="urn:microsoft.com/office/officeart/2005/8/layout/orgChart1"/>
    <dgm:cxn modelId="{8DBCD475-1CFA-4A86-B869-97B11A0A0A2E}" type="presParOf" srcId="{94E20CCF-4E3C-4BA1-84EB-DB49830CBB9B}" destId="{73B0AE83-B850-4454-BC4D-18DFB4974868}" srcOrd="3" destOrd="0" presId="urn:microsoft.com/office/officeart/2005/8/layout/orgChart1"/>
    <dgm:cxn modelId="{6ADFC61B-137F-45BF-BFAE-C94F4DAC05BA}" type="presParOf" srcId="{73B0AE83-B850-4454-BC4D-18DFB4974868}" destId="{C35C1B77-8A30-40E6-8403-7CA141E7D347}" srcOrd="0" destOrd="0" presId="urn:microsoft.com/office/officeart/2005/8/layout/orgChart1"/>
    <dgm:cxn modelId="{F1EA3434-0655-41F1-9247-949E145A564B}" type="presParOf" srcId="{C35C1B77-8A30-40E6-8403-7CA141E7D347}" destId="{23B2F0D6-FF16-4C21-AB7C-D9417B126530}" srcOrd="0" destOrd="0" presId="urn:microsoft.com/office/officeart/2005/8/layout/orgChart1"/>
    <dgm:cxn modelId="{5A61BF22-79FB-4F14-95EA-E7C28C5A3F54}" type="presParOf" srcId="{C35C1B77-8A30-40E6-8403-7CA141E7D347}" destId="{67082748-BE08-4B19-8568-7512917A6A9F}" srcOrd="1" destOrd="0" presId="urn:microsoft.com/office/officeart/2005/8/layout/orgChart1"/>
    <dgm:cxn modelId="{72B79640-C3D8-44C1-9032-083C89AC768F}" type="presParOf" srcId="{73B0AE83-B850-4454-BC4D-18DFB4974868}" destId="{F27B586E-174F-4638-A7C7-AAF23EB0B392}" srcOrd="1" destOrd="0" presId="urn:microsoft.com/office/officeart/2005/8/layout/orgChart1"/>
    <dgm:cxn modelId="{86CB7EF2-0048-4E0C-9DFF-B92114CE5C17}" type="presParOf" srcId="{73B0AE83-B850-4454-BC4D-18DFB4974868}" destId="{40B0DBF1-6E99-441B-9330-C1065B8898C7}" srcOrd="2" destOrd="0" presId="urn:microsoft.com/office/officeart/2005/8/layout/orgChart1"/>
    <dgm:cxn modelId="{C30F8CEC-BB74-4A03-B2FE-3BC08D5ECFE1}" type="presParOf" srcId="{94E20CCF-4E3C-4BA1-84EB-DB49830CBB9B}" destId="{9ECEDB20-EE0B-422B-ADB8-93F5A7842D65}" srcOrd="4" destOrd="0" presId="urn:microsoft.com/office/officeart/2005/8/layout/orgChart1"/>
    <dgm:cxn modelId="{0336E6D4-0381-4867-A1A0-8AC91C65C614}" type="presParOf" srcId="{94E20CCF-4E3C-4BA1-84EB-DB49830CBB9B}" destId="{9961B655-9921-4D4B-AEB0-391F0C9C92E4}" srcOrd="5" destOrd="0" presId="urn:microsoft.com/office/officeart/2005/8/layout/orgChart1"/>
    <dgm:cxn modelId="{75516C31-9E47-4E00-B989-1E6A621C7D70}" type="presParOf" srcId="{9961B655-9921-4D4B-AEB0-391F0C9C92E4}" destId="{51DF6991-5049-40EE-8871-7B3DFAADA644}" srcOrd="0" destOrd="0" presId="urn:microsoft.com/office/officeart/2005/8/layout/orgChart1"/>
    <dgm:cxn modelId="{02701E0A-6E66-4F0A-A91F-0101738A984A}" type="presParOf" srcId="{51DF6991-5049-40EE-8871-7B3DFAADA644}" destId="{6DB9020A-3FE2-4EFB-BA6E-DE3772E1E1D3}" srcOrd="0" destOrd="0" presId="urn:microsoft.com/office/officeart/2005/8/layout/orgChart1"/>
    <dgm:cxn modelId="{97A2E0BE-EBCF-4DE2-BE99-817E1EAF0EAF}" type="presParOf" srcId="{51DF6991-5049-40EE-8871-7B3DFAADA644}" destId="{A32C6AF7-B6D1-4F5A-92B7-106B2E01902E}" srcOrd="1" destOrd="0" presId="urn:microsoft.com/office/officeart/2005/8/layout/orgChart1"/>
    <dgm:cxn modelId="{8103E850-C103-43F1-854D-E1D5D50BF7E3}" type="presParOf" srcId="{9961B655-9921-4D4B-AEB0-391F0C9C92E4}" destId="{E2CDFCCB-EB41-438E-B869-0C028C0D9E9E}" srcOrd="1" destOrd="0" presId="urn:microsoft.com/office/officeart/2005/8/layout/orgChart1"/>
    <dgm:cxn modelId="{DEC95A90-E88C-488F-822E-33B98C63417F}" type="presParOf" srcId="{9961B655-9921-4D4B-AEB0-391F0C9C92E4}" destId="{AD1D838F-7E74-480B-B7F4-2CBBE8F9D287}" srcOrd="2" destOrd="0" presId="urn:microsoft.com/office/officeart/2005/8/layout/orgChart1"/>
    <dgm:cxn modelId="{6F8FD802-587A-4A86-9ADC-EC35011351B0}" type="presParOf" srcId="{79B0F34F-D275-4176-8421-A474D57E871C}" destId="{A0695714-049C-4508-8A5F-7E4E4568FB55}" srcOrd="2" destOrd="0" presId="urn:microsoft.com/office/officeart/2005/8/layout/orgChar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FC69AC-465A-468C-9863-2D7EB4A35F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625AE39-D3A4-4197-BEDC-81A37520753B}">
      <dgm:prSet custT="1"/>
      <dgm:spPr/>
      <dgm:t>
        <a:bodyPr/>
        <a:lstStyle/>
        <a:p>
          <a:pPr>
            <a:lnSpc>
              <a:spcPct val="100000"/>
            </a:lnSpc>
          </a:pPr>
          <a:r>
            <a:rPr lang="en-US" sz="1800" b="1" i="1">
              <a:highlight>
                <a:srgbClr val="FFFF00"/>
              </a:highlight>
              <a:latin typeface="Arial   "/>
            </a:rPr>
            <a:t>GREEN SKILLS </a:t>
          </a:r>
          <a:r>
            <a:rPr lang="en-US" sz="1800" b="1" i="1">
              <a:latin typeface="Arial   "/>
              <a:sym typeface="Wingdings" panose="05000000000000000000" pitchFamily="2" charset="2"/>
            </a:rPr>
            <a:t> </a:t>
          </a:r>
          <a:r>
            <a:rPr lang="en-US" sz="1800">
              <a:latin typeface="Arial   "/>
            </a:rPr>
            <a:t> the ability to apply green knowledge and use know-how to complete tasks and solve problems for sustainable development</a:t>
          </a:r>
          <a:r>
            <a:rPr lang="ro-RO" sz="1800">
              <a:latin typeface="Arial   "/>
            </a:rPr>
            <a:t>.</a:t>
          </a:r>
          <a:endParaRPr lang="en-US" sz="1800" dirty="0">
            <a:latin typeface="Arial   "/>
          </a:endParaRPr>
        </a:p>
      </dgm:t>
    </dgm:pt>
    <dgm:pt modelId="{5CCBA493-00FF-458B-90CB-A92B0CBCE28E}" type="parTrans" cxnId="{96B76EA9-AA5E-455C-AF74-EEC2735DBFF9}">
      <dgm:prSet/>
      <dgm:spPr/>
      <dgm:t>
        <a:bodyPr/>
        <a:lstStyle/>
        <a:p>
          <a:endParaRPr lang="en-US"/>
        </a:p>
      </dgm:t>
    </dgm:pt>
    <dgm:pt modelId="{417B5D27-553E-43C4-B55E-47750B39D2CF}" type="sibTrans" cxnId="{96B76EA9-AA5E-455C-AF74-EEC2735DBFF9}">
      <dgm:prSet/>
      <dgm:spPr/>
      <dgm:t>
        <a:bodyPr/>
        <a:lstStyle/>
        <a:p>
          <a:pPr>
            <a:lnSpc>
              <a:spcPct val="100000"/>
            </a:lnSpc>
          </a:pPr>
          <a:endParaRPr lang="en-US"/>
        </a:p>
      </dgm:t>
    </dgm:pt>
    <dgm:pt modelId="{417E4E5D-8523-4E73-9D0C-60B69D381074}">
      <dgm:prSet custT="1"/>
      <dgm:spPr>
        <a:solidFill>
          <a:schemeClr val="bg1"/>
        </a:solidFill>
      </dgm:spPr>
      <dgm:t>
        <a:bodyPr/>
        <a:lstStyle/>
        <a:p>
          <a:pPr>
            <a:lnSpc>
              <a:spcPct val="100000"/>
            </a:lnSpc>
          </a:pPr>
          <a:r>
            <a:rPr lang="en-GB" sz="1800" b="1" i="1" dirty="0">
              <a:highlight>
                <a:srgbClr val="FFFF00"/>
              </a:highlight>
              <a:latin typeface="Arial   "/>
            </a:rPr>
            <a:t>GREEN COMPETENCES ( sustainability competences) </a:t>
          </a:r>
          <a:r>
            <a:rPr lang="en-GB" sz="1800" b="1" i="1" dirty="0">
              <a:latin typeface="Arial   "/>
              <a:sym typeface="Wingdings" panose="05000000000000000000" pitchFamily="2" charset="2"/>
            </a:rPr>
            <a:t></a:t>
          </a:r>
          <a:r>
            <a:rPr lang="en-GB" sz="1800" dirty="0">
              <a:latin typeface="Arial   "/>
            </a:rPr>
            <a:t> the proven ability to use green knowledge, green skills and personal, social and/or methodological abilities, in work or study situations and in professional and personal development for </a:t>
          </a:r>
          <a:r>
            <a:rPr lang="en-US" sz="1800" dirty="0">
              <a:latin typeface="Arial   "/>
            </a:rPr>
            <a:t>developing and supporting a sustainable and resource-efficient society</a:t>
          </a:r>
          <a:r>
            <a:rPr lang="ro-RO" sz="1800" dirty="0">
              <a:latin typeface="Arial   "/>
            </a:rPr>
            <a:t>.</a:t>
          </a:r>
          <a:endParaRPr lang="en-US" sz="1800" dirty="0">
            <a:latin typeface="Arial   "/>
          </a:endParaRPr>
        </a:p>
      </dgm:t>
    </dgm:pt>
    <dgm:pt modelId="{F5255AC7-736C-4E54-821B-13A50B95814A}" type="parTrans" cxnId="{F01F2A7E-742F-4FD3-B4B5-6A2CE9A3C545}">
      <dgm:prSet/>
      <dgm:spPr/>
      <dgm:t>
        <a:bodyPr/>
        <a:lstStyle/>
        <a:p>
          <a:endParaRPr lang="en-US"/>
        </a:p>
      </dgm:t>
    </dgm:pt>
    <dgm:pt modelId="{446D9BF1-3333-4F30-9426-8441A26E58E0}" type="sibTrans" cxnId="{F01F2A7E-742F-4FD3-B4B5-6A2CE9A3C545}">
      <dgm:prSet/>
      <dgm:spPr/>
      <dgm:t>
        <a:bodyPr/>
        <a:lstStyle/>
        <a:p>
          <a:pPr>
            <a:lnSpc>
              <a:spcPct val="100000"/>
            </a:lnSpc>
          </a:pPr>
          <a:endParaRPr lang="en-US"/>
        </a:p>
      </dgm:t>
    </dgm:pt>
    <dgm:pt modelId="{B4080310-C0E5-4810-9EA2-5F0C3DC36A25}">
      <dgm:prSet custT="1"/>
      <dgm:spPr>
        <a:solidFill>
          <a:schemeClr val="bg1"/>
        </a:solidFill>
      </dgm:spPr>
      <dgm:t>
        <a:bodyPr/>
        <a:lstStyle/>
        <a:p>
          <a:pPr>
            <a:lnSpc>
              <a:spcPct val="100000"/>
            </a:lnSpc>
          </a:pPr>
          <a:r>
            <a:rPr lang="en-GB" sz="1800" b="1" i="1" dirty="0">
              <a:highlight>
                <a:srgbClr val="FFFF00"/>
              </a:highlight>
              <a:latin typeface="Arial   "/>
            </a:rPr>
            <a:t>GREEN LEARNING OUTCOMES </a:t>
          </a:r>
          <a:r>
            <a:rPr lang="en-GB" sz="1800" b="1" i="1" dirty="0">
              <a:latin typeface="Arial   "/>
              <a:sym typeface="Wingdings" panose="05000000000000000000" pitchFamily="2" charset="2"/>
            </a:rPr>
            <a:t></a:t>
          </a:r>
          <a:r>
            <a:rPr lang="en-GB" sz="1800" dirty="0">
              <a:latin typeface="Arial   "/>
            </a:rPr>
            <a:t> statements regarding what a learner knows, understands and is able to do on completion of a learning process for </a:t>
          </a:r>
          <a:r>
            <a:rPr lang="en-US" sz="1800" dirty="0">
              <a:latin typeface="Arial   "/>
            </a:rPr>
            <a:t>develop and support a sustainable and resource-efficient society</a:t>
          </a:r>
          <a:r>
            <a:rPr lang="en-GB" sz="1800" dirty="0">
              <a:latin typeface="Arial   "/>
            </a:rPr>
            <a:t>, which are defined in terms of green knowledge, green skills and responsibility and autonomy</a:t>
          </a:r>
          <a:r>
            <a:rPr lang="ro-RO" sz="1800" dirty="0">
              <a:latin typeface="Arial   "/>
            </a:rPr>
            <a:t>.</a:t>
          </a:r>
          <a:endParaRPr lang="en-US" sz="1800" dirty="0">
            <a:latin typeface="Arial   "/>
          </a:endParaRPr>
        </a:p>
      </dgm:t>
    </dgm:pt>
    <dgm:pt modelId="{1D74BC61-BE8D-4DCC-B5B2-77C4B94CFF4E}" type="parTrans" cxnId="{0454A934-E08D-4536-9138-49ED72CD777F}">
      <dgm:prSet/>
      <dgm:spPr/>
      <dgm:t>
        <a:bodyPr/>
        <a:lstStyle/>
        <a:p>
          <a:endParaRPr lang="en-US"/>
        </a:p>
      </dgm:t>
    </dgm:pt>
    <dgm:pt modelId="{EEDCE42E-BE47-495E-944C-43679D936688}" type="sibTrans" cxnId="{0454A934-E08D-4536-9138-49ED72CD777F}">
      <dgm:prSet/>
      <dgm:spPr/>
      <dgm:t>
        <a:bodyPr/>
        <a:lstStyle/>
        <a:p>
          <a:endParaRPr lang="en-US"/>
        </a:p>
      </dgm:t>
    </dgm:pt>
    <dgm:pt modelId="{4EF5275F-F480-4062-87A2-898A84308557}" type="pres">
      <dgm:prSet presAssocID="{FBFC69AC-465A-468C-9863-2D7EB4A35FD5}" presName="root" presStyleCnt="0">
        <dgm:presLayoutVars>
          <dgm:dir/>
          <dgm:resizeHandles val="exact"/>
        </dgm:presLayoutVars>
      </dgm:prSet>
      <dgm:spPr/>
    </dgm:pt>
    <dgm:pt modelId="{B9A51088-2A5C-4CBF-BE09-C35BA66F857C}" type="pres">
      <dgm:prSet presAssocID="{6625AE39-D3A4-4197-BEDC-81A37520753B}" presName="compNode" presStyleCnt="0"/>
      <dgm:spPr/>
    </dgm:pt>
    <dgm:pt modelId="{4356D901-735E-46C5-99A5-3B229B1B7F59}" type="pres">
      <dgm:prSet presAssocID="{6625AE39-D3A4-4197-BEDC-81A37520753B}" presName="bgRect" presStyleLbl="bgShp" presStyleIdx="0" presStyleCnt="3" custScaleY="100098"/>
      <dgm:spPr>
        <a:solidFill>
          <a:schemeClr val="bg1"/>
        </a:solidFill>
      </dgm:spPr>
    </dgm:pt>
    <dgm:pt modelId="{6CA0F959-F3BB-4346-9B64-0132FB77E45F}" type="pres">
      <dgm:prSet presAssocID="{6625AE39-D3A4-4197-BEDC-81A37520753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stainability"/>
        </a:ext>
      </dgm:extLst>
    </dgm:pt>
    <dgm:pt modelId="{1F3D3CFF-34E3-4443-971B-F22A6DF281CE}" type="pres">
      <dgm:prSet presAssocID="{6625AE39-D3A4-4197-BEDC-81A37520753B}" presName="spaceRect" presStyleCnt="0"/>
      <dgm:spPr/>
    </dgm:pt>
    <dgm:pt modelId="{BA1A3FE7-8374-434B-821D-C43C711E3426}" type="pres">
      <dgm:prSet presAssocID="{6625AE39-D3A4-4197-BEDC-81A37520753B}" presName="parTx" presStyleLbl="revTx" presStyleIdx="0" presStyleCnt="3" custScaleX="105606">
        <dgm:presLayoutVars>
          <dgm:chMax val="0"/>
          <dgm:chPref val="0"/>
        </dgm:presLayoutVars>
      </dgm:prSet>
      <dgm:spPr/>
    </dgm:pt>
    <dgm:pt modelId="{A686B282-388D-4E7C-BA3D-6B4568698982}" type="pres">
      <dgm:prSet presAssocID="{417B5D27-553E-43C4-B55E-47750B39D2CF}" presName="sibTrans" presStyleCnt="0"/>
      <dgm:spPr/>
    </dgm:pt>
    <dgm:pt modelId="{E88686CB-085C-4EBD-B735-61AE93EC2A02}" type="pres">
      <dgm:prSet presAssocID="{417E4E5D-8523-4E73-9D0C-60B69D381074}" presName="compNode" presStyleCnt="0"/>
      <dgm:spPr/>
    </dgm:pt>
    <dgm:pt modelId="{395D38DE-6A18-44F1-B94D-11BAAFC316CE}" type="pres">
      <dgm:prSet presAssocID="{417E4E5D-8523-4E73-9D0C-60B69D381074}" presName="bgRect" presStyleLbl="bgShp" presStyleIdx="1" presStyleCnt="3"/>
      <dgm:spPr>
        <a:solidFill>
          <a:schemeClr val="bg1"/>
        </a:solidFill>
      </dgm:spPr>
    </dgm:pt>
    <dgm:pt modelId="{FF8B2879-F050-4C4C-8B27-17A710894BA8}" type="pres">
      <dgm:prSet presAssocID="{417E4E5D-8523-4E73-9D0C-60B69D3810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1BB1A8D2-AA0A-4CC1-94A2-9273D2986448}" type="pres">
      <dgm:prSet presAssocID="{417E4E5D-8523-4E73-9D0C-60B69D381074}" presName="spaceRect" presStyleCnt="0"/>
      <dgm:spPr/>
    </dgm:pt>
    <dgm:pt modelId="{2517EE45-BBD4-475D-A35E-17B2DD9D00FA}" type="pres">
      <dgm:prSet presAssocID="{417E4E5D-8523-4E73-9D0C-60B69D381074}" presName="parTx" presStyleLbl="revTx" presStyleIdx="1" presStyleCnt="3" custScaleX="103871" custLinFactNeighborX="-2454" custLinFactNeighborY="-1739">
        <dgm:presLayoutVars>
          <dgm:chMax val="0"/>
          <dgm:chPref val="0"/>
        </dgm:presLayoutVars>
      </dgm:prSet>
      <dgm:spPr/>
    </dgm:pt>
    <dgm:pt modelId="{01E83D4F-61A9-4CCD-B74B-B1D8D252E9C5}" type="pres">
      <dgm:prSet presAssocID="{446D9BF1-3333-4F30-9426-8441A26E58E0}" presName="sibTrans" presStyleCnt="0"/>
      <dgm:spPr/>
    </dgm:pt>
    <dgm:pt modelId="{4909166C-EA03-4BA0-807B-FAE77FED2654}" type="pres">
      <dgm:prSet presAssocID="{B4080310-C0E5-4810-9EA2-5F0C3DC36A25}" presName="compNode" presStyleCnt="0"/>
      <dgm:spPr/>
    </dgm:pt>
    <dgm:pt modelId="{6F68AA9D-7562-47A9-9415-5DA397040901}" type="pres">
      <dgm:prSet presAssocID="{B4080310-C0E5-4810-9EA2-5F0C3DC36A25}" presName="bgRect" presStyleLbl="bgShp" presStyleIdx="2" presStyleCnt="3" custLinFactNeighborX="258" custLinFactNeighborY="22136"/>
      <dgm:spPr>
        <a:solidFill>
          <a:schemeClr val="bg1"/>
        </a:solidFill>
      </dgm:spPr>
    </dgm:pt>
    <dgm:pt modelId="{E8C2F259-8843-4864-B4B5-F7841101B902}" type="pres">
      <dgm:prSet presAssocID="{B4080310-C0E5-4810-9EA2-5F0C3DC36A2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BC92B408-1937-4B4D-A574-338309F797BC}" type="pres">
      <dgm:prSet presAssocID="{B4080310-C0E5-4810-9EA2-5F0C3DC36A25}" presName="spaceRect" presStyleCnt="0"/>
      <dgm:spPr/>
    </dgm:pt>
    <dgm:pt modelId="{DC507F9B-BB09-4B2D-87E0-0CC5B6976C40}" type="pres">
      <dgm:prSet presAssocID="{B4080310-C0E5-4810-9EA2-5F0C3DC36A25}" presName="parTx" presStyleLbl="revTx" presStyleIdx="2" presStyleCnt="3" custScaleX="104110" custLinFactNeighborX="-2365" custLinFactNeighborY="688">
        <dgm:presLayoutVars>
          <dgm:chMax val="0"/>
          <dgm:chPref val="0"/>
        </dgm:presLayoutVars>
      </dgm:prSet>
      <dgm:spPr/>
    </dgm:pt>
  </dgm:ptLst>
  <dgm:cxnLst>
    <dgm:cxn modelId="{0454A934-E08D-4536-9138-49ED72CD777F}" srcId="{FBFC69AC-465A-468C-9863-2D7EB4A35FD5}" destId="{B4080310-C0E5-4810-9EA2-5F0C3DC36A25}" srcOrd="2" destOrd="0" parTransId="{1D74BC61-BE8D-4DCC-B5B2-77C4B94CFF4E}" sibTransId="{EEDCE42E-BE47-495E-944C-43679D936688}"/>
    <dgm:cxn modelId="{F01F2A7E-742F-4FD3-B4B5-6A2CE9A3C545}" srcId="{FBFC69AC-465A-468C-9863-2D7EB4A35FD5}" destId="{417E4E5D-8523-4E73-9D0C-60B69D381074}" srcOrd="1" destOrd="0" parTransId="{F5255AC7-736C-4E54-821B-13A50B95814A}" sibTransId="{446D9BF1-3333-4F30-9426-8441A26E58E0}"/>
    <dgm:cxn modelId="{96B76EA9-AA5E-455C-AF74-EEC2735DBFF9}" srcId="{FBFC69AC-465A-468C-9863-2D7EB4A35FD5}" destId="{6625AE39-D3A4-4197-BEDC-81A37520753B}" srcOrd="0" destOrd="0" parTransId="{5CCBA493-00FF-458B-90CB-A92B0CBCE28E}" sibTransId="{417B5D27-553E-43C4-B55E-47750B39D2CF}"/>
    <dgm:cxn modelId="{E84570AC-0C7B-46E6-BA58-36FE0CE03DAE}" type="presOf" srcId="{417E4E5D-8523-4E73-9D0C-60B69D381074}" destId="{2517EE45-BBD4-475D-A35E-17B2DD9D00FA}" srcOrd="0" destOrd="0" presId="urn:microsoft.com/office/officeart/2018/2/layout/IconVerticalSolidList"/>
    <dgm:cxn modelId="{6CD824B5-1FD0-4EB8-A3E6-D6FFC70C8FB5}" type="presOf" srcId="{6625AE39-D3A4-4197-BEDC-81A37520753B}" destId="{BA1A3FE7-8374-434B-821D-C43C711E3426}" srcOrd="0" destOrd="0" presId="urn:microsoft.com/office/officeart/2018/2/layout/IconVerticalSolidList"/>
    <dgm:cxn modelId="{B771CFB6-7EB8-4404-97C9-241C5391D264}" type="presOf" srcId="{B4080310-C0E5-4810-9EA2-5F0C3DC36A25}" destId="{DC507F9B-BB09-4B2D-87E0-0CC5B6976C40}" srcOrd="0" destOrd="0" presId="urn:microsoft.com/office/officeart/2018/2/layout/IconVerticalSolidList"/>
    <dgm:cxn modelId="{990E77B9-0545-4A97-91C6-6B4239416532}" type="presOf" srcId="{FBFC69AC-465A-468C-9863-2D7EB4A35FD5}" destId="{4EF5275F-F480-4062-87A2-898A84308557}" srcOrd="0" destOrd="0" presId="urn:microsoft.com/office/officeart/2018/2/layout/IconVerticalSolidList"/>
    <dgm:cxn modelId="{B1EC96FE-FC01-47CE-A0D9-5A3F4C9013FB}" type="presParOf" srcId="{4EF5275F-F480-4062-87A2-898A84308557}" destId="{B9A51088-2A5C-4CBF-BE09-C35BA66F857C}" srcOrd="0" destOrd="0" presId="urn:microsoft.com/office/officeart/2018/2/layout/IconVerticalSolidList"/>
    <dgm:cxn modelId="{AB1DBFC1-D83E-424A-A06F-BB191F1B4FD9}" type="presParOf" srcId="{B9A51088-2A5C-4CBF-BE09-C35BA66F857C}" destId="{4356D901-735E-46C5-99A5-3B229B1B7F59}" srcOrd="0" destOrd="0" presId="urn:microsoft.com/office/officeart/2018/2/layout/IconVerticalSolidList"/>
    <dgm:cxn modelId="{65226199-1F99-4C70-9D1F-875395A606C0}" type="presParOf" srcId="{B9A51088-2A5C-4CBF-BE09-C35BA66F857C}" destId="{6CA0F959-F3BB-4346-9B64-0132FB77E45F}" srcOrd="1" destOrd="0" presId="urn:microsoft.com/office/officeart/2018/2/layout/IconVerticalSolidList"/>
    <dgm:cxn modelId="{918A8B9D-E48A-449D-9444-18F0189D156D}" type="presParOf" srcId="{B9A51088-2A5C-4CBF-BE09-C35BA66F857C}" destId="{1F3D3CFF-34E3-4443-971B-F22A6DF281CE}" srcOrd="2" destOrd="0" presId="urn:microsoft.com/office/officeart/2018/2/layout/IconVerticalSolidList"/>
    <dgm:cxn modelId="{B2CEFA57-8D99-4303-849B-84AD929A3237}" type="presParOf" srcId="{B9A51088-2A5C-4CBF-BE09-C35BA66F857C}" destId="{BA1A3FE7-8374-434B-821D-C43C711E3426}" srcOrd="3" destOrd="0" presId="urn:microsoft.com/office/officeart/2018/2/layout/IconVerticalSolidList"/>
    <dgm:cxn modelId="{996150C2-ADD3-4F89-A878-E1CAEE50E062}" type="presParOf" srcId="{4EF5275F-F480-4062-87A2-898A84308557}" destId="{A686B282-388D-4E7C-BA3D-6B4568698982}" srcOrd="1" destOrd="0" presId="urn:microsoft.com/office/officeart/2018/2/layout/IconVerticalSolidList"/>
    <dgm:cxn modelId="{8EDE4F98-1C03-45FA-BA43-C2D23E313DBE}" type="presParOf" srcId="{4EF5275F-F480-4062-87A2-898A84308557}" destId="{E88686CB-085C-4EBD-B735-61AE93EC2A02}" srcOrd="2" destOrd="0" presId="urn:microsoft.com/office/officeart/2018/2/layout/IconVerticalSolidList"/>
    <dgm:cxn modelId="{55788688-CB60-4FF5-A37C-040BFCCBA1D0}" type="presParOf" srcId="{E88686CB-085C-4EBD-B735-61AE93EC2A02}" destId="{395D38DE-6A18-44F1-B94D-11BAAFC316CE}" srcOrd="0" destOrd="0" presId="urn:microsoft.com/office/officeart/2018/2/layout/IconVerticalSolidList"/>
    <dgm:cxn modelId="{3618254B-1859-49C1-9502-8C698272A479}" type="presParOf" srcId="{E88686CB-085C-4EBD-B735-61AE93EC2A02}" destId="{FF8B2879-F050-4C4C-8B27-17A710894BA8}" srcOrd="1" destOrd="0" presId="urn:microsoft.com/office/officeart/2018/2/layout/IconVerticalSolidList"/>
    <dgm:cxn modelId="{83B7FB5E-1970-42F8-B84E-773E493697B0}" type="presParOf" srcId="{E88686CB-085C-4EBD-B735-61AE93EC2A02}" destId="{1BB1A8D2-AA0A-4CC1-94A2-9273D2986448}" srcOrd="2" destOrd="0" presId="urn:microsoft.com/office/officeart/2018/2/layout/IconVerticalSolidList"/>
    <dgm:cxn modelId="{D0AAFF76-DCF2-4283-B8D1-AABFC20F0F9E}" type="presParOf" srcId="{E88686CB-085C-4EBD-B735-61AE93EC2A02}" destId="{2517EE45-BBD4-475D-A35E-17B2DD9D00FA}" srcOrd="3" destOrd="0" presId="urn:microsoft.com/office/officeart/2018/2/layout/IconVerticalSolidList"/>
    <dgm:cxn modelId="{53D0F581-80DE-46BB-A354-8EBA819B4372}" type="presParOf" srcId="{4EF5275F-F480-4062-87A2-898A84308557}" destId="{01E83D4F-61A9-4CCD-B74B-B1D8D252E9C5}" srcOrd="3" destOrd="0" presId="urn:microsoft.com/office/officeart/2018/2/layout/IconVerticalSolidList"/>
    <dgm:cxn modelId="{362230C7-7F97-4BA5-988F-9C731F5C8DD4}" type="presParOf" srcId="{4EF5275F-F480-4062-87A2-898A84308557}" destId="{4909166C-EA03-4BA0-807B-FAE77FED2654}" srcOrd="4" destOrd="0" presId="urn:microsoft.com/office/officeart/2018/2/layout/IconVerticalSolidList"/>
    <dgm:cxn modelId="{280399FD-0BF4-434C-8180-EACAC7ECFBAD}" type="presParOf" srcId="{4909166C-EA03-4BA0-807B-FAE77FED2654}" destId="{6F68AA9D-7562-47A9-9415-5DA397040901}" srcOrd="0" destOrd="0" presId="urn:microsoft.com/office/officeart/2018/2/layout/IconVerticalSolidList"/>
    <dgm:cxn modelId="{1E2BF562-DDAB-47DE-A765-04366B9A24A9}" type="presParOf" srcId="{4909166C-EA03-4BA0-807B-FAE77FED2654}" destId="{E8C2F259-8843-4864-B4B5-F7841101B902}" srcOrd="1" destOrd="0" presId="urn:microsoft.com/office/officeart/2018/2/layout/IconVerticalSolidList"/>
    <dgm:cxn modelId="{A6D2CB73-F306-45B6-822D-180E242B7027}" type="presParOf" srcId="{4909166C-EA03-4BA0-807B-FAE77FED2654}" destId="{BC92B408-1937-4B4D-A574-338309F797BC}" srcOrd="2" destOrd="0" presId="urn:microsoft.com/office/officeart/2018/2/layout/IconVerticalSolidList"/>
    <dgm:cxn modelId="{8E8D276F-E3F4-47F1-A254-103E9EF1DCDD}" type="presParOf" srcId="{4909166C-EA03-4BA0-807B-FAE77FED2654}" destId="{DC507F9B-BB09-4B2D-87E0-0CC5B6976C4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FC2AF78-C173-4BBA-AF50-ABD8AC438586}"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91BCF1C5-EE00-40A7-9B77-A8CFF0CB4E1F}">
      <dgm:prSet custT="1"/>
      <dgm:spPr/>
      <dgm:t>
        <a:bodyPr/>
        <a:lstStyle/>
        <a:p>
          <a:pPr>
            <a:lnSpc>
              <a:spcPts val="3400"/>
            </a:lnSpc>
          </a:pPr>
          <a:r>
            <a:rPr lang="en-GB" sz="2800" dirty="0">
              <a:latin typeface="Arial Narrow" panose="020B0606020202030204" pitchFamily="34" charset="0"/>
            </a:rPr>
            <a:t>The everchanging nature of the jobs</a:t>
          </a:r>
          <a:r>
            <a:rPr lang="ro-RO" sz="2800" dirty="0">
              <a:latin typeface="Arial Narrow" panose="020B0606020202030204" pitchFamily="34" charset="0"/>
            </a:rPr>
            <a:t> and dynamic transformations</a:t>
          </a:r>
          <a:r>
            <a:rPr lang="en-GB" sz="2800" dirty="0">
              <a:latin typeface="Arial Narrow" panose="020B0606020202030204" pitchFamily="34" charset="0"/>
            </a:rPr>
            <a:t> in aviation ha</a:t>
          </a:r>
          <a:r>
            <a:rPr lang="ro-RO" sz="2800" dirty="0">
              <a:latin typeface="Arial Narrow" panose="020B0606020202030204" pitchFamily="34" charset="0"/>
            </a:rPr>
            <a:t>ve</a:t>
          </a:r>
          <a:r>
            <a:rPr lang="en-GB" sz="2800" dirty="0">
              <a:latin typeface="Arial Narrow" panose="020B0606020202030204" pitchFamily="34" charset="0"/>
            </a:rPr>
            <a:t> an important technological pillar </a:t>
          </a:r>
          <a:r>
            <a:rPr lang="en-GB" sz="2800" dirty="0">
              <a:latin typeface="Arial Narrow" panose="020B0606020202030204" pitchFamily="34" charset="0"/>
              <a:sym typeface="Wingdings" panose="05000000000000000000" pitchFamily="2" charset="2"/>
            </a:rPr>
            <a:t></a:t>
          </a:r>
          <a:r>
            <a:rPr lang="en-GB" sz="2800" dirty="0">
              <a:latin typeface="Arial Narrow" panose="020B0606020202030204" pitchFamily="34" charset="0"/>
            </a:rPr>
            <a:t> must be supported by </a:t>
          </a:r>
          <a:r>
            <a:rPr lang="en-GB" sz="2800" b="1" dirty="0">
              <a:latin typeface="Arial Narrow" panose="020B0606020202030204" pitchFamily="34" charset="0"/>
            </a:rPr>
            <a:t>study programs that provide smart interdisciplinary qualifications</a:t>
          </a:r>
          <a:r>
            <a:rPr lang="en-GB" sz="2800" dirty="0">
              <a:latin typeface="Arial Narrow" panose="020B0606020202030204" pitchFamily="34" charset="0"/>
            </a:rPr>
            <a:t>. </a:t>
          </a:r>
          <a:endParaRPr lang="en-US" sz="2800" dirty="0">
            <a:latin typeface="Arial Narrow" panose="020B0606020202030204" pitchFamily="34" charset="0"/>
          </a:endParaRPr>
        </a:p>
      </dgm:t>
    </dgm:pt>
    <dgm:pt modelId="{89169393-205C-444C-9952-E969C4D3A47C}" type="parTrans" cxnId="{BB5D4F0D-35D0-4604-A42C-AD886D61ABB0}">
      <dgm:prSet/>
      <dgm:spPr/>
      <dgm:t>
        <a:bodyPr/>
        <a:lstStyle/>
        <a:p>
          <a:endParaRPr lang="en-US"/>
        </a:p>
      </dgm:t>
    </dgm:pt>
    <dgm:pt modelId="{F3601473-2210-4DA1-92DB-12BDCD80BFCE}" type="sibTrans" cxnId="{BB5D4F0D-35D0-4604-A42C-AD886D61ABB0}">
      <dgm:prSet/>
      <dgm:spPr/>
      <dgm:t>
        <a:bodyPr/>
        <a:lstStyle/>
        <a:p>
          <a:endParaRPr lang="en-US"/>
        </a:p>
      </dgm:t>
    </dgm:pt>
    <dgm:pt modelId="{AB7B9435-9703-4360-808A-70B4054CC9C5}">
      <dgm:prSet custT="1"/>
      <dgm:spPr/>
      <dgm:t>
        <a:bodyPr/>
        <a:lstStyle/>
        <a:p>
          <a:pPr algn="just">
            <a:lnSpc>
              <a:spcPts val="3400"/>
            </a:lnSpc>
          </a:pPr>
          <a:r>
            <a:rPr lang="hr-HR" sz="2800" dirty="0">
              <a:latin typeface="Arial Narrow" panose="020B0606020202030204" pitchFamily="34" charset="0"/>
            </a:rPr>
            <a:t>The </a:t>
          </a:r>
          <a:r>
            <a:rPr lang="hr-HR" sz="2800" dirty="0">
              <a:solidFill>
                <a:srgbClr val="0070C0"/>
              </a:solidFill>
              <a:latin typeface="Arial Narrow" panose="020B0606020202030204" pitchFamily="34" charset="0"/>
            </a:rPr>
            <a:t>technological revolution </a:t>
          </a:r>
          <a:r>
            <a:rPr lang="hr-HR" sz="2800" dirty="0">
              <a:latin typeface="Arial Narrow" panose="020B0606020202030204" pitchFamily="34" charset="0"/>
            </a:rPr>
            <a:t>in aviation and the </a:t>
          </a:r>
          <a:r>
            <a:rPr lang="hr-HR" sz="2800" dirty="0">
              <a:solidFill>
                <a:srgbClr val="00B050"/>
              </a:solidFill>
              <a:latin typeface="Arial Narrow" panose="020B0606020202030204" pitchFamily="34" charset="0"/>
            </a:rPr>
            <a:t>environmental constraints </a:t>
          </a:r>
          <a:r>
            <a:rPr lang="hr-HR" sz="2800" dirty="0">
              <a:latin typeface="Arial Narrow" panose="020B0606020202030204" pitchFamily="34" charset="0"/>
            </a:rPr>
            <a:t>favour the emergence </a:t>
          </a:r>
          <a:r>
            <a:rPr lang="hr-HR" sz="2800" b="1" dirty="0">
              <a:latin typeface="Arial Narrow" panose="020B0606020202030204" pitchFamily="34" charset="0"/>
            </a:rPr>
            <a:t>of new occupations </a:t>
          </a:r>
          <a:r>
            <a:rPr lang="hr-HR" sz="2800" dirty="0">
              <a:latin typeface="Arial Narrow" panose="020B0606020202030204" pitchFamily="34" charset="0"/>
            </a:rPr>
            <a:t>which demand </a:t>
          </a:r>
          <a:r>
            <a:rPr lang="hr-HR" sz="2800" b="1" dirty="0">
              <a:latin typeface="Arial Narrow" panose="020B0606020202030204" pitchFamily="34" charset="0"/>
            </a:rPr>
            <a:t>new qualifications </a:t>
          </a:r>
          <a:r>
            <a:rPr lang="hr-HR" sz="2800" dirty="0">
              <a:latin typeface="Arial Narrow" panose="020B0606020202030204" pitchFamily="34" charset="0"/>
            </a:rPr>
            <a:t>(defined by new skills and knowledge), in many situations interdisciplinary and with a very high level. </a:t>
          </a:r>
          <a:endParaRPr lang="en-US" sz="2800" dirty="0">
            <a:latin typeface="Arial Narrow" panose="020B0606020202030204" pitchFamily="34" charset="0"/>
          </a:endParaRPr>
        </a:p>
      </dgm:t>
    </dgm:pt>
    <dgm:pt modelId="{6E8C1826-7308-43BB-9C64-84C09BB0FDFD}" type="sibTrans" cxnId="{5F02BE6F-6C64-4301-B7C3-84942F99C89C}">
      <dgm:prSet/>
      <dgm:spPr/>
      <dgm:t>
        <a:bodyPr/>
        <a:lstStyle/>
        <a:p>
          <a:endParaRPr lang="en-US"/>
        </a:p>
      </dgm:t>
    </dgm:pt>
    <dgm:pt modelId="{C953F283-4775-45FE-8C6B-2777CF04F968}" type="parTrans" cxnId="{5F02BE6F-6C64-4301-B7C3-84942F99C89C}">
      <dgm:prSet/>
      <dgm:spPr/>
      <dgm:t>
        <a:bodyPr/>
        <a:lstStyle/>
        <a:p>
          <a:endParaRPr lang="en-US"/>
        </a:p>
      </dgm:t>
    </dgm:pt>
    <dgm:pt modelId="{654F8E3E-77CF-4A29-9475-DD5B2C0E6EA3}" type="pres">
      <dgm:prSet presAssocID="{3FC2AF78-C173-4BBA-AF50-ABD8AC438586}" presName="vert0" presStyleCnt="0">
        <dgm:presLayoutVars>
          <dgm:dir/>
          <dgm:animOne val="branch"/>
          <dgm:animLvl val="lvl"/>
        </dgm:presLayoutVars>
      </dgm:prSet>
      <dgm:spPr/>
    </dgm:pt>
    <dgm:pt modelId="{95F91DC3-EE0F-486B-AF4E-C97108156C0A}" type="pres">
      <dgm:prSet presAssocID="{AB7B9435-9703-4360-808A-70B4054CC9C5}" presName="thickLine" presStyleLbl="alignNode1" presStyleIdx="0" presStyleCnt="2"/>
      <dgm:spPr/>
    </dgm:pt>
    <dgm:pt modelId="{71A03DA2-1FD0-462B-861B-4C12DF7CCACA}" type="pres">
      <dgm:prSet presAssocID="{AB7B9435-9703-4360-808A-70B4054CC9C5}" presName="horz1" presStyleCnt="0"/>
      <dgm:spPr/>
    </dgm:pt>
    <dgm:pt modelId="{B19B03A0-13AE-4005-92BF-1364C89D9F21}" type="pres">
      <dgm:prSet presAssocID="{AB7B9435-9703-4360-808A-70B4054CC9C5}" presName="tx1" presStyleLbl="revTx" presStyleIdx="0" presStyleCnt="2"/>
      <dgm:spPr/>
    </dgm:pt>
    <dgm:pt modelId="{59BEDC5D-F293-4E49-B6BD-FFB134E52D74}" type="pres">
      <dgm:prSet presAssocID="{AB7B9435-9703-4360-808A-70B4054CC9C5}" presName="vert1" presStyleCnt="0"/>
      <dgm:spPr/>
    </dgm:pt>
    <dgm:pt modelId="{A60D09CF-CA19-46B9-8BB2-9F9847ABDFC6}" type="pres">
      <dgm:prSet presAssocID="{91BCF1C5-EE00-40A7-9B77-A8CFF0CB4E1F}" presName="thickLine" presStyleLbl="alignNode1" presStyleIdx="1" presStyleCnt="2"/>
      <dgm:spPr/>
    </dgm:pt>
    <dgm:pt modelId="{6C800149-5577-46E4-AB4D-028DD9994EAF}" type="pres">
      <dgm:prSet presAssocID="{91BCF1C5-EE00-40A7-9B77-A8CFF0CB4E1F}" presName="horz1" presStyleCnt="0"/>
      <dgm:spPr/>
    </dgm:pt>
    <dgm:pt modelId="{9B54EF1F-0BC1-4399-BA8E-FA10B17CB187}" type="pres">
      <dgm:prSet presAssocID="{91BCF1C5-EE00-40A7-9B77-A8CFF0CB4E1F}" presName="tx1" presStyleLbl="revTx" presStyleIdx="1" presStyleCnt="2"/>
      <dgm:spPr/>
    </dgm:pt>
    <dgm:pt modelId="{CC005BAE-BCF9-4CA0-BD5B-47641D2F8F84}" type="pres">
      <dgm:prSet presAssocID="{91BCF1C5-EE00-40A7-9B77-A8CFF0CB4E1F}" presName="vert1" presStyleCnt="0"/>
      <dgm:spPr/>
    </dgm:pt>
  </dgm:ptLst>
  <dgm:cxnLst>
    <dgm:cxn modelId="{AF205507-99EE-4ADF-AAE0-545D984ECCB6}" type="presOf" srcId="{3FC2AF78-C173-4BBA-AF50-ABD8AC438586}" destId="{654F8E3E-77CF-4A29-9475-DD5B2C0E6EA3}" srcOrd="0" destOrd="0" presId="urn:microsoft.com/office/officeart/2008/layout/LinedList"/>
    <dgm:cxn modelId="{BB5D4F0D-35D0-4604-A42C-AD886D61ABB0}" srcId="{3FC2AF78-C173-4BBA-AF50-ABD8AC438586}" destId="{91BCF1C5-EE00-40A7-9B77-A8CFF0CB4E1F}" srcOrd="1" destOrd="0" parTransId="{89169393-205C-444C-9952-E969C4D3A47C}" sibTransId="{F3601473-2210-4DA1-92DB-12BDCD80BFCE}"/>
    <dgm:cxn modelId="{3D44A561-8DDC-403C-8EA7-408F3E6F36D0}" type="presOf" srcId="{91BCF1C5-EE00-40A7-9B77-A8CFF0CB4E1F}" destId="{9B54EF1F-0BC1-4399-BA8E-FA10B17CB187}" srcOrd="0" destOrd="0" presId="urn:microsoft.com/office/officeart/2008/layout/LinedList"/>
    <dgm:cxn modelId="{5F02BE6F-6C64-4301-B7C3-84942F99C89C}" srcId="{3FC2AF78-C173-4BBA-AF50-ABD8AC438586}" destId="{AB7B9435-9703-4360-808A-70B4054CC9C5}" srcOrd="0" destOrd="0" parTransId="{C953F283-4775-45FE-8C6B-2777CF04F968}" sibTransId="{6E8C1826-7308-43BB-9C64-84C09BB0FDFD}"/>
    <dgm:cxn modelId="{04D74BED-45C0-4DDC-BB20-2B5025AE8495}" type="presOf" srcId="{AB7B9435-9703-4360-808A-70B4054CC9C5}" destId="{B19B03A0-13AE-4005-92BF-1364C89D9F21}" srcOrd="0" destOrd="0" presId="urn:microsoft.com/office/officeart/2008/layout/LinedList"/>
    <dgm:cxn modelId="{94D8D5BA-86A2-4652-ACB6-932EFE23B646}" type="presParOf" srcId="{654F8E3E-77CF-4A29-9475-DD5B2C0E6EA3}" destId="{95F91DC3-EE0F-486B-AF4E-C97108156C0A}" srcOrd="0" destOrd="0" presId="urn:microsoft.com/office/officeart/2008/layout/LinedList"/>
    <dgm:cxn modelId="{FFA77744-54E5-44AD-A24A-953090A2E6CF}" type="presParOf" srcId="{654F8E3E-77CF-4A29-9475-DD5B2C0E6EA3}" destId="{71A03DA2-1FD0-462B-861B-4C12DF7CCACA}" srcOrd="1" destOrd="0" presId="urn:microsoft.com/office/officeart/2008/layout/LinedList"/>
    <dgm:cxn modelId="{615A4A77-89AB-477C-BDD1-C5E4C042F14D}" type="presParOf" srcId="{71A03DA2-1FD0-462B-861B-4C12DF7CCACA}" destId="{B19B03A0-13AE-4005-92BF-1364C89D9F21}" srcOrd="0" destOrd="0" presId="urn:microsoft.com/office/officeart/2008/layout/LinedList"/>
    <dgm:cxn modelId="{2877159E-6980-431D-9E74-6FB68E301C69}" type="presParOf" srcId="{71A03DA2-1FD0-462B-861B-4C12DF7CCACA}" destId="{59BEDC5D-F293-4E49-B6BD-FFB134E52D74}" srcOrd="1" destOrd="0" presId="urn:microsoft.com/office/officeart/2008/layout/LinedList"/>
    <dgm:cxn modelId="{456E97F0-73CB-444E-9E07-C6A334711839}" type="presParOf" srcId="{654F8E3E-77CF-4A29-9475-DD5B2C0E6EA3}" destId="{A60D09CF-CA19-46B9-8BB2-9F9847ABDFC6}" srcOrd="2" destOrd="0" presId="urn:microsoft.com/office/officeart/2008/layout/LinedList"/>
    <dgm:cxn modelId="{2FA2C8EA-5D13-42DE-B814-AA2E23E9197E}" type="presParOf" srcId="{654F8E3E-77CF-4A29-9475-DD5B2C0E6EA3}" destId="{6C800149-5577-46E4-AB4D-028DD9994EAF}" srcOrd="3" destOrd="0" presId="urn:microsoft.com/office/officeart/2008/layout/LinedList"/>
    <dgm:cxn modelId="{30542C86-05E2-4C70-BDCD-39D6FC6905F8}" type="presParOf" srcId="{6C800149-5577-46E4-AB4D-028DD9994EAF}" destId="{9B54EF1F-0BC1-4399-BA8E-FA10B17CB187}" srcOrd="0" destOrd="0" presId="urn:microsoft.com/office/officeart/2008/layout/LinedList"/>
    <dgm:cxn modelId="{82965044-DFB6-4393-9CA5-A93225AEB9E2}" type="presParOf" srcId="{6C800149-5577-46E4-AB4D-028DD9994EAF}" destId="{CC005BAE-BCF9-4CA0-BD5B-47641D2F8F8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4D484-BA4A-4D39-BC8A-2DCA8D3B8BF6}">
      <dsp:nvSpPr>
        <dsp:cNvPr id="0" name=""/>
        <dsp:cNvSpPr/>
      </dsp:nvSpPr>
      <dsp:spPr>
        <a:xfrm>
          <a:off x="0" y="341143"/>
          <a:ext cx="5966636" cy="130872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defRPr cap="all"/>
          </a:pPr>
          <a:r>
            <a:rPr lang="en-US" sz="2400" b="1" kern="1200" dirty="0">
              <a:latin typeface="Arial Narrow" panose="020B0606020202030204" pitchFamily="34" charset="0"/>
            </a:rPr>
            <a:t>Part 1 Project overview</a:t>
          </a:r>
        </a:p>
      </dsp:txBody>
      <dsp:txXfrm>
        <a:off x="63887" y="405030"/>
        <a:ext cx="5838862" cy="1180949"/>
      </dsp:txXfrm>
    </dsp:sp>
    <dsp:sp modelId="{4FAB9592-A202-4D31-A397-FCE00865A969}">
      <dsp:nvSpPr>
        <dsp:cNvPr id="0" name=""/>
        <dsp:cNvSpPr/>
      </dsp:nvSpPr>
      <dsp:spPr>
        <a:xfrm>
          <a:off x="0" y="1837067"/>
          <a:ext cx="5966636" cy="271249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ts val="3300"/>
            </a:lnSpc>
            <a:spcBef>
              <a:spcPct val="0"/>
            </a:spcBef>
            <a:spcAft>
              <a:spcPct val="35000"/>
            </a:spcAft>
            <a:buNone/>
            <a:defRPr cap="all"/>
          </a:pPr>
          <a:r>
            <a:rPr lang="en-US" sz="2400" b="1" kern="1200" dirty="0">
              <a:latin typeface="Arial Narrow" panose="020B0606020202030204" pitchFamily="34" charset="0"/>
            </a:rPr>
            <a:t>Part 2.</a:t>
          </a:r>
          <a:r>
            <a:rPr lang="en-US" sz="2400" kern="1200" dirty="0">
              <a:latin typeface="Arial Narrow" panose="020B0606020202030204" pitchFamily="34" charset="0"/>
            </a:rPr>
            <a:t> </a:t>
          </a:r>
          <a:r>
            <a:rPr lang="en-US" sz="2400" b="1" kern="1200" dirty="0" err="1">
              <a:latin typeface="Arial Narrow" panose="020B0606020202030204" pitchFamily="34" charset="0"/>
            </a:rPr>
            <a:t>Analyse</a:t>
          </a:r>
          <a:r>
            <a:rPr lang="en-US" sz="2400" kern="1200" dirty="0">
              <a:latin typeface="Arial Narrow" panose="020B0606020202030204" pitchFamily="34" charset="0"/>
            </a:rPr>
            <a:t>: Occupations and qualifications generated by digitalization and sustainable development in the air transport</a:t>
          </a:r>
        </a:p>
      </dsp:txBody>
      <dsp:txXfrm>
        <a:off x="132413" y="1969480"/>
        <a:ext cx="5701810" cy="2447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44D484-BA4A-4D39-BC8A-2DCA8D3B8BF6}">
      <dsp:nvSpPr>
        <dsp:cNvPr id="0" name=""/>
        <dsp:cNvSpPr/>
      </dsp:nvSpPr>
      <dsp:spPr>
        <a:xfrm>
          <a:off x="0" y="463413"/>
          <a:ext cx="5092194" cy="6296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defRPr cap="all"/>
          </a:pPr>
          <a:r>
            <a:rPr lang="en-US" sz="2400" kern="1200" dirty="0"/>
            <a:t>1.Project relevance</a:t>
          </a:r>
        </a:p>
      </dsp:txBody>
      <dsp:txXfrm>
        <a:off x="30735" y="494148"/>
        <a:ext cx="5030724" cy="568136"/>
      </dsp:txXfrm>
    </dsp:sp>
    <dsp:sp modelId="{4FAB9592-A202-4D31-A397-FCE00865A969}">
      <dsp:nvSpPr>
        <dsp:cNvPr id="0" name=""/>
        <dsp:cNvSpPr/>
      </dsp:nvSpPr>
      <dsp:spPr>
        <a:xfrm>
          <a:off x="0" y="1162139"/>
          <a:ext cx="5092194" cy="6296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defRPr cap="all"/>
          </a:pPr>
          <a:r>
            <a:rPr lang="en-US" sz="2400" kern="1200" dirty="0">
              <a:latin typeface="Arial Narrow" panose="020B0606020202030204" pitchFamily="34" charset="0"/>
            </a:rPr>
            <a:t>2. NEEDS and objectives</a:t>
          </a:r>
        </a:p>
      </dsp:txBody>
      <dsp:txXfrm>
        <a:off x="30735" y="1192874"/>
        <a:ext cx="5030724" cy="568136"/>
      </dsp:txXfrm>
    </dsp:sp>
    <dsp:sp modelId="{16B5372A-EF61-433C-820F-554F8675E88B}">
      <dsp:nvSpPr>
        <dsp:cNvPr id="0" name=""/>
        <dsp:cNvSpPr/>
      </dsp:nvSpPr>
      <dsp:spPr>
        <a:xfrm>
          <a:off x="0" y="1860865"/>
          <a:ext cx="5092194" cy="6296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defRPr cap="all"/>
          </a:pPr>
          <a:r>
            <a:rPr lang="en-US" sz="2400" kern="1200" dirty="0"/>
            <a:t>3. Implementation of the project</a:t>
          </a:r>
        </a:p>
      </dsp:txBody>
      <dsp:txXfrm>
        <a:off x="30735" y="1891600"/>
        <a:ext cx="5030724" cy="568136"/>
      </dsp:txXfrm>
    </dsp:sp>
    <dsp:sp modelId="{542D16C8-3729-4210-BD44-72085823A7F0}">
      <dsp:nvSpPr>
        <dsp:cNvPr id="0" name=""/>
        <dsp:cNvSpPr/>
      </dsp:nvSpPr>
      <dsp:spPr>
        <a:xfrm>
          <a:off x="0" y="2559592"/>
          <a:ext cx="5092194" cy="6296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defRPr cap="all"/>
          </a:pPr>
          <a:r>
            <a:rPr lang="en-US" sz="2400" kern="1200" dirty="0"/>
            <a:t>4. Partnership</a:t>
          </a:r>
        </a:p>
      </dsp:txBody>
      <dsp:txXfrm>
        <a:off x="30735" y="2590327"/>
        <a:ext cx="5030724" cy="568136"/>
      </dsp:txXfrm>
    </dsp:sp>
    <dsp:sp modelId="{1EBB3CA5-1C5B-4992-8228-75BF5A6081A7}">
      <dsp:nvSpPr>
        <dsp:cNvPr id="0" name=""/>
        <dsp:cNvSpPr/>
      </dsp:nvSpPr>
      <dsp:spPr>
        <a:xfrm>
          <a:off x="0" y="3258318"/>
          <a:ext cx="5092194" cy="6296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defRPr cap="all"/>
          </a:pPr>
          <a:r>
            <a:rPr lang="en-US" sz="2400" kern="1200" dirty="0"/>
            <a:t>5. Results</a:t>
          </a:r>
        </a:p>
      </dsp:txBody>
      <dsp:txXfrm>
        <a:off x="30735" y="3289053"/>
        <a:ext cx="5030724" cy="5681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4C4CB-2F4C-41C2-AC47-D33E0D4CB1EE}">
      <dsp:nvSpPr>
        <dsp:cNvPr id="0" name=""/>
        <dsp:cNvSpPr/>
      </dsp:nvSpPr>
      <dsp:spPr>
        <a:xfrm rot="10800000">
          <a:off x="828876" y="706"/>
          <a:ext cx="2866644" cy="427306"/>
        </a:xfrm>
        <a:prstGeom prst="homePlate">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3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Demographic changes</a:t>
          </a:r>
        </a:p>
      </dsp:txBody>
      <dsp:txXfrm rot="10800000">
        <a:off x="935702" y="706"/>
        <a:ext cx="2759818" cy="427306"/>
      </dsp:txXfrm>
    </dsp:sp>
    <dsp:sp modelId="{B60E7F50-429C-4E5F-8875-A90E3556C704}">
      <dsp:nvSpPr>
        <dsp:cNvPr id="0" name=""/>
        <dsp:cNvSpPr/>
      </dsp:nvSpPr>
      <dsp:spPr>
        <a:xfrm>
          <a:off x="321787" y="0"/>
          <a:ext cx="427306" cy="427306"/>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B57C55-C2D3-4D27-8011-60C12E1E312B}">
      <dsp:nvSpPr>
        <dsp:cNvPr id="0" name=""/>
        <dsp:cNvSpPr/>
      </dsp:nvSpPr>
      <dsp:spPr>
        <a:xfrm rot="10800000">
          <a:off x="828876" y="555566"/>
          <a:ext cx="2866644" cy="42730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3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Urbanisation</a:t>
          </a:r>
          <a:endParaRPr lang="en-US" sz="2000" kern="1200" dirty="0"/>
        </a:p>
      </dsp:txBody>
      <dsp:txXfrm rot="10800000">
        <a:off x="935702" y="555566"/>
        <a:ext cx="2759818" cy="427306"/>
      </dsp:txXfrm>
    </dsp:sp>
    <dsp:sp modelId="{6ACE1BED-F759-476F-801D-289D0DF2A829}">
      <dsp:nvSpPr>
        <dsp:cNvPr id="0" name=""/>
        <dsp:cNvSpPr/>
      </dsp:nvSpPr>
      <dsp:spPr>
        <a:xfrm>
          <a:off x="407590" y="526078"/>
          <a:ext cx="427306" cy="42730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A39987-DD00-4B56-8668-7CCB6C71C479}">
      <dsp:nvSpPr>
        <dsp:cNvPr id="0" name=""/>
        <dsp:cNvSpPr/>
      </dsp:nvSpPr>
      <dsp:spPr>
        <a:xfrm rot="10800000">
          <a:off x="828876" y="1110427"/>
          <a:ext cx="2866644" cy="427306"/>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3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Globalisation</a:t>
          </a:r>
          <a:endParaRPr lang="en-US" sz="2000" kern="1200" dirty="0"/>
        </a:p>
      </dsp:txBody>
      <dsp:txXfrm rot="10800000">
        <a:off x="935702" y="1110427"/>
        <a:ext cx="2759818" cy="427306"/>
      </dsp:txXfrm>
    </dsp:sp>
    <dsp:sp modelId="{260E6C3B-69FC-4D3C-A78E-8F3C45FC790A}">
      <dsp:nvSpPr>
        <dsp:cNvPr id="0" name=""/>
        <dsp:cNvSpPr/>
      </dsp:nvSpPr>
      <dsp:spPr>
        <a:xfrm>
          <a:off x="400304" y="1064077"/>
          <a:ext cx="427306" cy="42730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72D88A-4B7A-4D1A-8BE2-4BFBB818B274}">
      <dsp:nvSpPr>
        <dsp:cNvPr id="0" name=""/>
        <dsp:cNvSpPr/>
      </dsp:nvSpPr>
      <dsp:spPr>
        <a:xfrm rot="10800000">
          <a:off x="828876" y="1665288"/>
          <a:ext cx="2866644" cy="427306"/>
        </a:xfrm>
        <a:prstGeom prst="homePlat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3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Climate change</a:t>
          </a:r>
        </a:p>
      </dsp:txBody>
      <dsp:txXfrm rot="10800000">
        <a:off x="935702" y="1665288"/>
        <a:ext cx="2759818" cy="427306"/>
      </dsp:txXfrm>
    </dsp:sp>
    <dsp:sp modelId="{59C703A2-796E-498E-B4F1-6AD2011DA7C2}">
      <dsp:nvSpPr>
        <dsp:cNvPr id="0" name=""/>
        <dsp:cNvSpPr/>
      </dsp:nvSpPr>
      <dsp:spPr>
        <a:xfrm>
          <a:off x="436732" y="1614293"/>
          <a:ext cx="427306" cy="42730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CE1432-6763-4214-A037-C7BDB04C76DE}">
      <dsp:nvSpPr>
        <dsp:cNvPr id="0" name=""/>
        <dsp:cNvSpPr/>
      </dsp:nvSpPr>
      <dsp:spPr>
        <a:xfrm rot="10800000">
          <a:off x="828876" y="2220149"/>
          <a:ext cx="2866644" cy="427306"/>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3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err="1"/>
            <a:t>Digitalisation</a:t>
          </a:r>
          <a:endParaRPr lang="en-US" sz="2000" kern="1200" dirty="0"/>
        </a:p>
      </dsp:txBody>
      <dsp:txXfrm rot="10800000">
        <a:off x="935702" y="2220149"/>
        <a:ext cx="2759818" cy="427306"/>
      </dsp:txXfrm>
    </dsp:sp>
    <dsp:sp modelId="{45662234-0B3D-455A-97AB-5F123B78E1A0}">
      <dsp:nvSpPr>
        <dsp:cNvPr id="0" name=""/>
        <dsp:cNvSpPr/>
      </dsp:nvSpPr>
      <dsp:spPr>
        <a:xfrm>
          <a:off x="429446" y="2228464"/>
          <a:ext cx="427306" cy="427306"/>
        </a:xfrm>
        <a:prstGeom prst="ellipse">
          <a:avLst/>
        </a:prstGeom>
        <a:blipFill>
          <a:blip xmlns:r="http://schemas.openxmlformats.org/officeDocument/2006/relationships"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129000" r="-1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D3672C-E15A-4249-9DFC-265BCBF0DC42}">
      <dsp:nvSpPr>
        <dsp:cNvPr id="0" name=""/>
        <dsp:cNvSpPr/>
      </dsp:nvSpPr>
      <dsp:spPr>
        <a:xfrm rot="10800000">
          <a:off x="828876" y="2775010"/>
          <a:ext cx="2866644" cy="427306"/>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43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dirty="0"/>
            <a:t>Safety and security</a:t>
          </a:r>
        </a:p>
      </dsp:txBody>
      <dsp:txXfrm rot="10800000">
        <a:off x="935702" y="2775010"/>
        <a:ext cx="2759818" cy="427306"/>
      </dsp:txXfrm>
    </dsp:sp>
    <dsp:sp modelId="{230B60D1-1082-48DB-B92E-83DD7248E77E}">
      <dsp:nvSpPr>
        <dsp:cNvPr id="0" name=""/>
        <dsp:cNvSpPr/>
      </dsp:nvSpPr>
      <dsp:spPr>
        <a:xfrm>
          <a:off x="425806" y="2702158"/>
          <a:ext cx="427306" cy="427306"/>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3344F-F1E1-414F-A7F3-419733F06248}">
      <dsp:nvSpPr>
        <dsp:cNvPr id="0" name=""/>
        <dsp:cNvSpPr/>
      </dsp:nvSpPr>
      <dsp:spPr>
        <a:xfrm>
          <a:off x="229912" y="5536"/>
          <a:ext cx="3304171" cy="2572673"/>
        </a:xfrm>
        <a:prstGeom prst="rect">
          <a:avLst/>
        </a:prstGeom>
        <a:solidFill>
          <a:srgbClr val="00B0F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latin typeface="Arial Narrow" panose="020B0606020202030204" pitchFamily="34" charset="0"/>
            </a:rPr>
            <a:t>Report on </a:t>
          </a:r>
          <a:r>
            <a:rPr lang="en-GB" sz="2400" b="1" kern="1200" dirty="0">
              <a:solidFill>
                <a:srgbClr val="FFFF00"/>
              </a:solidFill>
              <a:latin typeface="Arial Narrow" panose="020B0606020202030204" pitchFamily="34" charset="0"/>
            </a:rPr>
            <a:t>occupations and qualifications</a:t>
          </a:r>
          <a:r>
            <a:rPr lang="en-GB" sz="2400" kern="1200" dirty="0">
              <a:solidFill>
                <a:srgbClr val="FFFF00"/>
              </a:solidFill>
              <a:latin typeface="Arial Narrow" panose="020B0606020202030204" pitchFamily="34" charset="0"/>
            </a:rPr>
            <a:t> </a:t>
          </a:r>
          <a:r>
            <a:rPr lang="en-GB" sz="2400" kern="1200" dirty="0">
              <a:solidFill>
                <a:schemeClr val="tx1"/>
              </a:solidFill>
              <a:latin typeface="Arial Narrow" panose="020B0606020202030204" pitchFamily="34" charset="0"/>
            </a:rPr>
            <a:t>generated by new technologies for digitalization &amp; sustainable development of AT industry</a:t>
          </a:r>
          <a:endParaRPr lang="en-US" sz="2400" kern="1200" dirty="0">
            <a:solidFill>
              <a:schemeClr val="tx1"/>
            </a:solidFill>
            <a:latin typeface="Arial Narrow" panose="020B0606020202030204" pitchFamily="34" charset="0"/>
          </a:endParaRPr>
        </a:p>
      </dsp:txBody>
      <dsp:txXfrm>
        <a:off x="229912" y="5536"/>
        <a:ext cx="3304171" cy="2572673"/>
      </dsp:txXfrm>
    </dsp:sp>
    <dsp:sp modelId="{92D0E001-B13E-4E3E-9446-252657AC14CE}">
      <dsp:nvSpPr>
        <dsp:cNvPr id="0" name=""/>
        <dsp:cNvSpPr/>
      </dsp:nvSpPr>
      <dsp:spPr>
        <a:xfrm>
          <a:off x="3904315" y="0"/>
          <a:ext cx="3304171" cy="2687857"/>
        </a:xfrm>
        <a:prstGeom prst="rect">
          <a:avLst/>
        </a:prstGeom>
        <a:solidFill>
          <a:srgbClr val="00B0F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latin typeface="Arial Narrow" panose="020B0606020202030204" pitchFamily="34" charset="0"/>
            </a:rPr>
            <a:t>Report on the </a:t>
          </a:r>
          <a:r>
            <a:rPr lang="en-GB" sz="2400" b="1" kern="1200" dirty="0">
              <a:solidFill>
                <a:srgbClr val="FFFF00"/>
              </a:solidFill>
              <a:latin typeface="Arial Narrow" panose="020B0606020202030204" pitchFamily="34" charset="0"/>
            </a:rPr>
            <a:t>best practices on innovative didactical approaches and digital tools</a:t>
          </a:r>
          <a:r>
            <a:rPr lang="en-GB" sz="2400" b="1" kern="1200" dirty="0">
              <a:solidFill>
                <a:schemeClr val="tx1"/>
              </a:solidFill>
              <a:latin typeface="Arial Narrow" panose="020B0606020202030204" pitchFamily="34" charset="0"/>
            </a:rPr>
            <a:t> for teaching and learning </a:t>
          </a:r>
          <a:endParaRPr lang="en-US" sz="2400" kern="1200" dirty="0">
            <a:solidFill>
              <a:schemeClr val="tx1"/>
            </a:solidFill>
            <a:latin typeface="Arial Narrow" panose="020B0606020202030204" pitchFamily="34" charset="0"/>
          </a:endParaRPr>
        </a:p>
      </dsp:txBody>
      <dsp:txXfrm>
        <a:off x="3904315" y="0"/>
        <a:ext cx="3304171" cy="2687857"/>
      </dsp:txXfrm>
    </dsp:sp>
    <dsp:sp modelId="{9EE64DEE-C76D-4A8B-AC86-DA6531F2BDA0}">
      <dsp:nvSpPr>
        <dsp:cNvPr id="0" name=""/>
        <dsp:cNvSpPr/>
      </dsp:nvSpPr>
      <dsp:spPr>
        <a:xfrm>
          <a:off x="7493042" y="22566"/>
          <a:ext cx="3304171" cy="2645273"/>
        </a:xfrm>
        <a:prstGeom prst="rect">
          <a:avLst/>
        </a:prstGeom>
        <a:solidFill>
          <a:srgbClr val="00B0F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ts val="2600"/>
            </a:lnSpc>
            <a:spcBef>
              <a:spcPct val="0"/>
            </a:spcBef>
            <a:spcAft>
              <a:spcPct val="35000"/>
            </a:spcAft>
            <a:buNone/>
          </a:pPr>
          <a:r>
            <a:rPr lang="en-GB" sz="2000" b="1" kern="1200" dirty="0">
              <a:solidFill>
                <a:srgbClr val="FFFF00"/>
              </a:solidFill>
              <a:latin typeface="Arial Narrow" panose="020B0606020202030204" pitchFamily="34" charset="0"/>
            </a:rPr>
            <a:t>10 study programs with new learning outcomes </a:t>
          </a:r>
          <a:r>
            <a:rPr lang="en-GB" sz="2000" kern="1200" dirty="0">
              <a:solidFill>
                <a:schemeClr val="tx1"/>
              </a:solidFill>
              <a:latin typeface="Arial Narrow" panose="020B0606020202030204" pitchFamily="34" charset="0"/>
            </a:rPr>
            <a:t>to better meet the learning needs and to reduce the skills mismatches with labour market demands for digitalization, sustainable development and intermodal transports.</a:t>
          </a:r>
          <a:endParaRPr lang="en-US" sz="2000" kern="1200" dirty="0">
            <a:solidFill>
              <a:schemeClr val="tx1"/>
            </a:solidFill>
            <a:latin typeface="Arial Narrow" panose="020B0606020202030204" pitchFamily="34" charset="0"/>
          </a:endParaRPr>
        </a:p>
      </dsp:txBody>
      <dsp:txXfrm>
        <a:off x="7493042" y="22566"/>
        <a:ext cx="3304171" cy="2645273"/>
      </dsp:txXfrm>
    </dsp:sp>
    <dsp:sp modelId="{5DA7520E-51EF-4682-BB23-8E48DD6C61E6}">
      <dsp:nvSpPr>
        <dsp:cNvPr id="0" name=""/>
        <dsp:cNvSpPr/>
      </dsp:nvSpPr>
      <dsp:spPr>
        <a:xfrm>
          <a:off x="263053" y="2934390"/>
          <a:ext cx="3304171" cy="2278847"/>
        </a:xfrm>
        <a:prstGeom prst="rect">
          <a:avLst/>
        </a:prstGeom>
        <a:solidFill>
          <a:srgbClr val="00B0F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00"/>
              </a:solidFill>
              <a:latin typeface="Arial Narrow" panose="020B0606020202030204" pitchFamily="34" charset="0"/>
            </a:rPr>
            <a:t>Better skilled work force in digitalisation and sustainable development </a:t>
          </a:r>
          <a:r>
            <a:rPr lang="en-GB" sz="2400" b="1" kern="1200" dirty="0">
              <a:solidFill>
                <a:schemeClr val="tx1"/>
              </a:solidFill>
              <a:latin typeface="Arial Narrow" panose="020B0606020202030204" pitchFamily="34" charset="0"/>
            </a:rPr>
            <a:t>of air transport </a:t>
          </a:r>
          <a:r>
            <a:rPr lang="en-GB" sz="2400" kern="1200" dirty="0">
              <a:solidFill>
                <a:schemeClr val="tx1"/>
              </a:solidFill>
              <a:latin typeface="Arial Narrow" panose="020B0606020202030204" pitchFamily="34" charset="0"/>
            </a:rPr>
            <a:t>necessary for new interdisciplinary occupations.</a:t>
          </a:r>
          <a:endParaRPr lang="en-US" sz="2400" kern="1200" dirty="0">
            <a:solidFill>
              <a:schemeClr val="tx1"/>
            </a:solidFill>
            <a:latin typeface="Arial Narrow" panose="020B0606020202030204" pitchFamily="34" charset="0"/>
          </a:endParaRPr>
        </a:p>
      </dsp:txBody>
      <dsp:txXfrm>
        <a:off x="263053" y="2934390"/>
        <a:ext cx="3304171" cy="2278847"/>
      </dsp:txXfrm>
    </dsp:sp>
    <dsp:sp modelId="{6F771390-35EB-4E8B-8C05-5AEAE82B6100}">
      <dsp:nvSpPr>
        <dsp:cNvPr id="0" name=""/>
        <dsp:cNvSpPr/>
      </dsp:nvSpPr>
      <dsp:spPr>
        <a:xfrm>
          <a:off x="3905868" y="2922862"/>
          <a:ext cx="3304171" cy="2330094"/>
        </a:xfrm>
        <a:prstGeom prst="rect">
          <a:avLst/>
        </a:prstGeom>
        <a:solidFill>
          <a:srgbClr val="00B0F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rgbClr val="FFFF00"/>
              </a:solidFill>
              <a:latin typeface="Arial Narrow" panose="020B0606020202030204" pitchFamily="34" charset="0"/>
            </a:rPr>
            <a:t>New tools and methods for on-line teaching</a:t>
          </a:r>
          <a:r>
            <a:rPr lang="en-GB" sz="2400" kern="1200" dirty="0">
              <a:solidFill>
                <a:srgbClr val="FFFF00"/>
              </a:solidFill>
              <a:latin typeface="Arial Narrow" panose="020B0606020202030204" pitchFamily="34" charset="0"/>
            </a:rPr>
            <a:t> </a:t>
          </a:r>
          <a:r>
            <a:rPr lang="en-GB" sz="2400" b="1" kern="1200" dirty="0">
              <a:solidFill>
                <a:srgbClr val="FFFF00"/>
              </a:solidFill>
              <a:latin typeface="Arial Narrow" panose="020B0606020202030204" pitchFamily="34" charset="0"/>
            </a:rPr>
            <a:t>and learning</a:t>
          </a:r>
          <a:r>
            <a:rPr lang="en-GB" sz="2400" b="1" kern="1200" dirty="0">
              <a:solidFill>
                <a:schemeClr val="tx1"/>
              </a:solidFill>
              <a:latin typeface="Arial Narrow" panose="020B0606020202030204" pitchFamily="34" charset="0"/>
            </a:rPr>
            <a:t>:</a:t>
          </a:r>
          <a:r>
            <a:rPr lang="en-GB" sz="2400" kern="1200" dirty="0">
              <a:solidFill>
                <a:schemeClr val="tx1"/>
              </a:solidFill>
              <a:latin typeface="Arial Narrow" panose="020B0606020202030204" pitchFamily="34" charset="0"/>
            </a:rPr>
            <a:t> videos, serious/applied games, interactive presentations; digital content tools.</a:t>
          </a:r>
          <a:endParaRPr lang="en-US" sz="2400" kern="1200" dirty="0">
            <a:solidFill>
              <a:schemeClr val="tx1"/>
            </a:solidFill>
            <a:latin typeface="Arial Narrow" panose="020B0606020202030204" pitchFamily="34" charset="0"/>
          </a:endParaRPr>
        </a:p>
      </dsp:txBody>
      <dsp:txXfrm>
        <a:off x="3905868" y="2922862"/>
        <a:ext cx="3304171" cy="2330094"/>
      </dsp:txXfrm>
    </dsp:sp>
    <dsp:sp modelId="{AD7084B5-56D8-4BA5-9489-215242E4C1AD}">
      <dsp:nvSpPr>
        <dsp:cNvPr id="0" name=""/>
        <dsp:cNvSpPr/>
      </dsp:nvSpPr>
      <dsp:spPr>
        <a:xfrm>
          <a:off x="7458017" y="2993250"/>
          <a:ext cx="3304171" cy="2259696"/>
        </a:xfrm>
        <a:prstGeom prst="rect">
          <a:avLst/>
        </a:prstGeom>
        <a:solidFill>
          <a:srgbClr val="00B0F0"/>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latin typeface="Arial Narrow" panose="020B0606020202030204" pitchFamily="34" charset="0"/>
            </a:rPr>
            <a:t>Dissemination</a:t>
          </a:r>
          <a:r>
            <a:rPr lang="en-GB" sz="2400" kern="1200" dirty="0">
              <a:solidFill>
                <a:schemeClr val="tx1"/>
              </a:solidFill>
              <a:latin typeface="Arial Narrow" panose="020B0606020202030204" pitchFamily="34" charset="0"/>
            </a:rPr>
            <a:t>: Project website and on-line networking tools, Media relation and public multiplier events organized within the project </a:t>
          </a:r>
          <a:endParaRPr lang="en-US" sz="2400" kern="1200" dirty="0">
            <a:solidFill>
              <a:schemeClr val="tx1"/>
            </a:solidFill>
            <a:latin typeface="Arial Narrow" panose="020B0606020202030204" pitchFamily="34" charset="0"/>
          </a:endParaRPr>
        </a:p>
      </dsp:txBody>
      <dsp:txXfrm>
        <a:off x="7458017" y="2993250"/>
        <a:ext cx="3304171" cy="22596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9A2B44-04FC-4C58-A78B-33EE85DB092A}">
      <dsp:nvSpPr>
        <dsp:cNvPr id="0" name=""/>
        <dsp:cNvSpPr/>
      </dsp:nvSpPr>
      <dsp:spPr>
        <a:xfrm>
          <a:off x="0" y="0"/>
          <a:ext cx="116212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4323BF-B7AE-4906-B6D7-247359DB64AE}">
      <dsp:nvSpPr>
        <dsp:cNvPr id="0" name=""/>
        <dsp:cNvSpPr/>
      </dsp:nvSpPr>
      <dsp:spPr>
        <a:xfrm>
          <a:off x="0" y="0"/>
          <a:ext cx="5889239" cy="3654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ts val="3300"/>
            </a:lnSpc>
            <a:spcBef>
              <a:spcPct val="0"/>
            </a:spcBef>
            <a:spcAft>
              <a:spcPts val="0"/>
            </a:spcAft>
            <a:buNone/>
          </a:pPr>
          <a:r>
            <a:rPr lang="en-US" sz="2200" b="1" kern="1200" dirty="0">
              <a:latin typeface="Arial Narrow" panose="020B0606020202030204" pitchFamily="34" charset="0"/>
              <a:cs typeface="Sabon Next LT" panose="02000500000000000000" pitchFamily="2" charset="0"/>
            </a:rPr>
            <a:t>The qualitative component:  </a:t>
          </a:r>
          <a:endParaRPr lang="en-US" sz="2200" kern="1200" dirty="0">
            <a:latin typeface="Arial Narrow" panose="020B0606020202030204" pitchFamily="34" charset="0"/>
            <a:cs typeface="Sabon Next LT" panose="02000500000000000000" pitchFamily="2" charset="0"/>
          </a:endParaRPr>
        </a:p>
        <a:p>
          <a:pPr marL="0" lvl="0" indent="0" algn="l" defTabSz="977900">
            <a:lnSpc>
              <a:spcPts val="3300"/>
            </a:lnSpc>
            <a:spcBef>
              <a:spcPct val="0"/>
            </a:spcBef>
            <a:spcAft>
              <a:spcPts val="0"/>
            </a:spcAft>
            <a:buNone/>
          </a:pPr>
          <a:r>
            <a:rPr lang="en-US" sz="2200" kern="1200" dirty="0">
              <a:latin typeface="Arial Narrow" panose="020B0606020202030204" pitchFamily="34" charset="0"/>
              <a:cs typeface="Sabon Next LT" panose="02000500000000000000" pitchFamily="2" charset="0"/>
            </a:rPr>
            <a:t>- An examination of information related to occupations and qualifications in air transport from documents elaborated by </a:t>
          </a:r>
        </a:p>
        <a:p>
          <a:pPr marL="0" lvl="0" indent="0" algn="l" defTabSz="977900">
            <a:lnSpc>
              <a:spcPts val="3300"/>
            </a:lnSpc>
            <a:spcBef>
              <a:spcPct val="0"/>
            </a:spcBef>
            <a:spcAft>
              <a:spcPts val="0"/>
            </a:spcAft>
            <a:buNone/>
          </a:pPr>
          <a:r>
            <a:rPr lang="en-US" sz="2200" kern="1200" dirty="0">
              <a:latin typeface="Arial Narrow" panose="020B0606020202030204" pitchFamily="34" charset="0"/>
              <a:cs typeface="Sabon Next LT" panose="02000500000000000000" pitchFamily="2" charset="0"/>
            </a:rPr>
            <a:t>- European Commission, CEDEFOP ,  </a:t>
          </a:r>
          <a:r>
            <a:rPr lang="en-US" sz="2200" kern="1200" dirty="0" err="1">
              <a:latin typeface="Arial Narrow" panose="020B0606020202030204" pitchFamily="34" charset="0"/>
              <a:cs typeface="Sabon Next LT" panose="02000500000000000000" pitchFamily="2" charset="0"/>
            </a:rPr>
            <a:t>Organisation</a:t>
          </a:r>
          <a:r>
            <a:rPr lang="en-US" sz="2200" kern="1200" dirty="0">
              <a:latin typeface="Arial Narrow" panose="020B0606020202030204" pitchFamily="34" charset="0"/>
              <a:cs typeface="Sabon Next LT" panose="02000500000000000000" pitchFamily="2" charset="0"/>
            </a:rPr>
            <a:t> for Economic Cooperation and Development (OECD), ICAO, ACI, ATAG, previous projects and others </a:t>
          </a:r>
          <a:r>
            <a:rPr lang="en-US" sz="2200" kern="1200" dirty="0" err="1">
              <a:latin typeface="Arial Narrow" panose="020B0606020202030204" pitchFamily="34" charset="0"/>
              <a:cs typeface="Sabon Next LT" panose="02000500000000000000" pitchFamily="2" charset="0"/>
            </a:rPr>
            <a:t>scientificat</a:t>
          </a:r>
          <a:r>
            <a:rPr lang="en-US" sz="2200" kern="1200" dirty="0">
              <a:latin typeface="Arial Narrow" panose="020B0606020202030204" pitchFamily="34" charset="0"/>
              <a:cs typeface="Sabon Next LT" panose="02000500000000000000" pitchFamily="2" charset="0"/>
            </a:rPr>
            <a:t> papers.</a:t>
          </a:r>
        </a:p>
      </dsp:txBody>
      <dsp:txXfrm>
        <a:off x="0" y="0"/>
        <a:ext cx="5889239" cy="3654013"/>
      </dsp:txXfrm>
    </dsp:sp>
    <dsp:sp modelId="{DCC4F05D-CE36-4706-8C03-4124B3CFE42C}">
      <dsp:nvSpPr>
        <dsp:cNvPr id="0" name=""/>
        <dsp:cNvSpPr/>
      </dsp:nvSpPr>
      <dsp:spPr>
        <a:xfrm>
          <a:off x="0" y="3479949"/>
          <a:ext cx="11621253"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0A293A-ECF0-4F4A-8E01-F20ADDF9DB4F}">
      <dsp:nvSpPr>
        <dsp:cNvPr id="0" name=""/>
        <dsp:cNvSpPr/>
      </dsp:nvSpPr>
      <dsp:spPr>
        <a:xfrm>
          <a:off x="0" y="3657593"/>
          <a:ext cx="11621253" cy="1386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ts val="0"/>
            </a:spcAft>
            <a:buNone/>
          </a:pPr>
          <a:r>
            <a:rPr lang="en-US" sz="2200" b="1" kern="1200" dirty="0">
              <a:latin typeface="Arial Narrow" panose="020B0606020202030204" pitchFamily="34" charset="0"/>
              <a:cs typeface="Sabon Next LT" panose="02000500000000000000" pitchFamily="2" charset="0"/>
            </a:rPr>
            <a:t>The quantitative component:</a:t>
          </a:r>
        </a:p>
        <a:p>
          <a:pPr marL="0" lvl="0" indent="0" algn="l" defTabSz="977900">
            <a:lnSpc>
              <a:spcPct val="90000"/>
            </a:lnSpc>
            <a:spcBef>
              <a:spcPct val="0"/>
            </a:spcBef>
            <a:spcAft>
              <a:spcPts val="0"/>
            </a:spcAft>
            <a:buNone/>
          </a:pPr>
          <a:r>
            <a:rPr lang="en-US" sz="2200" b="1" kern="1200" dirty="0">
              <a:latin typeface="Arial Narrow" panose="020B0606020202030204" pitchFamily="34" charset="0"/>
              <a:cs typeface="Sabon Next LT" panose="02000500000000000000" pitchFamily="2" charset="0"/>
            </a:rPr>
            <a:t> </a:t>
          </a:r>
          <a:r>
            <a:rPr lang="en-US" sz="2200" kern="1200" dirty="0">
              <a:latin typeface="Arial Narrow" panose="020B0606020202030204" pitchFamily="34" charset="0"/>
              <a:cs typeface="Sabon Next LT" panose="02000500000000000000" pitchFamily="2" charset="0"/>
            </a:rPr>
            <a:t>A survey was carried out using  the 3 different questionnaires</a:t>
          </a:r>
          <a:r>
            <a:rPr lang="en-US" sz="2200" kern="1200" dirty="0">
              <a:latin typeface="Sabon Next LT" panose="02000500000000000000" pitchFamily="2" charset="0"/>
              <a:cs typeface="Sabon Next LT" panose="02000500000000000000" pitchFamily="2" charset="0"/>
            </a:rPr>
            <a:t>:  </a:t>
          </a:r>
        </a:p>
      </dsp:txBody>
      <dsp:txXfrm>
        <a:off x="0" y="3657593"/>
        <a:ext cx="11621253" cy="13865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CEDB20-EE0B-422B-ADB8-93F5A7842D65}">
      <dsp:nvSpPr>
        <dsp:cNvPr id="0" name=""/>
        <dsp:cNvSpPr/>
      </dsp:nvSpPr>
      <dsp:spPr>
        <a:xfrm>
          <a:off x="2656036" y="619873"/>
          <a:ext cx="1723139" cy="260091"/>
        </a:xfrm>
        <a:custGeom>
          <a:avLst/>
          <a:gdLst/>
          <a:ahLst/>
          <a:cxnLst/>
          <a:rect l="0" t="0" r="0" b="0"/>
          <a:pathLst>
            <a:path>
              <a:moveTo>
                <a:pt x="0" y="0"/>
              </a:moveTo>
              <a:lnTo>
                <a:pt x="0" y="130045"/>
              </a:lnTo>
              <a:lnTo>
                <a:pt x="1723139" y="130045"/>
              </a:lnTo>
              <a:lnTo>
                <a:pt x="1723139" y="26009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F78B93-86C8-43DF-8C66-7903B869CD00}">
      <dsp:nvSpPr>
        <dsp:cNvPr id="0" name=""/>
        <dsp:cNvSpPr/>
      </dsp:nvSpPr>
      <dsp:spPr>
        <a:xfrm>
          <a:off x="2610316" y="619873"/>
          <a:ext cx="91440" cy="260091"/>
        </a:xfrm>
        <a:custGeom>
          <a:avLst/>
          <a:gdLst/>
          <a:ahLst/>
          <a:cxnLst/>
          <a:rect l="0" t="0" r="0" b="0"/>
          <a:pathLst>
            <a:path>
              <a:moveTo>
                <a:pt x="45720" y="0"/>
              </a:moveTo>
              <a:lnTo>
                <a:pt x="45720" y="130045"/>
              </a:lnTo>
              <a:lnTo>
                <a:pt x="124428" y="130045"/>
              </a:lnTo>
              <a:lnTo>
                <a:pt x="124428" y="26009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3C5D2A-DEB3-4E07-BAC6-1745259D1A91}">
      <dsp:nvSpPr>
        <dsp:cNvPr id="0" name=""/>
        <dsp:cNvSpPr/>
      </dsp:nvSpPr>
      <dsp:spPr>
        <a:xfrm>
          <a:off x="1011605" y="619873"/>
          <a:ext cx="1644430" cy="260091"/>
        </a:xfrm>
        <a:custGeom>
          <a:avLst/>
          <a:gdLst/>
          <a:ahLst/>
          <a:cxnLst/>
          <a:rect l="0" t="0" r="0" b="0"/>
          <a:pathLst>
            <a:path>
              <a:moveTo>
                <a:pt x="1644430" y="0"/>
              </a:moveTo>
              <a:lnTo>
                <a:pt x="1644430" y="130045"/>
              </a:lnTo>
              <a:lnTo>
                <a:pt x="0" y="130045"/>
              </a:lnTo>
              <a:lnTo>
                <a:pt x="0" y="26009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811882-1878-402D-9BC8-D1CEF5796D28}">
      <dsp:nvSpPr>
        <dsp:cNvPr id="0" name=""/>
        <dsp:cNvSpPr/>
      </dsp:nvSpPr>
      <dsp:spPr>
        <a:xfrm>
          <a:off x="2036770" y="607"/>
          <a:ext cx="1238532" cy="619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dirty="0"/>
            <a:t>SURVEY</a:t>
          </a:r>
          <a:endParaRPr lang="en-US" sz="1600" b="1" kern="1200" dirty="0"/>
        </a:p>
      </dsp:txBody>
      <dsp:txXfrm>
        <a:off x="2036770" y="607"/>
        <a:ext cx="1238532" cy="619266"/>
      </dsp:txXfrm>
    </dsp:sp>
    <dsp:sp modelId="{EC634452-0A75-47AA-88C6-17612981F1C2}">
      <dsp:nvSpPr>
        <dsp:cNvPr id="0" name=""/>
        <dsp:cNvSpPr/>
      </dsp:nvSpPr>
      <dsp:spPr>
        <a:xfrm>
          <a:off x="167824" y="879965"/>
          <a:ext cx="1687562" cy="6192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DIRECTORS/ TOP MANAGEMENT</a:t>
          </a:r>
        </a:p>
      </dsp:txBody>
      <dsp:txXfrm>
        <a:off x="167824" y="879965"/>
        <a:ext cx="1687562" cy="619266"/>
      </dsp:txXfrm>
    </dsp:sp>
    <dsp:sp modelId="{23B2F0D6-FF16-4C21-AB7C-D9417B126530}">
      <dsp:nvSpPr>
        <dsp:cNvPr id="0" name=""/>
        <dsp:cNvSpPr/>
      </dsp:nvSpPr>
      <dsp:spPr>
        <a:xfrm>
          <a:off x="2115478" y="879965"/>
          <a:ext cx="1238532" cy="619266"/>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EMPLOYEES</a:t>
          </a:r>
          <a:endParaRPr lang="en-US" sz="1400" kern="1200"/>
        </a:p>
      </dsp:txBody>
      <dsp:txXfrm>
        <a:off x="2115478" y="879965"/>
        <a:ext cx="1238532" cy="619266"/>
      </dsp:txXfrm>
    </dsp:sp>
    <dsp:sp modelId="{6DB9020A-3FE2-4EFB-BA6E-DE3772E1E1D3}">
      <dsp:nvSpPr>
        <dsp:cNvPr id="0" name=""/>
        <dsp:cNvSpPr/>
      </dsp:nvSpPr>
      <dsp:spPr>
        <a:xfrm>
          <a:off x="3614103" y="879965"/>
          <a:ext cx="1530145" cy="619266"/>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EDUCATORS</a:t>
          </a:r>
          <a:r>
            <a:rPr lang="en-US" sz="1400" kern="1200"/>
            <a:t>/ </a:t>
          </a:r>
          <a:r>
            <a:rPr lang="en-US" sz="1200" kern="1200"/>
            <a:t>TRAINERS</a:t>
          </a:r>
          <a:endParaRPr lang="en-US" sz="1400" kern="1200"/>
        </a:p>
      </dsp:txBody>
      <dsp:txXfrm>
        <a:off x="3614103" y="879965"/>
        <a:ext cx="1530145" cy="6192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56D901-735E-46C5-99A5-3B229B1B7F59}">
      <dsp:nvSpPr>
        <dsp:cNvPr id="0" name=""/>
        <dsp:cNvSpPr/>
      </dsp:nvSpPr>
      <dsp:spPr>
        <a:xfrm>
          <a:off x="-122609" y="9819"/>
          <a:ext cx="10515600" cy="1428998"/>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6CA0F959-F3BB-4346-9B64-0132FB77E45F}">
      <dsp:nvSpPr>
        <dsp:cNvPr id="0" name=""/>
        <dsp:cNvSpPr/>
      </dsp:nvSpPr>
      <dsp:spPr>
        <a:xfrm>
          <a:off x="309239" y="331728"/>
          <a:ext cx="785179" cy="785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1A3FE7-8374-434B-821D-C43C711E3426}">
      <dsp:nvSpPr>
        <dsp:cNvPr id="0" name=""/>
        <dsp:cNvSpPr/>
      </dsp:nvSpPr>
      <dsp:spPr>
        <a:xfrm>
          <a:off x="1277824" y="10518"/>
          <a:ext cx="9360385" cy="1427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088" tIns="151088" rIns="151088" bIns="151088" numCol="1" spcCol="1270" anchor="ctr" anchorCtr="0">
          <a:noAutofit/>
        </a:bodyPr>
        <a:lstStyle/>
        <a:p>
          <a:pPr marL="0" lvl="0" indent="0" algn="l" defTabSz="800100">
            <a:lnSpc>
              <a:spcPct val="100000"/>
            </a:lnSpc>
            <a:spcBef>
              <a:spcPct val="0"/>
            </a:spcBef>
            <a:spcAft>
              <a:spcPct val="35000"/>
            </a:spcAft>
            <a:buNone/>
          </a:pPr>
          <a:r>
            <a:rPr lang="en-US" sz="1800" b="1" i="1" kern="1200">
              <a:highlight>
                <a:srgbClr val="FFFF00"/>
              </a:highlight>
              <a:latin typeface="Arial   "/>
            </a:rPr>
            <a:t>GREEN SKILLS </a:t>
          </a:r>
          <a:r>
            <a:rPr lang="en-US" sz="1800" b="1" i="1" kern="1200">
              <a:latin typeface="Arial   "/>
              <a:sym typeface="Wingdings" panose="05000000000000000000" pitchFamily="2" charset="2"/>
            </a:rPr>
            <a:t> </a:t>
          </a:r>
          <a:r>
            <a:rPr lang="en-US" sz="1800" kern="1200">
              <a:latin typeface="Arial   "/>
            </a:rPr>
            <a:t> the ability to apply green knowledge and use know-how to complete tasks and solve problems for sustainable development</a:t>
          </a:r>
          <a:r>
            <a:rPr lang="ro-RO" sz="1800" kern="1200">
              <a:latin typeface="Arial   "/>
            </a:rPr>
            <a:t>.</a:t>
          </a:r>
          <a:endParaRPr lang="en-US" sz="1800" kern="1200" dirty="0">
            <a:latin typeface="Arial   "/>
          </a:endParaRPr>
        </a:p>
      </dsp:txBody>
      <dsp:txXfrm>
        <a:off x="1277824" y="10518"/>
        <a:ext cx="9360385" cy="1427599"/>
      </dsp:txXfrm>
    </dsp:sp>
    <dsp:sp modelId="{395D38DE-6A18-44F1-B94D-11BAAFC316CE}">
      <dsp:nvSpPr>
        <dsp:cNvPr id="0" name=""/>
        <dsp:cNvSpPr/>
      </dsp:nvSpPr>
      <dsp:spPr>
        <a:xfrm>
          <a:off x="-122609" y="1795717"/>
          <a:ext cx="10515600" cy="142759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FF8B2879-F050-4C4C-8B27-17A710894BA8}">
      <dsp:nvSpPr>
        <dsp:cNvPr id="0" name=""/>
        <dsp:cNvSpPr/>
      </dsp:nvSpPr>
      <dsp:spPr>
        <a:xfrm>
          <a:off x="309239" y="2116927"/>
          <a:ext cx="785179" cy="785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17EE45-BBD4-475D-A35E-17B2DD9D00FA}">
      <dsp:nvSpPr>
        <dsp:cNvPr id="0" name=""/>
        <dsp:cNvSpPr/>
      </dsp:nvSpPr>
      <dsp:spPr>
        <a:xfrm>
          <a:off x="1137204" y="1770891"/>
          <a:ext cx="9206603" cy="142759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51088" tIns="151088" rIns="151088" bIns="151088" numCol="1" spcCol="1270" anchor="ctr" anchorCtr="0">
          <a:noAutofit/>
        </a:bodyPr>
        <a:lstStyle/>
        <a:p>
          <a:pPr marL="0" lvl="0" indent="0" algn="l" defTabSz="800100">
            <a:lnSpc>
              <a:spcPct val="100000"/>
            </a:lnSpc>
            <a:spcBef>
              <a:spcPct val="0"/>
            </a:spcBef>
            <a:spcAft>
              <a:spcPct val="35000"/>
            </a:spcAft>
            <a:buNone/>
          </a:pPr>
          <a:r>
            <a:rPr lang="en-GB" sz="1800" b="1" i="1" kern="1200" dirty="0">
              <a:highlight>
                <a:srgbClr val="FFFF00"/>
              </a:highlight>
              <a:latin typeface="Arial   "/>
            </a:rPr>
            <a:t>GREEN COMPETENCES ( sustainability competences) </a:t>
          </a:r>
          <a:r>
            <a:rPr lang="en-GB" sz="1800" b="1" i="1" kern="1200" dirty="0">
              <a:latin typeface="Arial   "/>
              <a:sym typeface="Wingdings" panose="05000000000000000000" pitchFamily="2" charset="2"/>
            </a:rPr>
            <a:t></a:t>
          </a:r>
          <a:r>
            <a:rPr lang="en-GB" sz="1800" kern="1200" dirty="0">
              <a:latin typeface="Arial   "/>
            </a:rPr>
            <a:t> the proven ability to use green knowledge, green skills and personal, social and/or methodological abilities, in work or study situations and in professional and personal development for </a:t>
          </a:r>
          <a:r>
            <a:rPr lang="en-US" sz="1800" kern="1200" dirty="0">
              <a:latin typeface="Arial   "/>
            </a:rPr>
            <a:t>developing and supporting a sustainable and resource-efficient society</a:t>
          </a:r>
          <a:r>
            <a:rPr lang="ro-RO" sz="1800" kern="1200" dirty="0">
              <a:latin typeface="Arial   "/>
            </a:rPr>
            <a:t>.</a:t>
          </a:r>
          <a:endParaRPr lang="en-US" sz="1800" kern="1200" dirty="0">
            <a:latin typeface="Arial   "/>
          </a:endParaRPr>
        </a:p>
      </dsp:txBody>
      <dsp:txXfrm>
        <a:off x="1137204" y="1770891"/>
        <a:ext cx="9206603" cy="1427599"/>
      </dsp:txXfrm>
    </dsp:sp>
    <dsp:sp modelId="{6F68AA9D-7562-47A9-9415-5DA397040901}">
      <dsp:nvSpPr>
        <dsp:cNvPr id="0" name=""/>
        <dsp:cNvSpPr/>
      </dsp:nvSpPr>
      <dsp:spPr>
        <a:xfrm>
          <a:off x="-95479" y="3590035"/>
          <a:ext cx="10515600" cy="1427599"/>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sp>
    <dsp:sp modelId="{E8C2F259-8843-4864-B4B5-F7841101B902}">
      <dsp:nvSpPr>
        <dsp:cNvPr id="0" name=""/>
        <dsp:cNvSpPr/>
      </dsp:nvSpPr>
      <dsp:spPr>
        <a:xfrm>
          <a:off x="309239" y="3901426"/>
          <a:ext cx="785179" cy="785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507F9B-BB09-4B2D-87E0-0CC5B6976C40}">
      <dsp:nvSpPr>
        <dsp:cNvPr id="0" name=""/>
        <dsp:cNvSpPr/>
      </dsp:nvSpPr>
      <dsp:spPr>
        <a:xfrm>
          <a:off x="1134501" y="3590035"/>
          <a:ext cx="9227787" cy="1427599"/>
        </a:xfrm>
        <a:prstGeom prst="rect">
          <a:avLst/>
        </a:prstGeom>
        <a:solidFill>
          <a:schemeClr val="bg1"/>
        </a:solidFill>
        <a:ln>
          <a:noFill/>
        </a:ln>
        <a:effectLst/>
      </dsp:spPr>
      <dsp:style>
        <a:lnRef idx="0">
          <a:scrgbClr r="0" g="0" b="0"/>
        </a:lnRef>
        <a:fillRef idx="0">
          <a:scrgbClr r="0" g="0" b="0"/>
        </a:fillRef>
        <a:effectRef idx="0">
          <a:scrgbClr r="0" g="0" b="0"/>
        </a:effectRef>
        <a:fontRef idx="minor"/>
      </dsp:style>
      <dsp:txBody>
        <a:bodyPr spcFirstLastPara="0" vert="horz" wrap="square" lIns="151088" tIns="151088" rIns="151088" bIns="151088" numCol="1" spcCol="1270" anchor="ctr" anchorCtr="0">
          <a:noAutofit/>
        </a:bodyPr>
        <a:lstStyle/>
        <a:p>
          <a:pPr marL="0" lvl="0" indent="0" algn="l" defTabSz="800100">
            <a:lnSpc>
              <a:spcPct val="100000"/>
            </a:lnSpc>
            <a:spcBef>
              <a:spcPct val="0"/>
            </a:spcBef>
            <a:spcAft>
              <a:spcPct val="35000"/>
            </a:spcAft>
            <a:buNone/>
          </a:pPr>
          <a:r>
            <a:rPr lang="en-GB" sz="1800" b="1" i="1" kern="1200" dirty="0">
              <a:highlight>
                <a:srgbClr val="FFFF00"/>
              </a:highlight>
              <a:latin typeface="Arial   "/>
            </a:rPr>
            <a:t>GREEN LEARNING OUTCOMES </a:t>
          </a:r>
          <a:r>
            <a:rPr lang="en-GB" sz="1800" b="1" i="1" kern="1200" dirty="0">
              <a:latin typeface="Arial   "/>
              <a:sym typeface="Wingdings" panose="05000000000000000000" pitchFamily="2" charset="2"/>
            </a:rPr>
            <a:t></a:t>
          </a:r>
          <a:r>
            <a:rPr lang="en-GB" sz="1800" kern="1200" dirty="0">
              <a:latin typeface="Arial   "/>
            </a:rPr>
            <a:t> statements regarding what a learner knows, understands and is able to do on completion of a learning process for </a:t>
          </a:r>
          <a:r>
            <a:rPr lang="en-US" sz="1800" kern="1200" dirty="0">
              <a:latin typeface="Arial   "/>
            </a:rPr>
            <a:t>develop and support a sustainable and resource-efficient society</a:t>
          </a:r>
          <a:r>
            <a:rPr lang="en-GB" sz="1800" kern="1200" dirty="0">
              <a:latin typeface="Arial   "/>
            </a:rPr>
            <a:t>, which are defined in terms of green knowledge, green skills and responsibility and autonomy</a:t>
          </a:r>
          <a:r>
            <a:rPr lang="ro-RO" sz="1800" kern="1200" dirty="0">
              <a:latin typeface="Arial   "/>
            </a:rPr>
            <a:t>.</a:t>
          </a:r>
          <a:endParaRPr lang="en-US" sz="1800" kern="1200" dirty="0">
            <a:latin typeface="Arial   "/>
          </a:endParaRPr>
        </a:p>
      </dsp:txBody>
      <dsp:txXfrm>
        <a:off x="1134501" y="3590035"/>
        <a:ext cx="9227787" cy="14275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F91DC3-EE0F-486B-AF4E-C97108156C0A}">
      <dsp:nvSpPr>
        <dsp:cNvPr id="0" name=""/>
        <dsp:cNvSpPr/>
      </dsp:nvSpPr>
      <dsp:spPr>
        <a:xfrm>
          <a:off x="0" y="0"/>
          <a:ext cx="109728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19B03A0-13AE-4005-92BF-1364C89D9F21}">
      <dsp:nvSpPr>
        <dsp:cNvPr id="0" name=""/>
        <dsp:cNvSpPr/>
      </dsp:nvSpPr>
      <dsp:spPr>
        <a:xfrm>
          <a:off x="0" y="0"/>
          <a:ext cx="10972800" cy="201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just" defTabSz="1244600">
            <a:lnSpc>
              <a:spcPts val="3400"/>
            </a:lnSpc>
            <a:spcBef>
              <a:spcPct val="0"/>
            </a:spcBef>
            <a:spcAft>
              <a:spcPct val="35000"/>
            </a:spcAft>
            <a:buNone/>
          </a:pPr>
          <a:r>
            <a:rPr lang="hr-HR" sz="2800" kern="1200" dirty="0">
              <a:latin typeface="Arial Narrow" panose="020B0606020202030204" pitchFamily="34" charset="0"/>
            </a:rPr>
            <a:t>The </a:t>
          </a:r>
          <a:r>
            <a:rPr lang="hr-HR" sz="2800" kern="1200" dirty="0">
              <a:solidFill>
                <a:srgbClr val="0070C0"/>
              </a:solidFill>
              <a:latin typeface="Arial Narrow" panose="020B0606020202030204" pitchFamily="34" charset="0"/>
            </a:rPr>
            <a:t>technological revolution </a:t>
          </a:r>
          <a:r>
            <a:rPr lang="hr-HR" sz="2800" kern="1200" dirty="0">
              <a:latin typeface="Arial Narrow" panose="020B0606020202030204" pitchFamily="34" charset="0"/>
            </a:rPr>
            <a:t>in aviation and the </a:t>
          </a:r>
          <a:r>
            <a:rPr lang="hr-HR" sz="2800" kern="1200" dirty="0">
              <a:solidFill>
                <a:srgbClr val="00B050"/>
              </a:solidFill>
              <a:latin typeface="Arial Narrow" panose="020B0606020202030204" pitchFamily="34" charset="0"/>
            </a:rPr>
            <a:t>environmental constraints </a:t>
          </a:r>
          <a:r>
            <a:rPr lang="hr-HR" sz="2800" kern="1200" dirty="0">
              <a:latin typeface="Arial Narrow" panose="020B0606020202030204" pitchFamily="34" charset="0"/>
            </a:rPr>
            <a:t>favour the emergence </a:t>
          </a:r>
          <a:r>
            <a:rPr lang="hr-HR" sz="2800" b="1" kern="1200" dirty="0">
              <a:latin typeface="Arial Narrow" panose="020B0606020202030204" pitchFamily="34" charset="0"/>
            </a:rPr>
            <a:t>of new occupations </a:t>
          </a:r>
          <a:r>
            <a:rPr lang="hr-HR" sz="2800" kern="1200" dirty="0">
              <a:latin typeface="Arial Narrow" panose="020B0606020202030204" pitchFamily="34" charset="0"/>
            </a:rPr>
            <a:t>which demand </a:t>
          </a:r>
          <a:r>
            <a:rPr lang="hr-HR" sz="2800" b="1" kern="1200" dirty="0">
              <a:latin typeface="Arial Narrow" panose="020B0606020202030204" pitchFamily="34" charset="0"/>
            </a:rPr>
            <a:t>new qualifications </a:t>
          </a:r>
          <a:r>
            <a:rPr lang="hr-HR" sz="2800" kern="1200" dirty="0">
              <a:latin typeface="Arial Narrow" panose="020B0606020202030204" pitchFamily="34" charset="0"/>
            </a:rPr>
            <a:t>(defined by new skills and knowledge), in many situations interdisciplinary and with a very high level. </a:t>
          </a:r>
          <a:endParaRPr lang="en-US" sz="2800" kern="1200" dirty="0">
            <a:latin typeface="Arial Narrow" panose="020B0606020202030204" pitchFamily="34" charset="0"/>
          </a:endParaRPr>
        </a:p>
      </dsp:txBody>
      <dsp:txXfrm>
        <a:off x="0" y="0"/>
        <a:ext cx="10972800" cy="2018267"/>
      </dsp:txXfrm>
    </dsp:sp>
    <dsp:sp modelId="{A60D09CF-CA19-46B9-8BB2-9F9847ABDFC6}">
      <dsp:nvSpPr>
        <dsp:cNvPr id="0" name=""/>
        <dsp:cNvSpPr/>
      </dsp:nvSpPr>
      <dsp:spPr>
        <a:xfrm>
          <a:off x="0" y="2018267"/>
          <a:ext cx="1097280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B54EF1F-0BC1-4399-BA8E-FA10B17CB187}">
      <dsp:nvSpPr>
        <dsp:cNvPr id="0" name=""/>
        <dsp:cNvSpPr/>
      </dsp:nvSpPr>
      <dsp:spPr>
        <a:xfrm>
          <a:off x="0" y="2018267"/>
          <a:ext cx="10972800" cy="201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ts val="3400"/>
            </a:lnSpc>
            <a:spcBef>
              <a:spcPct val="0"/>
            </a:spcBef>
            <a:spcAft>
              <a:spcPct val="35000"/>
            </a:spcAft>
            <a:buNone/>
          </a:pPr>
          <a:r>
            <a:rPr lang="en-GB" sz="2800" kern="1200" dirty="0">
              <a:latin typeface="Arial Narrow" panose="020B0606020202030204" pitchFamily="34" charset="0"/>
            </a:rPr>
            <a:t>The everchanging nature of the jobs</a:t>
          </a:r>
          <a:r>
            <a:rPr lang="ro-RO" sz="2800" kern="1200" dirty="0">
              <a:latin typeface="Arial Narrow" panose="020B0606020202030204" pitchFamily="34" charset="0"/>
            </a:rPr>
            <a:t> and dynamic transformations</a:t>
          </a:r>
          <a:r>
            <a:rPr lang="en-GB" sz="2800" kern="1200" dirty="0">
              <a:latin typeface="Arial Narrow" panose="020B0606020202030204" pitchFamily="34" charset="0"/>
            </a:rPr>
            <a:t> in aviation ha</a:t>
          </a:r>
          <a:r>
            <a:rPr lang="ro-RO" sz="2800" kern="1200" dirty="0">
              <a:latin typeface="Arial Narrow" panose="020B0606020202030204" pitchFamily="34" charset="0"/>
            </a:rPr>
            <a:t>ve</a:t>
          </a:r>
          <a:r>
            <a:rPr lang="en-GB" sz="2800" kern="1200" dirty="0">
              <a:latin typeface="Arial Narrow" panose="020B0606020202030204" pitchFamily="34" charset="0"/>
            </a:rPr>
            <a:t> an important technological pillar </a:t>
          </a:r>
          <a:r>
            <a:rPr lang="en-GB" sz="2800" kern="1200" dirty="0">
              <a:latin typeface="Arial Narrow" panose="020B0606020202030204" pitchFamily="34" charset="0"/>
              <a:sym typeface="Wingdings" panose="05000000000000000000" pitchFamily="2" charset="2"/>
            </a:rPr>
            <a:t></a:t>
          </a:r>
          <a:r>
            <a:rPr lang="en-GB" sz="2800" kern="1200" dirty="0">
              <a:latin typeface="Arial Narrow" panose="020B0606020202030204" pitchFamily="34" charset="0"/>
            </a:rPr>
            <a:t> must be supported by </a:t>
          </a:r>
          <a:r>
            <a:rPr lang="en-GB" sz="2800" b="1" kern="1200" dirty="0">
              <a:latin typeface="Arial Narrow" panose="020B0606020202030204" pitchFamily="34" charset="0"/>
            </a:rPr>
            <a:t>study programs that provide smart interdisciplinary qualifications</a:t>
          </a:r>
          <a:r>
            <a:rPr lang="en-GB" sz="2800" kern="1200" dirty="0">
              <a:latin typeface="Arial Narrow" panose="020B0606020202030204" pitchFamily="34" charset="0"/>
            </a:rPr>
            <a:t>. </a:t>
          </a:r>
          <a:endParaRPr lang="en-US" sz="2800" kern="1200" dirty="0">
            <a:latin typeface="Arial Narrow" panose="020B0606020202030204" pitchFamily="34" charset="0"/>
          </a:endParaRPr>
        </a:p>
      </dsp:txBody>
      <dsp:txXfrm>
        <a:off x="0" y="2018267"/>
        <a:ext cx="10972800" cy="20182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0.04946</cdr:x>
      <cdr:y>0</cdr:y>
    </cdr:from>
    <cdr:to>
      <cdr:x>0.13387</cdr:x>
      <cdr:y>1</cdr:y>
    </cdr:to>
    <cdr:sp macro="" textlink="">
      <cdr:nvSpPr>
        <cdr:cNvPr id="2" name="Oval 1">
          <a:extLst xmlns:a="http://schemas.openxmlformats.org/drawingml/2006/main">
            <a:ext uri="{FF2B5EF4-FFF2-40B4-BE49-F238E27FC236}">
              <a16:creationId xmlns:a16="http://schemas.microsoft.com/office/drawing/2014/main" id="{7A62A352-DB6A-1A98-8C6A-4C25D33269D6}"/>
            </a:ext>
          </a:extLst>
        </cdr:cNvPr>
        <cdr:cNvSpPr/>
      </cdr:nvSpPr>
      <cdr:spPr>
        <a:xfrm xmlns:a="http://schemas.openxmlformats.org/drawingml/2006/main">
          <a:off x="362648" y="95444"/>
          <a:ext cx="618893" cy="4393580"/>
        </a:xfrm>
        <a:prstGeom xmlns:a="http://schemas.openxmlformats.org/drawingml/2006/main" prst="ellipse">
          <a:avLst/>
        </a:prstGeom>
        <a:noFill xmlns:a="http://schemas.openxmlformats.org/drawingml/2006/main"/>
        <a:ln xmlns:a="http://schemas.openxmlformats.org/drawingml/2006/main" w="9525" cap="flat" cmpd="sng" algn="ctr">
          <a:solidFill>
            <a:schemeClr val="accent5"/>
          </a:solidFill>
          <a:prstDash val="solid"/>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accent5"/>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0.19014</cdr:x>
      <cdr:y>0</cdr:y>
    </cdr:from>
    <cdr:to>
      <cdr:x>0.2563</cdr:x>
      <cdr:y>1</cdr:y>
    </cdr:to>
    <cdr:sp macro="" textlink="">
      <cdr:nvSpPr>
        <cdr:cNvPr id="3" name="Oval 2">
          <a:extLst xmlns:a="http://schemas.openxmlformats.org/drawingml/2006/main">
            <a:ext uri="{FF2B5EF4-FFF2-40B4-BE49-F238E27FC236}">
              <a16:creationId xmlns:a16="http://schemas.microsoft.com/office/drawing/2014/main" id="{1111A425-B4BB-0992-8C82-D5E49F17FB18}"/>
            </a:ext>
          </a:extLst>
        </cdr:cNvPr>
        <cdr:cNvSpPr/>
      </cdr:nvSpPr>
      <cdr:spPr>
        <a:xfrm xmlns:a="http://schemas.openxmlformats.org/drawingml/2006/main">
          <a:off x="1394136" y="0"/>
          <a:ext cx="485078" cy="4550356"/>
        </a:xfrm>
        <a:prstGeom xmlns:a="http://schemas.openxmlformats.org/drawingml/2006/main" prst="ellipse">
          <a:avLst/>
        </a:prstGeom>
        <a:noFill xmlns:a="http://schemas.openxmlformats.org/drawingml/2006/main"/>
        <a:ln xmlns:a="http://schemas.openxmlformats.org/drawingml/2006/main" w="9525" cap="flat" cmpd="sng" algn="ctr">
          <a:solidFill>
            <a:schemeClr val="accent6"/>
          </a:solidFill>
          <a:prstDash val="solid"/>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accent6"/>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6"/>
          </a:xfrm>
          <a:prstGeom prst="rect">
            <a:avLst/>
          </a:prstGeom>
        </p:spPr>
        <p:txBody>
          <a:bodyPr vert="horz" lIns="91440" tIns="45720" rIns="91440" bIns="45720" rtlCol="0"/>
          <a:lstStyle>
            <a:lvl1pPr algn="r">
              <a:defRPr sz="1200"/>
            </a:lvl1pPr>
          </a:lstStyle>
          <a:p>
            <a:fld id="{C29AFDD7-0B31-4DE2-99E1-E2DCE1BD2930}" type="datetimeFigureOut">
              <a:rPr lang="en-US" smtClean="0"/>
              <a:t>10/29/2024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5"/>
          </a:xfrm>
          <a:prstGeom prst="rect">
            <a:avLst/>
          </a:prstGeom>
        </p:spPr>
        <p:txBody>
          <a:bodyPr vert="horz" lIns="91440" tIns="45720" rIns="91440" bIns="45720" rtlCol="0" anchor="b"/>
          <a:lstStyle>
            <a:lvl1pPr algn="r">
              <a:defRPr sz="1200"/>
            </a:lvl1pPr>
          </a:lstStyle>
          <a:p>
            <a:fld id="{4613FD6C-1B94-4C52-999A-217368BB5FE7}" type="slidenum">
              <a:rPr lang="en-US" smtClean="0"/>
              <a:t>‹#›</a:t>
            </a:fld>
            <a:endParaRPr lang="en-US"/>
          </a:p>
        </p:txBody>
      </p:sp>
    </p:spTree>
    <p:extLst>
      <p:ext uri="{BB962C8B-B14F-4D97-AF65-F5344CB8AC3E}">
        <p14:creationId xmlns:p14="http://schemas.microsoft.com/office/powerpoint/2010/main" val="252838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0BFF8A-1FF1-4485-9D1B-F024536EB3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487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13FD6C-1B94-4C52-999A-217368BB5FE7}" type="slidenum">
              <a:rPr lang="en-US" smtClean="0"/>
              <a:t>27</a:t>
            </a:fld>
            <a:endParaRPr lang="en-US"/>
          </a:p>
        </p:txBody>
      </p:sp>
    </p:spTree>
    <p:extLst>
      <p:ext uri="{BB962C8B-B14F-4D97-AF65-F5344CB8AC3E}">
        <p14:creationId xmlns:p14="http://schemas.microsoft.com/office/powerpoint/2010/main" val="3616123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0"/>
              </a:spcAft>
            </a:pPr>
            <a:r>
              <a:rPr lang="en-US" sz="1200" dirty="0">
                <a:latin typeface="Sabon Next LT" panose="02000500000000000000" pitchFamily="2" charset="0"/>
                <a:cs typeface="Sabon Next LT" panose="02000500000000000000" pitchFamily="2" charset="0"/>
              </a:rPr>
              <a:t>CONSIDERING ALL ASPECTS PREVIOUS MENTIONED, WE DRAFTED THE PROJECT PROPOSAL FOR AVIONUC. AND AMONG THE ACTIVITIES OF THIS PROJECT, WE HAVE A RESEARCH ABUT EXISTING AND EMERGING OCCUPATIONS IN AIR TRANSPORT CONSIDERING ATECHNOLOGICAL DEVELOPMENTT AND  ALSO THE ENVIRONMNTAL IMAPCAT.1. a questionnaire designed for top management, the directors of companies within the industry,  </a:t>
            </a:r>
          </a:p>
          <a:p>
            <a:pPr lvl="0">
              <a:spcAft>
                <a:spcPts val="0"/>
              </a:spcAft>
            </a:pPr>
            <a:r>
              <a:rPr lang="en-US" sz="1200" dirty="0">
                <a:latin typeface="Sabon Next LT" panose="02000500000000000000" pitchFamily="2" charset="0"/>
                <a:cs typeface="Sabon Next LT" panose="02000500000000000000" pitchFamily="2" charset="0"/>
              </a:rPr>
              <a:t>2. a questionnaire for employees working within air </a:t>
            </a:r>
            <a:r>
              <a:rPr lang="en-US" sz="1200" dirty="0" err="1">
                <a:latin typeface="Sabon Next LT" panose="02000500000000000000" pitchFamily="2" charset="0"/>
                <a:cs typeface="Sabon Next LT" panose="02000500000000000000" pitchFamily="2" charset="0"/>
              </a:rPr>
              <a:t>transpo</a:t>
            </a:r>
            <a:endParaRPr lang="en-US" sz="1200" dirty="0">
              <a:latin typeface="Sabon Next LT" panose="02000500000000000000" pitchFamily="2" charset="0"/>
              <a:cs typeface="Sabon Next LT" panose="02000500000000000000" pitchFamily="2" charset="0"/>
            </a:endParaRPr>
          </a:p>
          <a:p>
            <a:pPr lvl="0">
              <a:spcAft>
                <a:spcPts val="0"/>
              </a:spcAft>
            </a:pPr>
            <a:r>
              <a:rPr lang="en-US" sz="1200" dirty="0">
                <a:latin typeface="Sabon Next LT" panose="02000500000000000000" pitchFamily="2" charset="0"/>
                <a:cs typeface="Sabon Next LT" panose="02000500000000000000" pitchFamily="2" charset="0"/>
              </a:rPr>
              <a:t>3. A questionnaire for academic staff involved in air transport education and training. </a:t>
            </a:r>
          </a:p>
          <a:p>
            <a:pPr lvl="0">
              <a:spcAft>
                <a:spcPts val="0"/>
              </a:spcAft>
            </a:pPr>
            <a:endParaRPr lang="en-US" sz="1200" dirty="0">
              <a:latin typeface="Sabon Next LT" panose="02000500000000000000" pitchFamily="2" charset="0"/>
              <a:cs typeface="Sabon Next LT" panose="02000500000000000000" pitchFamily="2" charset="0"/>
            </a:endParaRPr>
          </a:p>
          <a:p>
            <a:pPr lvl="0">
              <a:spcAft>
                <a:spcPts val="0"/>
              </a:spcAft>
            </a:pPr>
            <a:endParaRPr lang="en-US" sz="1200" dirty="0">
              <a:latin typeface="Sabon Next LT" panose="02000500000000000000" pitchFamily="2" charset="0"/>
              <a:cs typeface="Sabon Next LT" panose="020005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C0F269-BBCB-49CF-90EE-3435C3239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073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0BFF8A-1FF1-4485-9D1B-F024536EB3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54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C0F269-BBCB-49CF-90EE-3435C3239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78569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13FD6C-1B94-4C52-999A-217368BB5FE7}" type="slidenum">
              <a:rPr lang="en-US" smtClean="0"/>
              <a:t>35</a:t>
            </a:fld>
            <a:endParaRPr lang="en-US"/>
          </a:p>
        </p:txBody>
      </p:sp>
    </p:spTree>
    <p:extLst>
      <p:ext uri="{BB962C8B-B14F-4D97-AF65-F5344CB8AC3E}">
        <p14:creationId xmlns:p14="http://schemas.microsoft.com/office/powerpoint/2010/main" val="918564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Narrow" panose="020B0606020202030204" pitchFamily="34" charset="0"/>
                <a:ea typeface="Calibri" panose="020F0502020204030204" pitchFamily="34" charset="0"/>
                <a:cs typeface="Times New Roman" panose="02020603050405020304" pitchFamily="18" charset="0"/>
              </a:rPr>
              <a:t>have shown that </a:t>
            </a:r>
            <a:r>
              <a:rPr lang="en-GB" sz="1800" b="1" dirty="0">
                <a:effectLst/>
                <a:latin typeface="Arial Narrow" panose="020B0606020202030204" pitchFamily="34" charset="0"/>
                <a:ea typeface="Calibri" panose="020F0502020204030204" pitchFamily="34" charset="0"/>
                <a:cs typeface="Times New Roman" panose="02020603050405020304" pitchFamily="18" charset="0"/>
              </a:rPr>
              <a:t>all the proposed approaches are intended to play an important role in the next five years,</a:t>
            </a:r>
            <a:r>
              <a:rPr lang="en-GB" sz="1800" dirty="0">
                <a:effectLst/>
                <a:latin typeface="Arial Narrow" panose="020B0606020202030204" pitchFamily="34" charset="0"/>
                <a:ea typeface="Calibri" panose="020F0502020204030204" pitchFamily="34" charset="0"/>
                <a:cs typeface="Times New Roman" panose="02020603050405020304" pitchFamily="18" charset="0"/>
              </a:rPr>
              <a:t> from technological progress in the air transport industry to social responsibility and business ethics.</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p>
            <a:r>
              <a:rPr lang="en-GB" sz="1800" dirty="0">
                <a:effectLst/>
                <a:latin typeface="Arial Narrow" panose="020B0606020202030204" pitchFamily="34" charset="0"/>
                <a:ea typeface="Calibri" panose="020F0502020204030204" pitchFamily="34" charset="0"/>
                <a:cs typeface="Times New Roman" panose="02020603050405020304" pitchFamily="18" charset="0"/>
              </a:rPr>
              <a:t>new energy sources for aviation</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C0F269-BBCB-49CF-90EE-3435C3239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617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Narrow" panose="020B0606020202030204" pitchFamily="34" charset="0"/>
                <a:ea typeface="Calibri" panose="020F0502020204030204" pitchFamily="34" charset="0"/>
                <a:cs typeface="Times New Roman" panose="02020603050405020304" pitchFamily="18" charset="0"/>
              </a:rPr>
              <a:t>The table above (5.6) shows the different skills that respondents have set for each of the different occupations, as well as the level required for each of the occupations, from level 7 (Master) to level 4-5 (post-secondary). Within the different skills we can find the acquisition of the basics of industrial IoT architectures and AI technologies for </a:t>
            </a:r>
            <a:r>
              <a:rPr lang="en-GB" sz="1800" i="1" dirty="0">
                <a:effectLst/>
                <a:latin typeface="Arial Narrow" panose="020B0606020202030204" pitchFamily="34" charset="0"/>
                <a:ea typeface="Calibri" panose="020F0502020204030204" pitchFamily="34" charset="0"/>
                <a:cs typeface="Times New Roman" panose="02020603050405020304" pitchFamily="18" charset="0"/>
              </a:rPr>
              <a:t>high-skilled non-manual occupations</a:t>
            </a:r>
            <a:r>
              <a:rPr lang="en-GB" sz="1800" dirty="0">
                <a:effectLst/>
                <a:latin typeface="Arial Narrow" panose="020B0606020202030204" pitchFamily="34" charset="0"/>
                <a:ea typeface="Calibri" panose="020F0502020204030204" pitchFamily="34" charset="0"/>
                <a:cs typeface="Times New Roman" panose="02020603050405020304" pitchFamily="18" charset="0"/>
              </a:rPr>
              <a:t>, desktop research to form the organisation's portfolio of potential clients for </a:t>
            </a:r>
            <a:r>
              <a:rPr lang="en-GB" sz="1800" i="1" dirty="0">
                <a:effectLst/>
                <a:latin typeface="Arial Narrow" panose="020B0606020202030204" pitchFamily="34" charset="0"/>
                <a:ea typeface="Calibri" panose="020F0502020204030204" pitchFamily="34" charset="0"/>
                <a:cs typeface="Times New Roman" panose="02020603050405020304" pitchFamily="18" charset="0"/>
              </a:rPr>
              <a:t>skilled non-manual occupations</a:t>
            </a:r>
            <a:r>
              <a:rPr lang="en-GB" sz="1800" dirty="0">
                <a:effectLst/>
                <a:latin typeface="Arial Narrow" panose="020B0606020202030204" pitchFamily="34" charset="0"/>
                <a:ea typeface="Calibri" panose="020F0502020204030204" pitchFamily="34" charset="0"/>
                <a:cs typeface="Times New Roman" panose="02020603050405020304" pitchFamily="18" charset="0"/>
              </a:rPr>
              <a:t>. On the other hand, </a:t>
            </a:r>
            <a:r>
              <a:rPr lang="en-GB" sz="1800" i="1" dirty="0">
                <a:effectLst/>
                <a:latin typeface="Arial Narrow" panose="020B0606020202030204" pitchFamily="34" charset="0"/>
                <a:ea typeface="Calibri" panose="020F0502020204030204" pitchFamily="34" charset="0"/>
                <a:cs typeface="Times New Roman" panose="02020603050405020304" pitchFamily="18" charset="0"/>
              </a:rPr>
              <a:t>skilled manual occupations</a:t>
            </a:r>
            <a:r>
              <a:rPr lang="en-GB" sz="1800" dirty="0">
                <a:effectLst/>
                <a:latin typeface="Arial Narrow" panose="020B0606020202030204" pitchFamily="34" charset="0"/>
                <a:ea typeface="Calibri" panose="020F0502020204030204" pitchFamily="34" charset="0"/>
                <a:cs typeface="Times New Roman" panose="02020603050405020304" pitchFamily="18" charset="0"/>
              </a:rPr>
              <a:t> require skills such as managing new technologies and finally</a:t>
            </a:r>
            <a:r>
              <a:rPr lang="en-GB" sz="1800" dirty="0">
                <a:solidFill>
                  <a:srgbClr val="00B0F0"/>
                </a:solidFill>
                <a:effectLst/>
                <a:latin typeface="Arial Narrow" panose="020B0606020202030204" pitchFamily="34" charset="0"/>
                <a:ea typeface="Calibri" panose="020F0502020204030204" pitchFamily="34" charset="0"/>
                <a:cs typeface="Times New Roman" panose="02020603050405020304" pitchFamily="18" charset="0"/>
              </a:rPr>
              <a:t>,</a:t>
            </a:r>
            <a:r>
              <a:rPr lang="en-GB" sz="1800" i="1" dirty="0">
                <a:effectLst/>
                <a:latin typeface="Arial Narrow" panose="020B0606020202030204" pitchFamily="34" charset="0"/>
                <a:ea typeface="Calibri" panose="020F0502020204030204" pitchFamily="34" charset="0"/>
                <a:cs typeface="Times New Roman" panose="02020603050405020304" pitchFamily="18" charset="0"/>
              </a:rPr>
              <a:t> elementary occupations</a:t>
            </a:r>
            <a:r>
              <a:rPr lang="en-GB" sz="1800" dirty="0">
                <a:effectLst/>
                <a:latin typeface="Arial Narrow" panose="020B0606020202030204" pitchFamily="34" charset="0"/>
                <a:ea typeface="Calibri" panose="020F0502020204030204" pitchFamily="34" charset="0"/>
                <a:cs typeface="Times New Roman" panose="02020603050405020304" pitchFamily="18" charset="0"/>
              </a:rPr>
              <a:t> are those accessible with basic education and on-the-job training.</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C0F269-BBCB-49CF-90EE-3435C3239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458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ea typeface="Times New Roman" panose="02020603050405020304" pitchFamily="18" charset="0"/>
              </a:rPr>
              <a:t>The survey conducted among D&amp;E revealed that green competences are highly valued in the current </a:t>
            </a:r>
            <a:r>
              <a:rPr lang="en-US" sz="1800" dirty="0" err="1">
                <a:latin typeface="Arial" panose="020B0604020202020204" pitchFamily="34" charset="0"/>
                <a:ea typeface="Times New Roman" panose="02020603050405020304" pitchFamily="18" charset="0"/>
              </a:rPr>
              <a:t>perios</a:t>
            </a:r>
            <a:r>
              <a:rPr lang="en-US" sz="1800" dirty="0">
                <a:latin typeface="Arial" panose="020B0604020202020204" pitchFamily="34" charset="0"/>
                <a:ea typeface="Times New Roman" panose="02020603050405020304" pitchFamily="18" charset="0"/>
              </a:rPr>
              <a:t> and are expected to have even more importance in the future. </a:t>
            </a:r>
          </a:p>
          <a:p>
            <a:r>
              <a:rPr lang="en-US" sz="1800" dirty="0">
                <a:latin typeface="Arial" panose="020B0604020202020204" pitchFamily="34" charset="0"/>
                <a:ea typeface="Times New Roman" panose="02020603050405020304" pitchFamily="18" charset="0"/>
              </a:rPr>
              <a:t>Nearly 70% of employees have observed an increase in the importance of green competences over the last 5 years  and 87% of them ANTICIPATE THIS TREND will continue in the next 10 years. According to the survey, 64% of managers believe that the significance of green skills is on the rise.</a:t>
            </a:r>
          </a:p>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60BFF8A-1FF1-4485-9D1B-F024536EB3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840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Sabon Next LT" panose="02000500000000000000" pitchFamily="2" charset="0"/>
                <a:cs typeface="Sabon Next LT" panose="02000500000000000000" pitchFamily="2" charset="0"/>
              </a:rPr>
              <a:t>As the air transport sector currently undergoes a dynamic transformation and provides a wide diversity of regulated occupations, </a:t>
            </a:r>
            <a:r>
              <a:rPr lang="ro-RO" sz="1200" dirty="0">
                <a:latin typeface="Sabon Next LT" panose="02000500000000000000" pitchFamily="2" charset="0"/>
                <a:cs typeface="Sabon Next LT" panose="02000500000000000000" pitchFamily="2" charset="0"/>
              </a:rPr>
              <a:t>study programs,</a:t>
            </a:r>
            <a:r>
              <a:rPr lang="en-US" sz="1200" dirty="0">
                <a:latin typeface="Sabon Next LT" panose="02000500000000000000" pitchFamily="2" charset="0"/>
                <a:cs typeface="Sabon Next LT" panose="02000500000000000000" pitchFamily="2" charset="0"/>
              </a:rPr>
              <a:t>continuous education and specialized training for employees must be </a:t>
            </a:r>
            <a:r>
              <a:rPr lang="ro-RO" sz="1200" dirty="0">
                <a:latin typeface="Sabon Next LT" panose="02000500000000000000" pitchFamily="2" charset="0"/>
                <a:cs typeface="Sabon Next LT" panose="02000500000000000000" pitchFamily="2" charset="0"/>
              </a:rPr>
              <a:t>offered</a:t>
            </a:r>
            <a:r>
              <a:rPr lang="en-US" sz="1200" dirty="0">
                <a:latin typeface="Sabon Next LT" panose="02000500000000000000" pitchFamily="2" charset="0"/>
                <a:cs typeface="Sabon Next LT" panose="02000500000000000000" pitchFamily="2" charset="0"/>
              </a:rPr>
              <a:t>, opening the door for </a:t>
            </a:r>
            <a:r>
              <a:rPr lang="en-US" sz="1200" b="1" dirty="0">
                <a:latin typeface="Sabon Next LT" panose="02000500000000000000" pitchFamily="2" charset="0"/>
                <a:cs typeface="Sabon Next LT" panose="02000500000000000000" pitchFamily="2" charset="0"/>
              </a:rPr>
              <a:t>high-level jobs based on interdisciplinary qualifications </a:t>
            </a:r>
            <a:r>
              <a:rPr lang="en-US" sz="1200" dirty="0">
                <a:latin typeface="Sabon Next LT" panose="02000500000000000000" pitchFamily="2" charset="0"/>
                <a:cs typeface="Sabon Next LT" panose="02000500000000000000" pitchFamily="2" charset="0"/>
              </a:rPr>
              <a:t>and driving long-term, sustainable economic growth.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C0F269-BBCB-49CF-90EE-3435C3239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563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000000"/>
                </a:solidFill>
                <a:effectLst/>
                <a:latin typeface="Nunito Sans" pitchFamily="2" charset="0"/>
                <a:ea typeface="Times New Roman" panose="02020603050405020304" pitchFamily="18" charset="0"/>
                <a:cs typeface="Times New Roman" panose="02020603050405020304" pitchFamily="18" charset="0"/>
              </a:rPr>
              <a:t>The objective of societal responsibility is to contribute to sustainable 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Sabon Next LT" panose="02000500000000000000" pitchFamily="2" charset="0"/>
                <a:ea typeface="Times New Roman" panose="02020603050405020304" pitchFamily="18" charset="0"/>
                <a:cs typeface="Sabon Next LT" panose="02000500000000000000" pitchFamily="2" charset="0"/>
              </a:rPr>
              <a:t>The societal responsibility strategy can be centred around four pillars: </a:t>
            </a:r>
            <a:r>
              <a:rPr lang="en-GB" sz="1200" b="1" dirty="0">
                <a:solidFill>
                  <a:srgbClr val="000000"/>
                </a:solidFill>
                <a:effectLst/>
                <a:latin typeface="Sabon Next LT" panose="02000500000000000000" pitchFamily="2" charset="0"/>
                <a:ea typeface="Times New Roman" panose="02020603050405020304" pitchFamily="18" charset="0"/>
                <a:cs typeface="Sabon Next LT" panose="02000500000000000000" pitchFamily="2" charset="0"/>
              </a:rPr>
              <a:t>environment, customer experience, employees and local development</a:t>
            </a:r>
            <a:r>
              <a:rPr lang="en-GB" sz="1200" dirty="0">
                <a:solidFill>
                  <a:srgbClr val="000000"/>
                </a:solidFill>
                <a:effectLst/>
                <a:latin typeface="Sabon Next LT" panose="02000500000000000000" pitchFamily="2" charset="0"/>
                <a:ea typeface="Times New Roman" panose="02020603050405020304" pitchFamily="18" charset="0"/>
                <a:cs typeface="Sabon Next LT" panose="02000500000000000000" pitchFamily="2" charset="0"/>
              </a:rPr>
              <a:t>. These pillars should support the company’s business model. </a:t>
            </a:r>
            <a:endParaRPr lang="es-ES" sz="1200" dirty="0">
              <a:solidFill>
                <a:srgbClr val="000000"/>
              </a:solidFill>
              <a:effectLst/>
              <a:latin typeface="Sabon Next LT" panose="02000500000000000000" pitchFamily="2" charset="0"/>
              <a:ea typeface="Calibri" panose="020F0502020204030204" pitchFamily="34" charset="0"/>
              <a:cs typeface="Sabon Next LT" panose="02000500000000000000"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C0F269-BBCB-49CF-90EE-3435C3239F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90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0BFF8A-1FF1-4485-9D1B-F024536EB3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123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0BFF8A-1FF1-4485-9D1B-F024536EB3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15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0BFF8A-1FF1-4485-9D1B-F024536EB3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724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13FD6C-1B94-4C52-999A-217368BB5FE7}" type="slidenum">
              <a:rPr lang="en-US" smtClean="0"/>
              <a:t>15</a:t>
            </a:fld>
            <a:endParaRPr lang="en-US"/>
          </a:p>
        </p:txBody>
      </p:sp>
    </p:spTree>
    <p:extLst>
      <p:ext uri="{BB962C8B-B14F-4D97-AF65-F5344CB8AC3E}">
        <p14:creationId xmlns:p14="http://schemas.microsoft.com/office/powerpoint/2010/main" val="321023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13FD6C-1B94-4C52-999A-217368BB5FE7}" type="slidenum">
              <a:rPr lang="en-US" smtClean="0"/>
              <a:t>20</a:t>
            </a:fld>
            <a:endParaRPr lang="en-US"/>
          </a:p>
        </p:txBody>
      </p:sp>
    </p:spTree>
    <p:extLst>
      <p:ext uri="{BB962C8B-B14F-4D97-AF65-F5344CB8AC3E}">
        <p14:creationId xmlns:p14="http://schemas.microsoft.com/office/powerpoint/2010/main" val="344802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13FD6C-1B94-4C52-999A-217368BB5FE7}" type="slidenum">
              <a:rPr lang="en-US" smtClean="0"/>
              <a:t>21</a:t>
            </a:fld>
            <a:endParaRPr lang="en-US"/>
          </a:p>
        </p:txBody>
      </p:sp>
    </p:spTree>
    <p:extLst>
      <p:ext uri="{BB962C8B-B14F-4D97-AF65-F5344CB8AC3E}">
        <p14:creationId xmlns:p14="http://schemas.microsoft.com/office/powerpoint/2010/main" val="611219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13FD6C-1B94-4C52-999A-217368BB5FE7}" type="slidenum">
              <a:rPr lang="en-US" smtClean="0"/>
              <a:t>26</a:t>
            </a:fld>
            <a:endParaRPr lang="en-US"/>
          </a:p>
        </p:txBody>
      </p:sp>
    </p:spTree>
    <p:extLst>
      <p:ext uri="{BB962C8B-B14F-4D97-AF65-F5344CB8AC3E}">
        <p14:creationId xmlns:p14="http://schemas.microsoft.com/office/powerpoint/2010/main" val="2105227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CD841-2177-7CC4-F63E-56668C358F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ED73A9-45FB-712E-F392-88796BEAAA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6FA994-43F0-C8D9-D3ED-EBC820EABD49}"/>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5" name="Footer Placeholder 4">
            <a:extLst>
              <a:ext uri="{FF2B5EF4-FFF2-40B4-BE49-F238E27FC236}">
                <a16:creationId xmlns:a16="http://schemas.microsoft.com/office/drawing/2014/main" id="{A5347956-0560-E0CC-3FD5-459CE36ED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7F2093-9421-32A3-DECF-AE33C5DAF819}"/>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344698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D677-82E4-41CD-A7C9-DEBFF11FC6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009C55-D4E1-7752-4DAE-68A7139578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2E72C-A271-28EC-3C9F-05BE06D86751}"/>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5" name="Footer Placeholder 4">
            <a:extLst>
              <a:ext uri="{FF2B5EF4-FFF2-40B4-BE49-F238E27FC236}">
                <a16:creationId xmlns:a16="http://schemas.microsoft.com/office/drawing/2014/main" id="{A632CDD0-F054-219E-C9EB-869FEF6D4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B71E5F-4636-65F7-11B3-4945A384996C}"/>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583844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EBA782-CB56-ACAE-A1F3-09AFD361DA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E788A2-CB8C-076E-EA55-9B8F01CFD5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5CA93-757A-10C6-6A54-8422948121FD}"/>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5" name="Footer Placeholder 4">
            <a:extLst>
              <a:ext uri="{FF2B5EF4-FFF2-40B4-BE49-F238E27FC236}">
                <a16:creationId xmlns:a16="http://schemas.microsoft.com/office/drawing/2014/main" id="{7B6663A5-4144-691E-89F0-41A8C9CC79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F453D7-1C4E-D049-08FB-C02DD16D5CBB}"/>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142491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4799">
                <a:effectLst/>
              </a:defRPr>
            </a:lvl1pPr>
          </a:lstStyle>
          <a:p>
            <a:r>
              <a:rPr lang="en-US"/>
              <a:t>Click to edit Master title style</a:t>
            </a:r>
            <a:endParaRPr lang="en-US" dirty="0"/>
          </a:p>
        </p:txBody>
      </p:sp>
      <p:sp>
        <p:nvSpPr>
          <p:cNvPr id="3" name="Subtitle 2"/>
          <p:cNvSpPr>
            <a:spLocks noGrp="1"/>
          </p:cNvSpPr>
          <p:nvPr>
            <p:ph type="subTitle" idx="1"/>
          </p:nvPr>
        </p:nvSpPr>
        <p:spPr>
          <a:xfrm>
            <a:off x="684213" y="3843869"/>
            <a:ext cx="6400800" cy="1947333"/>
          </a:xfrm>
        </p:spPr>
        <p:txBody>
          <a:bodyPr anchor="t">
            <a:normAutofit/>
          </a:bodyPr>
          <a:lstStyle>
            <a:lvl1pPr marL="0" indent="0" algn="l">
              <a:buNone/>
              <a:defRPr sz="2099">
                <a:solidFill>
                  <a:schemeClr val="bg2">
                    <a:lumMod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856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341133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2" y="2006600"/>
            <a:ext cx="8534401" cy="2281600"/>
          </a:xfrm>
        </p:spPr>
        <p:txBody>
          <a:bodyPr anchor="b">
            <a:normAutofit/>
          </a:bodyPr>
          <a:lstStyle>
            <a:lvl1pPr algn="l">
              <a:defRPr sz="3599"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1" cy="1498600"/>
          </a:xfrm>
        </p:spPr>
        <p:txBody>
          <a:bodyPr anchor="t">
            <a:normAutofit/>
          </a:bodyPr>
          <a:lstStyle>
            <a:lvl1pPr marL="0" indent="0" algn="l">
              <a:buNone/>
              <a:defRPr sz="17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07975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2" y="685802"/>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4"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3F41C87-7AD9-4845-A077-840E4A0F3F06}"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231645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7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684212"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7" y="685800"/>
            <a:ext cx="4665134" cy="576262"/>
          </a:xfrm>
        </p:spPr>
        <p:txBody>
          <a:bodyPr anchor="b">
            <a:noAutofit/>
          </a:bodyPr>
          <a:lstStyle>
            <a:lvl1pPr marL="0" indent="0">
              <a:buNone/>
              <a:defRPr sz="27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F41C87-7AD9-4845-A077-840E4A0F3F06}"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203224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3F41C87-7AD9-4845-A077-840E4A0F3F06}"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284988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F41C87-7AD9-4845-A077-840E4A0F3F06}"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83097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1" cy="1371600"/>
          </a:xfrm>
        </p:spPr>
        <p:txBody>
          <a:bodyPr anchor="b">
            <a:normAutofit/>
          </a:bodyPr>
          <a:lstStyle>
            <a:lvl1pPr algn="l">
              <a:defRPr sz="2399" b="0"/>
            </a:lvl1pPr>
          </a:lstStyle>
          <a:p>
            <a:r>
              <a:rPr lang="en-US"/>
              <a:t>Click to edit Master title style</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801"/>
            <a:ext cx="3657601" cy="2091267"/>
          </a:xfrm>
        </p:spPr>
        <p:txBody>
          <a:bodyPr anchor="t">
            <a:normAutofit/>
          </a:bodyPr>
          <a:lstStyle>
            <a:lvl1pPr marL="0" indent="0">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265240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6DD1F-DCD7-E2A0-85A3-B25E6EA16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B31E24-8F98-8627-C547-262BADD69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03ABAE-CEE9-8E7A-FD5C-CFCD68F72B30}"/>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5" name="Footer Placeholder 4">
            <a:extLst>
              <a:ext uri="{FF2B5EF4-FFF2-40B4-BE49-F238E27FC236}">
                <a16:creationId xmlns:a16="http://schemas.microsoft.com/office/drawing/2014/main" id="{87C93C53-802F-C8CF-68E2-770BC3405B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2C5DA-2C78-8461-EE43-06E4BDCF094F}"/>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2894470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799"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7"/>
            <a:ext cx="6021388" cy="2048933"/>
          </a:xfrm>
        </p:spPr>
        <p:txBody>
          <a:bodyPr anchor="t">
            <a:normAutofit/>
          </a:bodyPr>
          <a:lstStyle>
            <a:lvl1pPr marL="0" indent="0">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3F41C87-7AD9-4845-A077-840E4A0F3F06}" type="datetimeFigureOut">
              <a:rPr lang="en-US" smtClean="0"/>
              <a:pPr/>
              <a:t>10/29/2024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05726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03F41C87-7AD9-4845-A077-840E4A0F3F06}" type="datetimeFigureOut">
              <a:rPr lang="en-US" smtClean="0"/>
              <a:pPr/>
              <a:t>10/29/2024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25249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4" y="685800"/>
            <a:ext cx="10058400" cy="2743200"/>
          </a:xfrm>
        </p:spPr>
        <p:txBody>
          <a:bodyPr anchor="ctr">
            <a:normAutofit/>
          </a:bodyPr>
          <a:lstStyle>
            <a:lvl1pPr algn="l">
              <a:defRPr sz="3199" b="0" cap="all"/>
            </a:lvl1pPr>
          </a:lstStyle>
          <a:p>
            <a:r>
              <a:rPr lang="en-US"/>
              <a:t>Click to edit Master title style</a:t>
            </a:r>
            <a:endParaRPr lang="en-US" dirty="0"/>
          </a:p>
        </p:txBody>
      </p:sp>
      <p:sp>
        <p:nvSpPr>
          <p:cNvPr id="3" name="Text Placeholder 2"/>
          <p:cNvSpPr>
            <a:spLocks noGrp="1"/>
          </p:cNvSpPr>
          <p:nvPr>
            <p:ph type="body" idx="1"/>
          </p:nvPr>
        </p:nvSpPr>
        <p:spPr>
          <a:xfrm>
            <a:off x="684213" y="4114800"/>
            <a:ext cx="8535988" cy="1879600"/>
          </a:xfrm>
        </p:spPr>
        <p:txBody>
          <a:bodyPr anchor="ctr">
            <a:normAutofit/>
          </a:bodyPr>
          <a:lstStyle>
            <a:lvl1pPr marL="0" indent="0" algn="l">
              <a:buNone/>
              <a:defRPr sz="19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328126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199"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1" y="3429000"/>
            <a:ext cx="8534401" cy="381000"/>
          </a:xfrm>
        </p:spPr>
        <p:txBody>
          <a:bodyPr anchor="ctr"/>
          <a:lstStyle>
            <a:lvl1pPr marL="0" indent="0">
              <a:buFontTx/>
              <a:buNone/>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9"/>
            <a:ext cx="8534401" cy="1684865"/>
          </a:xfrm>
        </p:spPr>
        <p:txBody>
          <a:bodyPr anchor="ctr">
            <a:normAutofit/>
          </a:bodyPr>
          <a:lstStyle>
            <a:lvl1pPr marL="0" indent="0" algn="l">
              <a:buNone/>
              <a:defRPr sz="19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
        <p:nvSpPr>
          <p:cNvPr id="14" name="TextBox 13"/>
          <p:cNvSpPr txBox="1"/>
          <p:nvPr/>
        </p:nvSpPr>
        <p:spPr>
          <a:xfrm>
            <a:off x="531813" y="812222"/>
            <a:ext cx="609600"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5" name="TextBox 14"/>
          <p:cNvSpPr txBox="1"/>
          <p:nvPr/>
        </p:nvSpPr>
        <p:spPr>
          <a:xfrm>
            <a:off x="10285413" y="2768601"/>
            <a:ext cx="609600"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spTree>
    <p:extLst>
      <p:ext uri="{BB962C8B-B14F-4D97-AF65-F5344CB8AC3E}">
        <p14:creationId xmlns:p14="http://schemas.microsoft.com/office/powerpoint/2010/main" val="22255802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1" cy="1697400"/>
          </a:xfrm>
        </p:spPr>
        <p:txBody>
          <a:bodyPr anchor="b">
            <a:normAutofit/>
          </a:bodyPr>
          <a:lstStyle>
            <a:lvl1pPr algn="l">
              <a:defRPr sz="3199" b="0" cap="all"/>
            </a:lvl1pPr>
          </a:lstStyle>
          <a:p>
            <a:r>
              <a:rPr lang="en-US"/>
              <a:t>Click to edit Master title style</a:t>
            </a:r>
            <a:endParaRPr lang="en-US" dirty="0"/>
          </a:p>
        </p:txBody>
      </p:sp>
      <p:sp>
        <p:nvSpPr>
          <p:cNvPr id="3" name="Text Placeholder 2"/>
          <p:cNvSpPr>
            <a:spLocks noGrp="1"/>
          </p:cNvSpPr>
          <p:nvPr>
            <p:ph type="body" idx="1"/>
          </p:nvPr>
        </p:nvSpPr>
        <p:spPr>
          <a:xfrm>
            <a:off x="684212" y="5132981"/>
            <a:ext cx="8535990" cy="860400"/>
          </a:xfrm>
        </p:spPr>
        <p:txBody>
          <a:bodyPr anchor="t">
            <a:normAutofit/>
          </a:bodyPr>
          <a:lstStyle>
            <a:lvl1pPr marL="0" indent="0" algn="l">
              <a:buNone/>
              <a:defRPr sz="19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1564838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4" y="685800"/>
            <a:ext cx="9144000" cy="2743200"/>
          </a:xfrm>
        </p:spPr>
        <p:txBody>
          <a:bodyPr anchor="ctr">
            <a:normAutofit/>
          </a:bodyPr>
          <a:lstStyle>
            <a:lvl1pPr algn="l">
              <a:defRPr sz="3199"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2399"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2" y="4978400"/>
            <a:ext cx="8534401" cy="1016000"/>
          </a:xfrm>
        </p:spPr>
        <p:txBody>
          <a:bodyPr anchor="t">
            <a:normAutofit/>
          </a:bodyPr>
          <a:lstStyle>
            <a:lvl1pPr marL="0" indent="0" algn="l">
              <a:buNone/>
              <a:defRPr sz="17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
        <p:nvSpPr>
          <p:cNvPr id="11" name="TextBox 10"/>
          <p:cNvSpPr txBox="1"/>
          <p:nvPr/>
        </p:nvSpPr>
        <p:spPr>
          <a:xfrm>
            <a:off x="531813" y="812222"/>
            <a:ext cx="609600"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2" name="TextBox 11"/>
          <p:cNvSpPr txBox="1"/>
          <p:nvPr/>
        </p:nvSpPr>
        <p:spPr>
          <a:xfrm>
            <a:off x="10285413" y="2768601"/>
            <a:ext cx="609600"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spTree>
    <p:extLst>
      <p:ext uri="{BB962C8B-B14F-4D97-AF65-F5344CB8AC3E}">
        <p14:creationId xmlns:p14="http://schemas.microsoft.com/office/powerpoint/2010/main" val="2333879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4"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838200"/>
          </a:xfrm>
        </p:spPr>
        <p:txBody>
          <a:bodyPr vert="horz" lIns="91440" tIns="45720" rIns="91440" bIns="45720" rtlCol="0" anchor="b">
            <a:normAutofit/>
          </a:bodyPr>
          <a:lstStyle>
            <a:lvl1pPr>
              <a:buNone/>
              <a:defRPr lang="en-US" sz="2399"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2" y="4766734"/>
            <a:ext cx="8534401" cy="1227667"/>
          </a:xfrm>
        </p:spPr>
        <p:txBody>
          <a:bodyPr anchor="t">
            <a:normAutofit/>
          </a:bodyPr>
          <a:lstStyle>
            <a:lvl1pPr marL="0" indent="0" algn="l">
              <a:buNone/>
              <a:defRPr sz="1799">
                <a:solidFill>
                  <a:schemeClr val="bg2">
                    <a:lumMod val="75000"/>
                  </a:schemeClr>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F41C87-7AD9-4845-A077-840E4A0F3F06}" type="datetimeFigureOut">
              <a:rPr lang="en-US" smtClean="0"/>
              <a:pPr/>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1126346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156958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F41C87-7AD9-4845-A077-840E4A0F3F06}"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013F82-EE5E-44EE-A61D-E31C6657F26F}" type="slidenum">
              <a:rPr lang="en-US" smtClean="0"/>
              <a:t>‹#›</a:t>
            </a:fld>
            <a:endParaRPr lang="en-US"/>
          </a:p>
        </p:txBody>
      </p:sp>
    </p:spTree>
    <p:extLst>
      <p:ext uri="{BB962C8B-B14F-4D97-AF65-F5344CB8AC3E}">
        <p14:creationId xmlns:p14="http://schemas.microsoft.com/office/powerpoint/2010/main" val="314904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10/29/2024</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22621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F563D-6841-D37C-4670-C77155C5CB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8410A0-7A3E-9DE1-53FE-D2E3C2285B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74CC60-9C14-2110-E23E-B98BFF4AAA5F}"/>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5" name="Footer Placeholder 4">
            <a:extLst>
              <a:ext uri="{FF2B5EF4-FFF2-40B4-BE49-F238E27FC236}">
                <a16:creationId xmlns:a16="http://schemas.microsoft.com/office/drawing/2014/main" id="{B81435CA-626B-686F-444B-0A6A739D4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BA8C6-D4EC-ADAF-5E17-ECE751EA356A}"/>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4468017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10/29/2024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67233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10/29/2024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737517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10/29/2024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9010474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10/29/2024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205693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10/29/2024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8136267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10/29/2024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66336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10/29/2024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862505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10/29/2024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314626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10/29/2024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009568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10/29/2024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03353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1734E-502C-020D-B733-03C547E845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C124D1-5B1E-373E-8299-E2784D7C70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8EFBC0-2B07-416B-0990-BB9982C48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63453-C340-94C5-5731-B09D26FF5928}"/>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6" name="Footer Placeholder 5">
            <a:extLst>
              <a:ext uri="{FF2B5EF4-FFF2-40B4-BE49-F238E27FC236}">
                <a16:creationId xmlns:a16="http://schemas.microsoft.com/office/drawing/2014/main" id="{FB347FE3-5D56-A0DA-D3A4-A7A583739B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76A77-5B59-A8AA-DC5A-05D8F4A742AB}"/>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3269718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612648" y="557783"/>
            <a:ext cx="10969752" cy="3130807"/>
          </a:xfrm>
        </p:spPr>
        <p:txBody>
          <a:bodyPr anchor="b">
            <a:normAutofit/>
          </a:bodyPr>
          <a:lstStyle>
            <a:lvl1pPr algn="l">
              <a:defRPr sz="5400"/>
            </a:lvl1pPr>
          </a:lstStyle>
          <a:p>
            <a:r>
              <a:rPr lang="es-ES"/>
              <a:t>Haga clic para modificar el estilo de título del patrón</a:t>
            </a:r>
            <a:endParaRPr lang="en-US" dirty="0"/>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79C5A860-F335-4252-AA00-24FB67ED2982}" type="datetime1">
              <a:rPr lang="en-US" smtClean="0"/>
              <a:t>10/29/2024</a:t>
            </a:fld>
            <a:endParaRPr lang="en-US"/>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30774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D04BC802-30E3-4658-9CCA-F873646FEC67}" type="datetime1">
              <a:rPr lang="en-US" smtClean="0"/>
              <a:t>10/29/2024</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273954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612648" y="557784"/>
            <a:ext cx="10969752" cy="3146400"/>
          </a:xfrm>
        </p:spPr>
        <p:txBody>
          <a:bodyPr anchor="b">
            <a:normAutofit/>
          </a:bodyPr>
          <a:lstStyle>
            <a:lvl1pPr>
              <a:defRPr sz="5400"/>
            </a:lvl1pPr>
          </a:lstStyle>
          <a:p>
            <a:r>
              <a:rPr lang="es-ES"/>
              <a:t>Haga clic para modificar el estilo de título del patrón</a:t>
            </a:r>
            <a:endParaRPr lang="en-US" dirty="0"/>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AB227A3-19CE-4153-81CE-64EB7AB094B3}" type="datetime1">
              <a:rPr lang="en-US" smtClean="0"/>
              <a:t>10/29/2024</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2517406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s-ES"/>
              <a:t>Haga clic para modificar el estilo de título del patrón</a:t>
            </a:r>
            <a:endParaRPr lang="en-US"/>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609600" y="2081369"/>
            <a:ext cx="5410200" cy="409559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2" y="2081369"/>
            <a:ext cx="5410200" cy="409559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B819A100-10F6-477E-8847-29D479EF1C92}" type="datetime1">
              <a:rPr lang="en-US" smtClean="0"/>
              <a:t>10/29/2024</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465517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609600" y="365125"/>
            <a:ext cx="10745788" cy="1325563"/>
          </a:xfrm>
        </p:spPr>
        <p:txBody>
          <a:bodyPr/>
          <a:lstStyle/>
          <a:p>
            <a:r>
              <a:rPr lang="es-ES"/>
              <a:t>Haga clic para modificar el estilo de título del patrón</a:t>
            </a:r>
            <a:endParaRPr lang="en-US" dirty="0"/>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609600" y="2842211"/>
            <a:ext cx="5387975" cy="334745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67890" y="2842211"/>
            <a:ext cx="5414510" cy="334745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5DF128AB-198A-495F-8475-FDB360C9873F}" type="datetime1">
              <a:rPr lang="en-US" smtClean="0"/>
              <a:t>10/29/2024</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29468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s-ES"/>
              <a:t>Haga clic para modificar el estilo de título del patrón</a:t>
            </a:r>
            <a:endParaRPr lang="en-US"/>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21A235E-F8FD-479F-9FC7-18BE84110877}" type="datetime1">
              <a:rPr lang="en-US" smtClean="0"/>
              <a:t>10/29/2024</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1044446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E890F09B-68DA-462E-9DB4-4C9ADAB8CBCC}" type="datetime1">
              <a:rPr lang="en-US" smtClean="0"/>
              <a:t>10/29/2024</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2969139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612649" y="457199"/>
            <a:ext cx="4970822" cy="2660205"/>
          </a:xfrm>
        </p:spPr>
        <p:txBody>
          <a:bodyPr anchor="b">
            <a:normAutofit/>
          </a:bodyPr>
          <a:lstStyle>
            <a:lvl1pPr>
              <a:defRPr sz="3600"/>
            </a:lvl1pPr>
          </a:lstStyle>
          <a:p>
            <a:r>
              <a:rPr lang="es-ES"/>
              <a:t>Haga clic para modificar el estilo de título del patrón</a:t>
            </a:r>
            <a:endParaRPr lang="en-US" dirty="0"/>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17AC4E36-FABE-47EB-AA7F-C19A93824617}" type="datetime1">
              <a:rPr lang="en-US" smtClean="0"/>
              <a:t>10/29/2024</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4966793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612649" y="457199"/>
            <a:ext cx="4970822" cy="2667485"/>
          </a:xfrm>
        </p:spPr>
        <p:txBody>
          <a:bodyPr anchor="b">
            <a:normAutofit/>
          </a:bodyPr>
          <a:lstStyle>
            <a:lvl1pPr>
              <a:defRPr sz="3600"/>
            </a:lvl1pPr>
          </a:lstStyle>
          <a:p>
            <a:r>
              <a:rPr lang="es-ES"/>
              <a:t>Haga clic para modificar el estilo de título del patrón</a:t>
            </a:r>
            <a:endParaRPr lang="en-US" dirty="0"/>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F199CE6B-5DE6-4A2D-B72E-5E8969F9F56F}" type="datetime1">
              <a:rPr lang="en-US" smtClean="0"/>
              <a:t>10/29/2024</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639261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46AB1048-0047-48CA-88BA-D69B470942CF}" type="datetime1">
              <a:rPr lang="en-US" smtClean="0"/>
              <a:t>10/29/2024</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370732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52EDB-DA81-A1AA-9B1E-A3409168E4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4C425A-4708-F8CC-80E9-0ED0AE8456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61CB96-F48B-6A6B-9753-6C94B62FCB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7B064B-7A4D-A185-7006-1DD0E2CFC6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B315E6-FC26-FAB7-4196-526860375E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558516-0F54-51CA-221D-9CC61032F3D8}"/>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8" name="Footer Placeholder 7">
            <a:extLst>
              <a:ext uri="{FF2B5EF4-FFF2-40B4-BE49-F238E27FC236}">
                <a16:creationId xmlns:a16="http://schemas.microsoft.com/office/drawing/2014/main" id="{F6F38B37-5181-935D-3060-FB638F6216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1A5537-4C8A-ED8D-A885-88FC6EF05732}"/>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2575713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557784"/>
            <a:ext cx="2854452" cy="5643420"/>
          </a:xfrm>
        </p:spPr>
        <p:txBody>
          <a:bodyPr vert="eaVert"/>
          <a:lstStyle/>
          <a:p>
            <a:r>
              <a:rPr lang="es-ES"/>
              <a:t>Haga clic para modificar el estilo de título del patrón</a:t>
            </a:r>
            <a:endParaRPr lang="en-US" dirty="0"/>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612648" y="557784"/>
            <a:ext cx="7734300" cy="564342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5BD83879-648C-49A9-81A2-0EF5946532D0}" type="datetime1">
              <a:rPr lang="en-US" smtClean="0"/>
              <a:t>10/29/2024</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1F646F3F-274D-499B-ABBE-824EB4ABDC3D}" type="slidenum">
              <a:rPr lang="en-US" smtClean="0"/>
              <a:t>‹#›</a:t>
            </a:fld>
            <a:endParaRPr lang="en-US"/>
          </a:p>
        </p:txBody>
      </p:sp>
    </p:spTree>
    <p:extLst>
      <p:ext uri="{BB962C8B-B14F-4D97-AF65-F5344CB8AC3E}">
        <p14:creationId xmlns:p14="http://schemas.microsoft.com/office/powerpoint/2010/main" val="11573969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type="title" preserve="1">
  <p:cSld name="Title">
    <p:bg>
      <p:bgPr>
        <a:solidFill>
          <a:srgbClr val="00B0F0"/>
        </a:solidFill>
        <a:effectLst/>
      </p:bgPr>
    </p:bg>
    <p:spTree>
      <p:nvGrpSpPr>
        <p:cNvPr id="1" name="Shape 9"/>
        <p:cNvGrpSpPr/>
        <p:nvPr/>
      </p:nvGrpSpPr>
      <p:grpSpPr>
        <a:xfrm>
          <a:off x="0" y="0"/>
          <a:ext cx="0" cy="0"/>
          <a:chOff x="0" y="0"/>
          <a:chExt cx="0" cy="0"/>
        </a:xfrm>
      </p:grpSpPr>
      <p:sp>
        <p:nvSpPr>
          <p:cNvPr id="10" name="Google Shape;10;p2"/>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dirty="0"/>
          </a:p>
        </p:txBody>
      </p:sp>
    </p:spTree>
    <p:extLst>
      <p:ext uri="{BB962C8B-B14F-4D97-AF65-F5344CB8AC3E}">
        <p14:creationId xmlns:p14="http://schemas.microsoft.com/office/powerpoint/2010/main" val="1205052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rgbClr val="00B0F0"/>
        </a:solidFill>
        <a:effectLst/>
      </p:bgPr>
    </p:bg>
    <p:spTree>
      <p:nvGrpSpPr>
        <p:cNvPr id="1" name="Shape 9"/>
        <p:cNvGrpSpPr/>
        <p:nvPr/>
      </p:nvGrpSpPr>
      <p:grpSpPr>
        <a:xfrm>
          <a:off x="0" y="0"/>
          <a:ext cx="0" cy="0"/>
          <a:chOff x="0" y="0"/>
          <a:chExt cx="0" cy="0"/>
        </a:xfrm>
      </p:grpSpPr>
      <p:sp>
        <p:nvSpPr>
          <p:cNvPr id="10" name="Google Shape;10;p2"/>
          <p:cNvSpPr/>
          <p:nvPr/>
        </p:nvSpPr>
        <p:spPr>
          <a:xfrm>
            <a:off x="520981" y="1246495"/>
            <a:ext cx="11150039" cy="5105001"/>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1" name="Google Shape;11;p2"/>
          <p:cNvSpPr txBox="1">
            <a:spLocks noGrp="1"/>
          </p:cNvSpPr>
          <p:nvPr>
            <p:ph type="ctrTitle"/>
          </p:nvPr>
        </p:nvSpPr>
        <p:spPr>
          <a:xfrm>
            <a:off x="914400" y="4382951"/>
            <a:ext cx="10363200" cy="1546400"/>
          </a:xfrm>
          <a:prstGeom prst="rect">
            <a:avLst/>
          </a:prstGeom>
        </p:spPr>
        <p:txBody>
          <a:bodyPr spcFirstLastPara="1" wrap="square" lIns="91425" tIns="91425" rIns="91425" bIns="91425" anchor="b" anchorCtr="0"/>
          <a:lstStyle>
            <a:lvl1pPr lvl="0">
              <a:spcBef>
                <a:spcPts val="0"/>
              </a:spcBef>
              <a:spcAft>
                <a:spcPts val="0"/>
              </a:spcAft>
              <a:buClr>
                <a:srgbClr val="FFFFFF"/>
              </a:buClr>
              <a:buSzPts val="6000"/>
              <a:buNone/>
              <a:defRPr sz="8000">
                <a:solidFill>
                  <a:srgbClr val="FFFFFF"/>
                </a:solidFill>
              </a:defRPr>
            </a:lvl1pPr>
            <a:lvl2pPr lvl="1">
              <a:spcBef>
                <a:spcPts val="0"/>
              </a:spcBef>
              <a:spcAft>
                <a:spcPts val="0"/>
              </a:spcAft>
              <a:buClr>
                <a:srgbClr val="FFFFFF"/>
              </a:buClr>
              <a:buSzPts val="6000"/>
              <a:buNone/>
              <a:defRPr sz="8000">
                <a:solidFill>
                  <a:srgbClr val="FFFFFF"/>
                </a:solidFill>
              </a:defRPr>
            </a:lvl2pPr>
            <a:lvl3pPr lvl="2">
              <a:spcBef>
                <a:spcPts val="0"/>
              </a:spcBef>
              <a:spcAft>
                <a:spcPts val="0"/>
              </a:spcAft>
              <a:buClr>
                <a:srgbClr val="FFFFFF"/>
              </a:buClr>
              <a:buSzPts val="6000"/>
              <a:buNone/>
              <a:defRPr sz="8000">
                <a:solidFill>
                  <a:srgbClr val="FFFFFF"/>
                </a:solidFill>
              </a:defRPr>
            </a:lvl3pPr>
            <a:lvl4pPr lvl="3">
              <a:spcBef>
                <a:spcPts val="0"/>
              </a:spcBef>
              <a:spcAft>
                <a:spcPts val="0"/>
              </a:spcAft>
              <a:buClr>
                <a:srgbClr val="FFFFFF"/>
              </a:buClr>
              <a:buSzPts val="6000"/>
              <a:buNone/>
              <a:defRPr sz="8000">
                <a:solidFill>
                  <a:srgbClr val="FFFFFF"/>
                </a:solidFill>
              </a:defRPr>
            </a:lvl4pPr>
            <a:lvl5pPr lvl="4">
              <a:spcBef>
                <a:spcPts val="0"/>
              </a:spcBef>
              <a:spcAft>
                <a:spcPts val="0"/>
              </a:spcAft>
              <a:buClr>
                <a:srgbClr val="FFFFFF"/>
              </a:buClr>
              <a:buSzPts val="6000"/>
              <a:buNone/>
              <a:defRPr sz="8000">
                <a:solidFill>
                  <a:srgbClr val="FFFFFF"/>
                </a:solidFill>
              </a:defRPr>
            </a:lvl5pPr>
            <a:lvl6pPr lvl="5">
              <a:spcBef>
                <a:spcPts val="0"/>
              </a:spcBef>
              <a:spcAft>
                <a:spcPts val="0"/>
              </a:spcAft>
              <a:buClr>
                <a:srgbClr val="FFFFFF"/>
              </a:buClr>
              <a:buSzPts val="6000"/>
              <a:buNone/>
              <a:defRPr sz="8000">
                <a:solidFill>
                  <a:srgbClr val="FFFFFF"/>
                </a:solidFill>
              </a:defRPr>
            </a:lvl6pPr>
            <a:lvl7pPr lvl="6">
              <a:spcBef>
                <a:spcPts val="0"/>
              </a:spcBef>
              <a:spcAft>
                <a:spcPts val="0"/>
              </a:spcAft>
              <a:buClr>
                <a:srgbClr val="FFFFFF"/>
              </a:buClr>
              <a:buSzPts val="6000"/>
              <a:buNone/>
              <a:defRPr sz="8000">
                <a:solidFill>
                  <a:srgbClr val="FFFFFF"/>
                </a:solidFill>
              </a:defRPr>
            </a:lvl7pPr>
            <a:lvl8pPr lvl="7">
              <a:spcBef>
                <a:spcPts val="0"/>
              </a:spcBef>
              <a:spcAft>
                <a:spcPts val="0"/>
              </a:spcAft>
              <a:buClr>
                <a:srgbClr val="FFFFFF"/>
              </a:buClr>
              <a:buSzPts val="6000"/>
              <a:buNone/>
              <a:defRPr sz="8000">
                <a:solidFill>
                  <a:srgbClr val="FFFFFF"/>
                </a:solidFill>
              </a:defRPr>
            </a:lvl8pPr>
            <a:lvl9pPr lvl="8">
              <a:spcBef>
                <a:spcPts val="0"/>
              </a:spcBef>
              <a:spcAft>
                <a:spcPts val="0"/>
              </a:spcAft>
              <a:buClr>
                <a:srgbClr val="FFFFFF"/>
              </a:buClr>
              <a:buSzPts val="6000"/>
              <a:buNone/>
              <a:defRPr sz="8000">
                <a:solidFill>
                  <a:srgbClr val="FFFFFF"/>
                </a:solidFill>
              </a:defRPr>
            </a:lvl9pPr>
          </a:lstStyle>
          <a:p>
            <a:endParaRPr dirty="0"/>
          </a:p>
        </p:txBody>
      </p:sp>
    </p:spTree>
    <p:extLst>
      <p:ext uri="{BB962C8B-B14F-4D97-AF65-F5344CB8AC3E}">
        <p14:creationId xmlns:p14="http://schemas.microsoft.com/office/powerpoint/2010/main" val="848514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39"/>
        <p:cNvGrpSpPr/>
        <p:nvPr/>
      </p:nvGrpSpPr>
      <p:grpSpPr>
        <a:xfrm>
          <a:off x="0" y="0"/>
          <a:ext cx="0" cy="0"/>
          <a:chOff x="0" y="0"/>
          <a:chExt cx="0" cy="0"/>
        </a:xfrm>
      </p:grpSpPr>
      <p:sp>
        <p:nvSpPr>
          <p:cNvPr id="40" name="Google Shape;40;p8"/>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lumMod val="50000"/>
              </a:schemeClr>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2" name="Google Shape;42;p8"/>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3D6F8B"/>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430483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39"/>
        <p:cNvGrpSpPr/>
        <p:nvPr/>
      </p:nvGrpSpPr>
      <p:grpSpPr>
        <a:xfrm>
          <a:off x="0" y="0"/>
          <a:ext cx="0" cy="0"/>
          <a:chOff x="0" y="0"/>
          <a:chExt cx="0" cy="0"/>
        </a:xfrm>
      </p:grpSpPr>
      <p:sp>
        <p:nvSpPr>
          <p:cNvPr id="42" name="Google Shape;42;p8"/>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3D6F8B"/>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 name="Google Shape;40;p8">
            <a:extLst>
              <a:ext uri="{FF2B5EF4-FFF2-40B4-BE49-F238E27FC236}">
                <a16:creationId xmlns:a16="http://schemas.microsoft.com/office/drawing/2014/main" id="{C11B6B15-D986-44D8-8F4F-26B6BAC9FBEB}"/>
              </a:ext>
            </a:extLst>
          </p:cNvPr>
          <p:cNvSpPr/>
          <p:nvPr userDrawn="1"/>
        </p:nvSpPr>
        <p:spPr>
          <a:xfrm>
            <a:off x="520981" y="1319284"/>
            <a:ext cx="11150039" cy="5032213"/>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lumMod val="50000"/>
              </a:schemeClr>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908758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39"/>
        <p:cNvGrpSpPr/>
        <p:nvPr/>
      </p:nvGrpSpPr>
      <p:grpSpPr>
        <a:xfrm>
          <a:off x="0" y="0"/>
          <a:ext cx="0" cy="0"/>
          <a:chOff x="0" y="0"/>
          <a:chExt cx="0" cy="0"/>
        </a:xfrm>
      </p:grpSpPr>
      <p:sp>
        <p:nvSpPr>
          <p:cNvPr id="42" name="Google Shape;42;p8"/>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a:buNone/>
              <a:defRPr>
                <a:solidFill>
                  <a:srgbClr val="3D6F8B"/>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 name="Google Shape;40;p8">
            <a:extLst>
              <a:ext uri="{FF2B5EF4-FFF2-40B4-BE49-F238E27FC236}">
                <a16:creationId xmlns:a16="http://schemas.microsoft.com/office/drawing/2014/main" id="{C11B6B15-D986-44D8-8F4F-26B6BAC9FBEB}"/>
              </a:ext>
            </a:extLst>
          </p:cNvPr>
          <p:cNvSpPr/>
          <p:nvPr userDrawn="1"/>
        </p:nvSpPr>
        <p:spPr>
          <a:xfrm>
            <a:off x="520981" y="1319284"/>
            <a:ext cx="11150039" cy="5032213"/>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chemeClr val="accent1">
                <a:lumMod val="50000"/>
              </a:schemeClr>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6" name="Picture 5">
            <a:extLst>
              <a:ext uri="{FF2B5EF4-FFF2-40B4-BE49-F238E27FC236}">
                <a16:creationId xmlns:a16="http://schemas.microsoft.com/office/drawing/2014/main" id="{1C1C265B-9B17-4E21-87A4-E82F1C3B1A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49834" y="457485"/>
            <a:ext cx="1421185" cy="710592"/>
          </a:xfrm>
          <a:prstGeom prst="rect">
            <a:avLst/>
          </a:prstGeom>
        </p:spPr>
      </p:pic>
    </p:spTree>
    <p:extLst>
      <p:ext uri="{BB962C8B-B14F-4D97-AF65-F5344CB8AC3E}">
        <p14:creationId xmlns:p14="http://schemas.microsoft.com/office/powerpoint/2010/main" val="2134698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colored" preserve="1">
  <p:cSld name="Blank colored">
    <p:bg>
      <p:bgPr>
        <a:solidFill>
          <a:srgbClr val="00B0F0"/>
        </a:solid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1472533" y="6120400"/>
            <a:ext cx="719600" cy="737600"/>
          </a:xfrm>
          <a:prstGeom prst="rect">
            <a:avLst/>
          </a:prstGeom>
        </p:spPr>
        <p:txBody>
          <a:bodyPr spcFirstLastPara="1" wrap="square" lIns="91425" tIns="91425" rIns="91425" bIns="91425" anchor="ctr" anchorCtr="0">
            <a:noAutofit/>
          </a:bodyPr>
          <a:lstStyle>
            <a:lvl1pPr lvl="0" rtl="0">
              <a:buNone/>
              <a:defRPr>
                <a:solidFill>
                  <a:schemeClr val="bg1"/>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52" name="Google Shape;52;p11"/>
          <p:cNvSpPr/>
          <p:nvPr/>
        </p:nvSpPr>
        <p:spPr>
          <a:xfrm>
            <a:off x="520981" y="506503"/>
            <a:ext cx="11150039" cy="5844995"/>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2289333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FF05E-A1D8-4A50-819E-6C7519E4B367}"/>
              </a:ext>
            </a:extLst>
          </p:cNvPr>
          <p:cNvSpPr>
            <a:spLocks noGrp="1"/>
          </p:cNvSpPr>
          <p:nvPr>
            <p:ph type="dt" sz="half" idx="10"/>
          </p:nvPr>
        </p:nvSpPr>
        <p:spPr/>
        <p:txBody>
          <a:bodyPr/>
          <a:lstStyle/>
          <a:p>
            <a:fld id="{EEC47ED7-97ED-4CA4-9EB9-055AAA69FBB3}" type="datetimeFigureOut">
              <a:rPr lang="pt-PT" smtClean="0"/>
              <a:t>29/10/2024</a:t>
            </a:fld>
            <a:endParaRPr lang="pt-PT"/>
          </a:p>
        </p:txBody>
      </p:sp>
      <p:sp>
        <p:nvSpPr>
          <p:cNvPr id="3" name="Footer Placeholder 2">
            <a:extLst>
              <a:ext uri="{FF2B5EF4-FFF2-40B4-BE49-F238E27FC236}">
                <a16:creationId xmlns:a16="http://schemas.microsoft.com/office/drawing/2014/main" id="{F3510A88-3304-4EA8-9DE8-9332A2D05EAA}"/>
              </a:ext>
            </a:extLst>
          </p:cNvPr>
          <p:cNvSpPr>
            <a:spLocks noGrp="1"/>
          </p:cNvSpPr>
          <p:nvPr>
            <p:ph type="ftr" sz="quarter" idx="11"/>
          </p:nvPr>
        </p:nvSpPr>
        <p:spPr/>
        <p:txBody>
          <a:bodyPr/>
          <a:lstStyle/>
          <a:p>
            <a:endParaRPr lang="pt-PT"/>
          </a:p>
        </p:txBody>
      </p:sp>
      <p:sp>
        <p:nvSpPr>
          <p:cNvPr id="4" name="Slide Number Placeholder 3">
            <a:extLst>
              <a:ext uri="{FF2B5EF4-FFF2-40B4-BE49-F238E27FC236}">
                <a16:creationId xmlns:a16="http://schemas.microsoft.com/office/drawing/2014/main" id="{0A1788F8-F42D-47F8-8C88-8310F6CDCCB4}"/>
              </a:ext>
            </a:extLst>
          </p:cNvPr>
          <p:cNvSpPr>
            <a:spLocks noGrp="1"/>
          </p:cNvSpPr>
          <p:nvPr>
            <p:ph type="sldNum" sz="quarter" idx="12"/>
          </p:nvPr>
        </p:nvSpPr>
        <p:spPr/>
        <p:txBody>
          <a:bodyPr/>
          <a:lstStyle/>
          <a:p>
            <a:fld id="{4007B09D-5E6D-43D1-8441-D1FB6CDC447A}" type="slidenum">
              <a:rPr lang="pt-PT" smtClean="0"/>
              <a:t>‹#›</a:t>
            </a:fld>
            <a:endParaRPr lang="pt-PT"/>
          </a:p>
        </p:txBody>
      </p:sp>
    </p:spTree>
    <p:extLst>
      <p:ext uri="{BB962C8B-B14F-4D97-AF65-F5344CB8AC3E}">
        <p14:creationId xmlns:p14="http://schemas.microsoft.com/office/powerpoint/2010/main" val="351045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lstStyle>
            <a:lvl1pPr lvl="0" rtl="0">
              <a:spcBef>
                <a:spcPts val="0"/>
              </a:spcBef>
              <a:spcAft>
                <a:spcPts val="0"/>
              </a:spcAft>
              <a:buClr>
                <a:srgbClr val="FF9800"/>
              </a:buClr>
              <a:buSzPts val="2000"/>
              <a:buNone/>
              <a:defRPr sz="2667">
                <a:solidFill>
                  <a:srgbClr val="FF9800"/>
                </a:solidFill>
              </a:defRPr>
            </a:lvl1pPr>
            <a:lvl2pPr lvl="1" rtl="0">
              <a:spcBef>
                <a:spcPts val="1333"/>
              </a:spcBef>
              <a:spcAft>
                <a:spcPts val="0"/>
              </a:spcAft>
              <a:buClr>
                <a:srgbClr val="FF9800"/>
              </a:buClr>
              <a:buSzPts val="2000"/>
              <a:buNone/>
              <a:defRPr sz="2667">
                <a:solidFill>
                  <a:srgbClr val="FF9800"/>
                </a:solidFill>
              </a:defRPr>
            </a:lvl2pPr>
            <a:lvl3pPr lvl="2" rtl="0">
              <a:spcBef>
                <a:spcPts val="1333"/>
              </a:spcBef>
              <a:spcAft>
                <a:spcPts val="0"/>
              </a:spcAft>
              <a:buClr>
                <a:srgbClr val="FF9800"/>
              </a:buClr>
              <a:buSzPts val="2000"/>
              <a:buNone/>
              <a:defRPr sz="2667">
                <a:solidFill>
                  <a:srgbClr val="FF9800"/>
                </a:solidFill>
              </a:defRPr>
            </a:lvl3pPr>
            <a:lvl4pPr lvl="3" rtl="0">
              <a:spcBef>
                <a:spcPts val="1333"/>
              </a:spcBef>
              <a:spcAft>
                <a:spcPts val="0"/>
              </a:spcAft>
              <a:buClr>
                <a:srgbClr val="FF9800"/>
              </a:buClr>
              <a:buSzPts val="2000"/>
              <a:buNone/>
              <a:defRPr sz="2667">
                <a:solidFill>
                  <a:srgbClr val="FF9800"/>
                </a:solidFill>
              </a:defRPr>
            </a:lvl4pPr>
            <a:lvl5pPr lvl="4" rtl="0">
              <a:spcBef>
                <a:spcPts val="1333"/>
              </a:spcBef>
              <a:spcAft>
                <a:spcPts val="0"/>
              </a:spcAft>
              <a:buClr>
                <a:srgbClr val="FF9800"/>
              </a:buClr>
              <a:buSzPts val="2000"/>
              <a:buNone/>
              <a:defRPr sz="2667">
                <a:solidFill>
                  <a:srgbClr val="FF9800"/>
                </a:solidFill>
              </a:defRPr>
            </a:lvl5pPr>
            <a:lvl6pPr lvl="5" rtl="0">
              <a:spcBef>
                <a:spcPts val="1333"/>
              </a:spcBef>
              <a:spcAft>
                <a:spcPts val="0"/>
              </a:spcAft>
              <a:buClr>
                <a:srgbClr val="FF9800"/>
              </a:buClr>
              <a:buSzPts val="2000"/>
              <a:buNone/>
              <a:defRPr sz="2667">
                <a:solidFill>
                  <a:srgbClr val="FF9800"/>
                </a:solidFill>
              </a:defRPr>
            </a:lvl6pPr>
            <a:lvl7pPr lvl="6" rtl="0">
              <a:spcBef>
                <a:spcPts val="1333"/>
              </a:spcBef>
              <a:spcAft>
                <a:spcPts val="0"/>
              </a:spcAft>
              <a:buClr>
                <a:srgbClr val="FF9800"/>
              </a:buClr>
              <a:buSzPts val="2000"/>
              <a:buNone/>
              <a:defRPr sz="2667">
                <a:solidFill>
                  <a:srgbClr val="FF9800"/>
                </a:solidFill>
              </a:defRPr>
            </a:lvl7pPr>
            <a:lvl8pPr lvl="7" rtl="0">
              <a:spcBef>
                <a:spcPts val="1333"/>
              </a:spcBef>
              <a:spcAft>
                <a:spcPts val="0"/>
              </a:spcAft>
              <a:buClr>
                <a:srgbClr val="FF9800"/>
              </a:buClr>
              <a:buSzPts val="2000"/>
              <a:buNone/>
              <a:defRPr sz="2667">
                <a:solidFill>
                  <a:srgbClr val="FF9800"/>
                </a:solidFill>
              </a:defRPr>
            </a:lvl8pPr>
            <a:lvl9pPr lvl="8" rtl="0">
              <a:spcBef>
                <a:spcPts val="1333"/>
              </a:spcBef>
              <a:spcAft>
                <a:spcPts val="1333"/>
              </a:spcAft>
              <a:buClr>
                <a:srgbClr val="FF9800"/>
              </a:buClr>
              <a:buSzPts val="2000"/>
              <a:buNone/>
              <a:defRPr sz="2667">
                <a:solidFill>
                  <a:srgbClr val="FF9800"/>
                </a:solidFill>
              </a:defRPr>
            </a:lvl9pPr>
          </a:lstStyle>
          <a:p>
            <a:endParaRPr/>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66490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0799E-3953-AFF2-E191-BB01E93D05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AC3D7E-1EE8-26C6-529F-AF65C7D1F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F6D0AF-507F-9866-9283-75D903B7CA14}"/>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5" name="Footer Placeholder 4">
            <a:extLst>
              <a:ext uri="{FF2B5EF4-FFF2-40B4-BE49-F238E27FC236}">
                <a16:creationId xmlns:a16="http://schemas.microsoft.com/office/drawing/2014/main" id="{4BBF615A-62D4-48FF-926C-DBD65FF35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E1C52-4088-867B-7CB8-5EC779BBC92D}"/>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3635828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61C3-5E24-8860-4176-6ED0096BE2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572FE9-ACCF-E39D-0F0F-B12D0F9E9FC4}"/>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4" name="Footer Placeholder 3">
            <a:extLst>
              <a:ext uri="{FF2B5EF4-FFF2-40B4-BE49-F238E27FC236}">
                <a16:creationId xmlns:a16="http://schemas.microsoft.com/office/drawing/2014/main" id="{2BD4AFB3-1D27-AB6F-8847-F5E26B726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6F4007-F634-C26E-FBD9-8ED9180C542B}"/>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2126668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C123-8642-B342-4996-2EF7F46754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FFC292-E105-F747-F621-9BC4BF713F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828B6-2114-DE1A-B89E-3B9B034F0A11}"/>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5" name="Footer Placeholder 4">
            <a:extLst>
              <a:ext uri="{FF2B5EF4-FFF2-40B4-BE49-F238E27FC236}">
                <a16:creationId xmlns:a16="http://schemas.microsoft.com/office/drawing/2014/main" id="{ABD1DA5E-D03A-90FB-FD67-34E021DAC2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AE6B9-6BAD-B72D-937E-AF3E43245027}"/>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8695669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734A2-DFB8-C089-9ADC-B4CCE8476C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E3D354-BB55-F31C-E551-C4EB36C945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EBE583-9AAE-E608-2A0A-C9B9D7080195}"/>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5" name="Footer Placeholder 4">
            <a:extLst>
              <a:ext uri="{FF2B5EF4-FFF2-40B4-BE49-F238E27FC236}">
                <a16:creationId xmlns:a16="http://schemas.microsoft.com/office/drawing/2014/main" id="{C15F4A67-BA12-22FA-BAC7-6739BED288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DE47F-F338-08F4-030C-47BA283AD7F5}"/>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12574675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E60E2-97FE-27E3-3E89-284690E0B0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A50DAD-14C4-477C-38D7-7DC59E6CC3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2F134-9288-9282-E819-FF76EB6658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864E65-8DDF-6028-1F97-B1E6196505D6}"/>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6" name="Footer Placeholder 5">
            <a:extLst>
              <a:ext uri="{FF2B5EF4-FFF2-40B4-BE49-F238E27FC236}">
                <a16:creationId xmlns:a16="http://schemas.microsoft.com/office/drawing/2014/main" id="{714956DF-51BE-494F-61BA-C3B1711ED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E4950A-733D-4114-1E92-FCE27E463CB4}"/>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39339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CCA4-8281-2A63-4329-B56377DCC1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2ABBA6-C3A9-71B6-7208-27ED4F17D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2B7788-EF56-3ECF-67D8-ABDDD32EC49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8E376B-5E50-9F3F-8A88-A26CA3FD1E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DF7964-A9ED-6273-579C-3003065F17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C40C6F-1F00-E37A-273F-0EB6D98D756D}"/>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8" name="Footer Placeholder 7">
            <a:extLst>
              <a:ext uri="{FF2B5EF4-FFF2-40B4-BE49-F238E27FC236}">
                <a16:creationId xmlns:a16="http://schemas.microsoft.com/office/drawing/2014/main" id="{B975282F-8FA3-A8ED-277E-DCE58A95B7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BCDA77-4779-FB0A-9883-614210F0A45F}"/>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108031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7D740-267B-ED31-4E39-2EFF6F2955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A42CA9-55F3-0843-B5A5-6A9922C619D0}"/>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4" name="Footer Placeholder 3">
            <a:extLst>
              <a:ext uri="{FF2B5EF4-FFF2-40B4-BE49-F238E27FC236}">
                <a16:creationId xmlns:a16="http://schemas.microsoft.com/office/drawing/2014/main" id="{352632D9-CC11-60E3-35A5-8C5BCE747A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85EB73-B93B-5425-ADE4-229653B5D939}"/>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28130446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7CFF5-2B05-94D8-2601-D467D8A759DA}"/>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3" name="Footer Placeholder 2">
            <a:extLst>
              <a:ext uri="{FF2B5EF4-FFF2-40B4-BE49-F238E27FC236}">
                <a16:creationId xmlns:a16="http://schemas.microsoft.com/office/drawing/2014/main" id="{23BD08EF-7FD2-66B7-48F2-8E60D54807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4EF593-1C5A-FDB0-7CCB-BDAF386813AF}"/>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11833407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5C37A-4DC4-D728-A75B-5F862E0A22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2E7831-30C5-4183-1633-B00AAE7EDE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A74A2-5E05-FF5E-D448-9F42CA7F9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E92D6F-8A5A-DA28-E6F9-ABE5227222F4}"/>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6" name="Footer Placeholder 5">
            <a:extLst>
              <a:ext uri="{FF2B5EF4-FFF2-40B4-BE49-F238E27FC236}">
                <a16:creationId xmlns:a16="http://schemas.microsoft.com/office/drawing/2014/main" id="{DFCDE284-26B5-1370-B2D3-BD87FB6A8A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C6B29-D3AD-C910-D568-25C5CD31C913}"/>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19867123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CC15-62C2-B2F2-593C-B63E8ED291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1869A-363B-9846-DEE1-3B7571C3A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81B7E3-5BA2-C0DA-168F-0C7E466F42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456998-A852-DF4D-0B0B-D1100F5AC47E}"/>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6" name="Footer Placeholder 5">
            <a:extLst>
              <a:ext uri="{FF2B5EF4-FFF2-40B4-BE49-F238E27FC236}">
                <a16:creationId xmlns:a16="http://schemas.microsoft.com/office/drawing/2014/main" id="{94EC135E-6BDD-C897-2819-DB3D5300E1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52D8F6-BCA7-D53D-0E6D-2D504FEDD51D}"/>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545014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7AA59-7D65-06A5-9C51-06BB2FD3CF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5A4AFD-7399-5DA4-7360-A89E53DD6C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BCD771-40CD-C920-BE19-3C8CBCBC2B8D}"/>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5" name="Footer Placeholder 4">
            <a:extLst>
              <a:ext uri="{FF2B5EF4-FFF2-40B4-BE49-F238E27FC236}">
                <a16:creationId xmlns:a16="http://schemas.microsoft.com/office/drawing/2014/main" id="{BC571A57-85FA-D815-0E96-70CE0F414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90835-18BC-14C2-1348-E46F4542ABBB}"/>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3247813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1C5F13-879C-E43F-667F-CE6E34F508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B86A2-8D8F-64B5-ABC0-A4AFCF1D53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977C16-0E4E-1622-1E0D-FFE4ACB5BB00}"/>
              </a:ext>
            </a:extLst>
          </p:cNvPr>
          <p:cNvSpPr>
            <a:spLocks noGrp="1"/>
          </p:cNvSpPr>
          <p:nvPr>
            <p:ph type="dt" sz="half" idx="10"/>
          </p:nvPr>
        </p:nvSpPr>
        <p:spPr/>
        <p:txBody>
          <a:bodyPr/>
          <a:lstStyle/>
          <a:p>
            <a:fld id="{84340425-405C-4B83-9791-3C990B5E2FE6}" type="datetimeFigureOut">
              <a:rPr lang="en-US" smtClean="0"/>
              <a:t>10/29/2024</a:t>
            </a:fld>
            <a:endParaRPr lang="en-US"/>
          </a:p>
        </p:txBody>
      </p:sp>
      <p:sp>
        <p:nvSpPr>
          <p:cNvPr id="5" name="Footer Placeholder 4">
            <a:extLst>
              <a:ext uri="{FF2B5EF4-FFF2-40B4-BE49-F238E27FC236}">
                <a16:creationId xmlns:a16="http://schemas.microsoft.com/office/drawing/2014/main" id="{5223D85E-42FB-78C0-664C-30DA4A9099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5D628E-E349-64DE-4425-C3C01DD3C533}"/>
              </a:ext>
            </a:extLst>
          </p:cNvPr>
          <p:cNvSpPr>
            <a:spLocks noGrp="1"/>
          </p:cNvSpPr>
          <p:nvPr>
            <p:ph type="sldNum" sz="quarter" idx="12"/>
          </p:nvPr>
        </p:nvSpPr>
        <p:spPr/>
        <p:txBody>
          <a:bodyPr/>
          <a:lstStyle/>
          <a:p>
            <a:fld id="{E42D771C-3B5D-4A5E-B12F-8975598B4C8A}" type="slidenum">
              <a:rPr lang="en-US" smtClean="0"/>
              <a:t>‹#›</a:t>
            </a:fld>
            <a:endParaRPr lang="en-US"/>
          </a:p>
        </p:txBody>
      </p:sp>
    </p:spTree>
    <p:extLst>
      <p:ext uri="{BB962C8B-B14F-4D97-AF65-F5344CB8AC3E}">
        <p14:creationId xmlns:p14="http://schemas.microsoft.com/office/powerpoint/2010/main" val="3123174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7AE632-5BAC-955E-E1E1-E3AA69A20CDD}"/>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3" name="Footer Placeholder 2">
            <a:extLst>
              <a:ext uri="{FF2B5EF4-FFF2-40B4-BE49-F238E27FC236}">
                <a16:creationId xmlns:a16="http://schemas.microsoft.com/office/drawing/2014/main" id="{20FA731A-BED5-2C9C-DA43-3A31BB2AE0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121CA0-1103-0317-E094-73376B39587D}"/>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38444556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Title Divider Slide">
    <p:bg>
      <p:bgPr>
        <a:solidFill>
          <a:schemeClr val="bg1"/>
        </a:solidFill>
        <a:effectLst/>
      </p:bgPr>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8F7D5B48-6FC0-3E4F-81CC-A28CB14A3CB5}"/>
              </a:ext>
            </a:extLst>
          </p:cNvPr>
          <p:cNvSpPr>
            <a:spLocks noGrp="1"/>
          </p:cNvSpPr>
          <p:nvPr>
            <p:ph type="pic" sz="quarter" idx="2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686032 w 12192000"/>
              <a:gd name="connsiteY3" fmla="*/ 6858000 h 6858000"/>
              <a:gd name="connsiteX4" fmla="*/ 11686032 w 12192000"/>
              <a:gd name="connsiteY4" fmla="*/ 6355080 h 6858000"/>
              <a:gd name="connsiteX5" fmla="*/ 11183112 w 12192000"/>
              <a:gd name="connsiteY5" fmla="*/ 6355080 h 6858000"/>
              <a:gd name="connsiteX6" fmla="*/ 1118311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686032" y="6858000"/>
                </a:lnTo>
                <a:lnTo>
                  <a:pt x="11686032" y="6355080"/>
                </a:lnTo>
                <a:lnTo>
                  <a:pt x="11183112" y="6355080"/>
                </a:lnTo>
                <a:lnTo>
                  <a:pt x="11183112" y="6858000"/>
                </a:lnTo>
                <a:lnTo>
                  <a:pt x="0" y="6858000"/>
                </a:lnTo>
                <a:close/>
              </a:path>
            </a:pathLst>
          </a:custGeom>
          <a:solidFill>
            <a:srgbClr val="D39F5D"/>
          </a:solidFill>
        </p:spPr>
        <p:txBody>
          <a:bodyPr wrap="square" anchor="ctr">
            <a:noAutofit/>
          </a:bodyPr>
          <a:lstStyle>
            <a:lvl1pPr marL="0" indent="0" algn="ctr">
              <a:buNone/>
              <a:defRPr lang="en-US" baseline="0">
                <a:solidFill>
                  <a:schemeClr val="bg1"/>
                </a:solidFill>
                <a:latin typeface="Oracle Sans Ultra Light" panose="020B0303020204020204" pitchFamily="34" charset="0"/>
                <a:cs typeface="Oracle Sans Ultra Light" panose="020B0303020204020204" pitchFamily="34" charset="0"/>
              </a:defRPr>
            </a:lvl1pPr>
          </a:lstStyle>
          <a:p>
            <a:r>
              <a:rPr lang="en-US" dirty="0"/>
              <a:t>Click icon to </a:t>
            </a:r>
            <a:br>
              <a:rPr lang="en-US" dirty="0"/>
            </a:br>
            <a:r>
              <a:rPr lang="en-US" dirty="0"/>
              <a:t>insert photo</a:t>
            </a:r>
          </a:p>
          <a:p>
            <a:endParaRPr lang="en-US" dirty="0"/>
          </a:p>
          <a:p>
            <a:endParaRPr lang="en-US" dirty="0"/>
          </a:p>
          <a:p>
            <a:endParaRPr lang="en-US" dirty="0"/>
          </a:p>
          <a:p>
            <a:endParaRPr lang="en-US" dirty="0"/>
          </a:p>
        </p:txBody>
      </p:sp>
      <p:sp>
        <p:nvSpPr>
          <p:cNvPr id="20" name="Text Placeholder 2">
            <a:extLst>
              <a:ext uri="{FF2B5EF4-FFF2-40B4-BE49-F238E27FC236}">
                <a16:creationId xmlns:a16="http://schemas.microsoft.com/office/drawing/2014/main" id="{9D7FCEE5-83FF-4F40-89AE-7BDEAEAC767F}"/>
              </a:ext>
            </a:extLst>
          </p:cNvPr>
          <p:cNvSpPr>
            <a:spLocks noGrp="1"/>
          </p:cNvSpPr>
          <p:nvPr>
            <p:ph type="body" sz="quarter" idx="17" hasCustomPrompt="1"/>
          </p:nvPr>
        </p:nvSpPr>
        <p:spPr>
          <a:xfrm>
            <a:off x="650876" y="2992862"/>
            <a:ext cx="5000117" cy="458764"/>
          </a:xfrm>
          <a:prstGeom prst="rect">
            <a:avLst/>
          </a:prstGeom>
        </p:spPr>
        <p:txBody>
          <a:bodyPr lIns="0" anchor="t"/>
          <a:lstStyle>
            <a:lvl1pPr marL="0" indent="0" algn="l" defTabSz="914126" rtl="0" eaLnBrk="1" latinLnBrk="0" hangingPunct="1">
              <a:lnSpc>
                <a:spcPct val="90000"/>
              </a:lnSpc>
              <a:spcBef>
                <a:spcPts val="1000"/>
              </a:spcBef>
              <a:buFont typeface="Arial" panose="020B0604020202020204" pitchFamily="34" charset="0"/>
              <a:buNone/>
              <a:defRPr lang="en-US" sz="3199" b="1" i="0" kern="1200" dirty="0" smtClean="0">
                <a:solidFill>
                  <a:schemeClr val="bg1"/>
                </a:solidFill>
                <a:latin typeface="Oracle Sans" charset="0"/>
                <a:ea typeface="Oracle Sans" charset="0"/>
                <a:cs typeface="Oracle Sans" charset="0"/>
              </a:defRPr>
            </a:lvl1pPr>
            <a:lvl2pPr marL="0" indent="0" algn="l" defTabSz="914126" rtl="0" eaLnBrk="1" latinLnBrk="0" hangingPunct="1">
              <a:lnSpc>
                <a:spcPct val="90000"/>
              </a:lnSpc>
              <a:spcBef>
                <a:spcPts val="1000"/>
              </a:spcBef>
              <a:buFont typeface="Arial" panose="020B0604020202020204" pitchFamily="34" charset="0"/>
              <a:buNone/>
              <a:defRPr lang="en-US" sz="2499" b="1" i="0" kern="1200" dirty="0" smtClean="0">
                <a:solidFill>
                  <a:schemeClr val="tx1">
                    <a:lumMod val="50000"/>
                  </a:schemeClr>
                </a:solidFill>
                <a:latin typeface="Oracle Sans" charset="0"/>
                <a:ea typeface="Oracle Sans" charset="0"/>
                <a:cs typeface="Oracle Sans" charset="0"/>
              </a:defRPr>
            </a:lvl2pPr>
            <a:lvl3pPr marL="0" indent="0" algn="l" defTabSz="914126" rtl="0" eaLnBrk="1" latinLnBrk="0" hangingPunct="1">
              <a:lnSpc>
                <a:spcPct val="90000"/>
              </a:lnSpc>
              <a:spcBef>
                <a:spcPts val="1000"/>
              </a:spcBef>
              <a:buFont typeface="Arial" panose="020B0604020202020204" pitchFamily="34" charset="0"/>
              <a:buNone/>
              <a:defRPr lang="en-US" sz="2499" b="1" i="0" kern="1200" dirty="0" smtClean="0">
                <a:solidFill>
                  <a:schemeClr val="tx1">
                    <a:lumMod val="50000"/>
                  </a:schemeClr>
                </a:solidFill>
                <a:latin typeface="Oracle Sans" charset="0"/>
                <a:ea typeface="Oracle Sans" charset="0"/>
                <a:cs typeface="Oracle Sans" charset="0"/>
              </a:defRPr>
            </a:lvl3pPr>
            <a:lvl4pPr marL="0" indent="0" algn="l" defTabSz="914126" rtl="0" eaLnBrk="1" latinLnBrk="0" hangingPunct="1">
              <a:lnSpc>
                <a:spcPct val="90000"/>
              </a:lnSpc>
              <a:spcBef>
                <a:spcPts val="1000"/>
              </a:spcBef>
              <a:buFont typeface="Arial" panose="020B0604020202020204" pitchFamily="34" charset="0"/>
              <a:buNone/>
              <a:defRPr lang="en-US" sz="2499" b="1" i="0" kern="1200" dirty="0" smtClean="0">
                <a:solidFill>
                  <a:schemeClr val="tx1">
                    <a:lumMod val="50000"/>
                  </a:schemeClr>
                </a:solidFill>
                <a:latin typeface="Oracle Sans" charset="0"/>
                <a:ea typeface="Oracle Sans" charset="0"/>
                <a:cs typeface="Oracle Sans" charset="0"/>
              </a:defRPr>
            </a:lvl4pPr>
            <a:lvl5pPr marL="0" indent="0" algn="l" defTabSz="914126" rtl="0" eaLnBrk="1" latinLnBrk="0" hangingPunct="1">
              <a:lnSpc>
                <a:spcPct val="90000"/>
              </a:lnSpc>
              <a:spcBef>
                <a:spcPts val="1000"/>
              </a:spcBef>
              <a:buFont typeface="Arial" panose="020B0604020202020204" pitchFamily="34" charset="0"/>
              <a:buNone/>
              <a:defRPr lang="en-US" sz="2499" b="1" i="0" kern="1200" dirty="0">
                <a:solidFill>
                  <a:schemeClr val="tx1">
                    <a:lumMod val="50000"/>
                  </a:schemeClr>
                </a:solidFill>
                <a:latin typeface="Oracle Sans" charset="0"/>
                <a:ea typeface="Oracle Sans" charset="0"/>
                <a:cs typeface="Oracle Sans" charset="0"/>
              </a:defRPr>
            </a:lvl5pPr>
          </a:lstStyle>
          <a:p>
            <a:pPr lvl="0"/>
            <a:r>
              <a:rPr lang="en-US" dirty="0"/>
              <a:t>Headline</a:t>
            </a:r>
          </a:p>
        </p:txBody>
      </p:sp>
      <p:sp>
        <p:nvSpPr>
          <p:cNvPr id="3" name="Footer Placeholder 2">
            <a:extLst>
              <a:ext uri="{FF2B5EF4-FFF2-40B4-BE49-F238E27FC236}">
                <a16:creationId xmlns:a16="http://schemas.microsoft.com/office/drawing/2014/main" id="{B3EC6482-5088-4094-9051-DFA375B8F8F1}"/>
              </a:ext>
            </a:extLst>
          </p:cNvPr>
          <p:cNvSpPr>
            <a:spLocks noGrp="1"/>
          </p:cNvSpPr>
          <p:nvPr>
            <p:ph type="ftr" sz="quarter" idx="21"/>
          </p:nvPr>
        </p:nvSpPr>
        <p:spPr/>
        <p:txBody>
          <a:bodyPr/>
          <a:lstStyle>
            <a:lvl1pPr>
              <a:defRPr>
                <a:solidFill>
                  <a:schemeClr val="accent4">
                    <a:lumMod val="20000"/>
                    <a:lumOff val="80000"/>
                  </a:schemeClr>
                </a:solidFill>
              </a:defRPr>
            </a:lvl1pPr>
          </a:lstStyle>
          <a:p>
            <a:r>
              <a:rPr lang="en-US" dirty="0"/>
              <a:t>Copyright © 2024, AVIONIC - Digital Learning for Green Air Transport and Logistics</a:t>
            </a:r>
          </a:p>
        </p:txBody>
      </p:sp>
      <p:sp>
        <p:nvSpPr>
          <p:cNvPr id="4" name="Slide Number Placeholder 3">
            <a:extLst>
              <a:ext uri="{FF2B5EF4-FFF2-40B4-BE49-F238E27FC236}">
                <a16:creationId xmlns:a16="http://schemas.microsoft.com/office/drawing/2014/main" id="{6459C503-8C5D-49DC-B861-1AE7D734B2C0}"/>
              </a:ext>
            </a:extLst>
          </p:cNvPr>
          <p:cNvSpPr>
            <a:spLocks noGrp="1"/>
          </p:cNvSpPr>
          <p:nvPr>
            <p:ph type="sldNum" sz="quarter" idx="22"/>
          </p:nvPr>
        </p:nvSpPr>
        <p:spPr/>
        <p:txBody>
          <a:bodyPr/>
          <a:lstStyle>
            <a:lvl1pPr>
              <a:defRPr>
                <a:solidFill>
                  <a:schemeClr val="tx1">
                    <a:lumMod val="50000"/>
                    <a:lumOff val="50000"/>
                  </a:schemeClr>
                </a:solidFill>
              </a:defRPr>
            </a:lvl1pPr>
          </a:lstStyle>
          <a:p>
            <a:fld id="{345D60D9-5372-5F40-9443-0F9AE5BDC3C8}" type="slidenum">
              <a:rPr lang="en-US" smtClean="0"/>
              <a:pPr/>
              <a:t>‹#›</a:t>
            </a:fld>
            <a:endParaRPr lang="en-US" dirty="0"/>
          </a:p>
        </p:txBody>
      </p:sp>
      <p:sp>
        <p:nvSpPr>
          <p:cNvPr id="10" name="Rectangle 9">
            <a:extLst>
              <a:ext uri="{FF2B5EF4-FFF2-40B4-BE49-F238E27FC236}">
                <a16:creationId xmlns:a16="http://schemas.microsoft.com/office/drawing/2014/main" id="{D3F7D4C3-C016-4EF3-8F34-15A165780D78}"/>
              </a:ext>
            </a:extLst>
          </p:cNvPr>
          <p:cNvSpPr/>
          <p:nvPr userDrawn="1"/>
        </p:nvSpPr>
        <p:spPr>
          <a:xfrm>
            <a:off x="635000" y="2722119"/>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1A944"/>
              </a:solidFill>
            </a:endParaRPr>
          </a:p>
        </p:txBody>
      </p:sp>
      <p:grpSp>
        <p:nvGrpSpPr>
          <p:cNvPr id="13" name="Group 12">
            <a:extLst>
              <a:ext uri="{FF2B5EF4-FFF2-40B4-BE49-F238E27FC236}">
                <a16:creationId xmlns:a16="http://schemas.microsoft.com/office/drawing/2014/main" id="{288B391C-4DEC-49EC-8D54-322F34345BCE}"/>
              </a:ext>
            </a:extLst>
          </p:cNvPr>
          <p:cNvGrpSpPr/>
          <p:nvPr userDrawn="1"/>
        </p:nvGrpSpPr>
        <p:grpSpPr>
          <a:xfrm>
            <a:off x="-17918" y="0"/>
            <a:ext cx="144000" cy="6863853"/>
            <a:chOff x="-17918" y="0"/>
            <a:chExt cx="144000" cy="6863853"/>
          </a:xfrm>
        </p:grpSpPr>
        <p:sp>
          <p:nvSpPr>
            <p:cNvPr id="14" name="Rectangle 13">
              <a:extLst>
                <a:ext uri="{FF2B5EF4-FFF2-40B4-BE49-F238E27FC236}">
                  <a16:creationId xmlns:a16="http://schemas.microsoft.com/office/drawing/2014/main" id="{31CD6223-8766-496E-BF6A-5944116420FC}"/>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AA4C17C-C687-49E7-8826-CEF445B0404A}"/>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pic>
        <p:nvPicPr>
          <p:cNvPr id="6" name="Picture 5" descr="A green globe on a black background&#10;&#10;Description automatically generated">
            <a:extLst>
              <a:ext uri="{FF2B5EF4-FFF2-40B4-BE49-F238E27FC236}">
                <a16:creationId xmlns:a16="http://schemas.microsoft.com/office/drawing/2014/main" id="{4BABD636-71C0-AC29-AC8E-097C3FC4F2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8022" y="6332095"/>
            <a:ext cx="547728" cy="592624"/>
          </a:xfrm>
          <a:prstGeom prst="rect">
            <a:avLst/>
          </a:prstGeom>
        </p:spPr>
      </p:pic>
    </p:spTree>
    <p:extLst>
      <p:ext uri="{BB962C8B-B14F-4D97-AF65-F5344CB8AC3E}">
        <p14:creationId xmlns:p14="http://schemas.microsoft.com/office/powerpoint/2010/main" val="1881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mage Right">
    <p:bg>
      <p:bgPr>
        <a:solidFill>
          <a:srgbClr val="FFFFFF"/>
        </a:solidFill>
        <a:effectLst/>
      </p:bgPr>
    </p:bg>
    <p:spTree>
      <p:nvGrpSpPr>
        <p:cNvPr id="1" name=""/>
        <p:cNvGrpSpPr/>
        <p:nvPr/>
      </p:nvGrpSpPr>
      <p:grpSpPr>
        <a:xfrm>
          <a:off x="0" y="0"/>
          <a:ext cx="0" cy="0"/>
          <a:chOff x="0" y="0"/>
          <a:chExt cx="0" cy="0"/>
        </a:xfrm>
      </p:grpSpPr>
      <p:sp>
        <p:nvSpPr>
          <p:cNvPr id="12" name="Content Placeholder 12">
            <a:extLst>
              <a:ext uri="{FF2B5EF4-FFF2-40B4-BE49-F238E27FC236}">
                <a16:creationId xmlns:a16="http://schemas.microsoft.com/office/drawing/2014/main" id="{55CAA640-65DB-4DF7-AA6F-90EE84D3C812}"/>
              </a:ext>
            </a:extLst>
          </p:cNvPr>
          <p:cNvSpPr>
            <a:spLocks noGrp="1"/>
          </p:cNvSpPr>
          <p:nvPr>
            <p:ph sz="quarter" idx="21"/>
          </p:nvPr>
        </p:nvSpPr>
        <p:spPr>
          <a:xfrm>
            <a:off x="645480" y="1599566"/>
            <a:ext cx="5000019" cy="4015938"/>
          </a:xfrm>
        </p:spPr>
        <p:txBody>
          <a:bodyPr/>
          <a:lstStyle>
            <a:lvl1pPr>
              <a:defRPr sz="16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E0D9CA1F-CBA7-4068-AFF8-6CD1C3D88C14}"/>
              </a:ext>
            </a:extLst>
          </p:cNvPr>
          <p:cNvSpPr>
            <a:spLocks noGrp="1"/>
          </p:cNvSpPr>
          <p:nvPr>
            <p:ph type="sldNum" sz="quarter" idx="10"/>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C570CE16-6270-4034-9BCF-C60FF29DFB0F}"/>
              </a:ext>
            </a:extLst>
          </p:cNvPr>
          <p:cNvSpPr>
            <a:spLocks noGrp="1"/>
          </p:cNvSpPr>
          <p:nvPr>
            <p:ph type="ftr" sz="quarter" idx="11"/>
          </p:nvPr>
        </p:nvSpPr>
        <p:spPr/>
        <p:txBody>
          <a:bodyPr/>
          <a:lstStyle/>
          <a:p>
            <a:r>
              <a:rPr lang="en-US" dirty="0"/>
              <a:t>Copyright © 2024, AVIONIC - Digital Learning for Green Air Transport and Logistics</a:t>
            </a:r>
          </a:p>
        </p:txBody>
      </p:sp>
      <p:sp>
        <p:nvSpPr>
          <p:cNvPr id="5" name="Title 4">
            <a:extLst>
              <a:ext uri="{FF2B5EF4-FFF2-40B4-BE49-F238E27FC236}">
                <a16:creationId xmlns:a16="http://schemas.microsoft.com/office/drawing/2014/main" id="{800EFD5B-DEF6-49D5-9CD5-13A1F6C74C44}"/>
              </a:ext>
            </a:extLst>
          </p:cNvPr>
          <p:cNvSpPr>
            <a:spLocks noGrp="1"/>
          </p:cNvSpPr>
          <p:nvPr>
            <p:ph type="title" hasCustomPrompt="1"/>
          </p:nvPr>
        </p:nvSpPr>
        <p:spPr>
          <a:xfrm>
            <a:off x="642892" y="252422"/>
            <a:ext cx="5000019" cy="822960"/>
          </a:xfrm>
        </p:spPr>
        <p:txBody>
          <a:bodyPr/>
          <a:lstStyle>
            <a:lvl1pPr>
              <a:defRPr/>
            </a:lvl1pPr>
          </a:lstStyle>
          <a:p>
            <a:r>
              <a:rPr lang="en-US" dirty="0"/>
              <a:t>Title</a:t>
            </a:r>
          </a:p>
        </p:txBody>
      </p:sp>
      <p:sp>
        <p:nvSpPr>
          <p:cNvPr id="21" name="Picture Placeholder 20">
            <a:extLst>
              <a:ext uri="{FF2B5EF4-FFF2-40B4-BE49-F238E27FC236}">
                <a16:creationId xmlns:a16="http://schemas.microsoft.com/office/drawing/2014/main" id="{705696D5-4C11-4312-B327-E6C93EC3EA1E}"/>
              </a:ext>
            </a:extLst>
          </p:cNvPr>
          <p:cNvSpPr>
            <a:spLocks noGrp="1"/>
          </p:cNvSpPr>
          <p:nvPr>
            <p:ph type="pic" sz="quarter" idx="22"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5590032 w 6096000"/>
              <a:gd name="connsiteY3" fmla="*/ 6858000 h 6858000"/>
              <a:gd name="connsiteX4" fmla="*/ 5590032 w 6096000"/>
              <a:gd name="connsiteY4" fmla="*/ 6355080 h 6858000"/>
              <a:gd name="connsiteX5" fmla="*/ 5087112 w 6096000"/>
              <a:gd name="connsiteY5" fmla="*/ 6355080 h 6858000"/>
              <a:gd name="connsiteX6" fmla="*/ 5087112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5590032" y="6858000"/>
                </a:lnTo>
                <a:lnTo>
                  <a:pt x="5590032" y="6355080"/>
                </a:lnTo>
                <a:lnTo>
                  <a:pt x="5087112" y="6355080"/>
                </a:lnTo>
                <a:lnTo>
                  <a:pt x="5087112" y="6858000"/>
                </a:lnTo>
                <a:lnTo>
                  <a:pt x="0" y="6858000"/>
                </a:lnTo>
                <a:close/>
              </a:path>
            </a:pathLst>
          </a:custGeom>
          <a:solidFill>
            <a:srgbClr val="D39F5D"/>
          </a:solidFill>
        </p:spPr>
        <p:txBody>
          <a:bodyPr wrap="square" anchor="ctr">
            <a:noAutofit/>
          </a:bodyPr>
          <a:lstStyle>
            <a:lvl1pPr algn="ctr">
              <a:defRPr>
                <a:solidFill>
                  <a:srgbClr val="FFFFFF"/>
                </a:solidFill>
              </a:defRPr>
            </a:lvl1pPr>
          </a:lstStyle>
          <a:p>
            <a:r>
              <a:rPr lang="en-US" dirty="0"/>
              <a:t>Click icon to insert photo</a:t>
            </a:r>
          </a:p>
          <a:p>
            <a:endParaRPr lang="en-US" dirty="0"/>
          </a:p>
          <a:p>
            <a:endParaRPr lang="en-US" dirty="0"/>
          </a:p>
          <a:p>
            <a:endParaRPr lang="en-US" dirty="0"/>
          </a:p>
          <a:p>
            <a:endParaRPr lang="en-US" dirty="0"/>
          </a:p>
        </p:txBody>
      </p:sp>
      <p:pic>
        <p:nvPicPr>
          <p:cNvPr id="6" name="Picture 5" descr="A green globe on a black background&#10;&#10;Description automatically generated">
            <a:extLst>
              <a:ext uri="{FF2B5EF4-FFF2-40B4-BE49-F238E27FC236}">
                <a16:creationId xmlns:a16="http://schemas.microsoft.com/office/drawing/2014/main" id="{3E36C792-97CB-E28A-E05B-645C961D02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8022" y="6322570"/>
            <a:ext cx="547728" cy="592624"/>
          </a:xfrm>
          <a:prstGeom prst="rect">
            <a:avLst/>
          </a:prstGeom>
        </p:spPr>
      </p:pic>
    </p:spTree>
    <p:extLst>
      <p:ext uri="{BB962C8B-B14F-4D97-AF65-F5344CB8AC3E}">
        <p14:creationId xmlns:p14="http://schemas.microsoft.com/office/powerpoint/2010/main" val="160937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Right Rail Image">
    <p:bg>
      <p:bgPr>
        <a:solidFill>
          <a:srgbClr val="FFFFFF"/>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1AD0694-8CB7-442D-A074-CF2FF64A0DEF}"/>
              </a:ext>
            </a:extLst>
          </p:cNvPr>
          <p:cNvSpPr>
            <a:spLocks noGrp="1"/>
          </p:cNvSpPr>
          <p:nvPr>
            <p:ph type="pic" sz="quarter" idx="21" hasCustomPrompt="1"/>
          </p:nvPr>
        </p:nvSpPr>
        <p:spPr>
          <a:xfrm>
            <a:off x="8115298" y="0"/>
            <a:ext cx="4076702" cy="6858000"/>
          </a:xfrm>
          <a:custGeom>
            <a:avLst/>
            <a:gdLst>
              <a:gd name="connsiteX0" fmla="*/ 0 w 4076702"/>
              <a:gd name="connsiteY0" fmla="*/ 0 h 6858000"/>
              <a:gd name="connsiteX1" fmla="*/ 4076702 w 4076702"/>
              <a:gd name="connsiteY1" fmla="*/ 0 h 6858000"/>
              <a:gd name="connsiteX2" fmla="*/ 4076702 w 4076702"/>
              <a:gd name="connsiteY2" fmla="*/ 6858000 h 6858000"/>
              <a:gd name="connsiteX3" fmla="*/ 3570734 w 4076702"/>
              <a:gd name="connsiteY3" fmla="*/ 6858000 h 6858000"/>
              <a:gd name="connsiteX4" fmla="*/ 3570734 w 4076702"/>
              <a:gd name="connsiteY4" fmla="*/ 6355080 h 6858000"/>
              <a:gd name="connsiteX5" fmla="*/ 3067814 w 4076702"/>
              <a:gd name="connsiteY5" fmla="*/ 6355080 h 6858000"/>
              <a:gd name="connsiteX6" fmla="*/ 3067814 w 4076702"/>
              <a:gd name="connsiteY6" fmla="*/ 6858000 h 6858000"/>
              <a:gd name="connsiteX7" fmla="*/ 0 w 407670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6702" h="6858000">
                <a:moveTo>
                  <a:pt x="0" y="0"/>
                </a:moveTo>
                <a:lnTo>
                  <a:pt x="4076702" y="0"/>
                </a:lnTo>
                <a:lnTo>
                  <a:pt x="4076702" y="6858000"/>
                </a:lnTo>
                <a:lnTo>
                  <a:pt x="3570734" y="6858000"/>
                </a:lnTo>
                <a:lnTo>
                  <a:pt x="3570734" y="6355080"/>
                </a:lnTo>
                <a:lnTo>
                  <a:pt x="3067814" y="6355080"/>
                </a:lnTo>
                <a:lnTo>
                  <a:pt x="3067814" y="6858000"/>
                </a:lnTo>
                <a:lnTo>
                  <a:pt x="0" y="6858000"/>
                </a:lnTo>
                <a:close/>
              </a:path>
            </a:pathLst>
          </a:custGeom>
          <a:solidFill>
            <a:srgbClr val="D39F5D"/>
          </a:solidFill>
        </p:spPr>
        <p:txBody>
          <a:bodyPr vert="horz" wrap="square" lIns="0" tIns="0" rIns="0" bIns="0" rtlCol="0" anchor="ctr">
            <a:noAutofit/>
          </a:bodyPr>
          <a:lstStyle>
            <a:lvl1pPr algn="ctr">
              <a:defRPr lang="en-US">
                <a:solidFill>
                  <a:srgbClr val="FFFFFF"/>
                </a:solidFill>
              </a:defRPr>
            </a:lvl1pPr>
          </a:lstStyle>
          <a:p>
            <a:r>
              <a:rPr lang="en-US" dirty="0"/>
              <a:t>Click icon to insert photo</a:t>
            </a: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2E59B371-D545-4FCA-AB9E-C67945990CB1}"/>
              </a:ext>
            </a:extLst>
          </p:cNvPr>
          <p:cNvSpPr>
            <a:spLocks noGrp="1"/>
          </p:cNvSpPr>
          <p:nvPr>
            <p:ph type="sldNum" sz="quarter" idx="10"/>
          </p:nvPr>
        </p:nvSpPr>
        <p:spPr/>
        <p:txBody>
          <a:bodyPr/>
          <a:lstStyle/>
          <a:p>
            <a:fld id="{345D60D9-5372-5F40-9443-0F9AE5BDC3C8}" type="slidenum">
              <a:rPr lang="en-US" smtClean="0"/>
              <a:pPr/>
              <a:t>‹#›</a:t>
            </a:fld>
            <a:endParaRPr lang="en-US" dirty="0"/>
          </a:p>
        </p:txBody>
      </p:sp>
      <p:sp>
        <p:nvSpPr>
          <p:cNvPr id="15" name="Content Placeholder 12">
            <a:extLst>
              <a:ext uri="{FF2B5EF4-FFF2-40B4-BE49-F238E27FC236}">
                <a16:creationId xmlns:a16="http://schemas.microsoft.com/office/drawing/2014/main" id="{BB7C2B6A-9AE6-4381-9428-5CABF7EA623C}"/>
              </a:ext>
            </a:extLst>
          </p:cNvPr>
          <p:cNvSpPr>
            <a:spLocks noGrp="1"/>
          </p:cNvSpPr>
          <p:nvPr>
            <p:ph sz="quarter" idx="19"/>
          </p:nvPr>
        </p:nvSpPr>
        <p:spPr>
          <a:xfrm>
            <a:off x="650876" y="1590557"/>
            <a:ext cx="7186446" cy="3977223"/>
          </a:xfrm>
        </p:spPr>
        <p:txBody>
          <a:bodyPr/>
          <a:lstStyle>
            <a:lvl1pPr>
              <a:defRPr sz="14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16" name="Text Placeholder 8">
            <a:extLst>
              <a:ext uri="{FF2B5EF4-FFF2-40B4-BE49-F238E27FC236}">
                <a16:creationId xmlns:a16="http://schemas.microsoft.com/office/drawing/2014/main" id="{E91D8F94-06E0-4016-83E6-277D4138C801}"/>
              </a:ext>
            </a:extLst>
          </p:cNvPr>
          <p:cNvSpPr>
            <a:spLocks noGrp="1"/>
          </p:cNvSpPr>
          <p:nvPr>
            <p:ph type="body" sz="quarter" idx="13" hasCustomPrompt="1"/>
          </p:nvPr>
        </p:nvSpPr>
        <p:spPr>
          <a:xfrm>
            <a:off x="646055" y="826855"/>
            <a:ext cx="7186446" cy="283801"/>
          </a:xfrm>
          <a:prstGeom prst="rect">
            <a:avLst/>
          </a:prstGeom>
        </p:spPr>
        <p:txBody>
          <a:bodyPr lIns="0" anchor="b"/>
          <a:lstStyle>
            <a:lvl1pPr marL="0" indent="0">
              <a:lnSpc>
                <a:spcPts val="2200"/>
              </a:lnSpc>
              <a:buNone/>
              <a:defRPr sz="1600" b="0" i="0">
                <a:solidFill>
                  <a:schemeClr val="tx1">
                    <a:lumMod val="50000"/>
                  </a:schemeClr>
                </a:solidFill>
                <a:latin typeface="Oracle Sans Light" panose="020B0403020204020204" pitchFamily="34" charset="0"/>
                <a:cs typeface="Oracle Sans Light" panose="020B0403020204020204" pitchFamily="34" charset="0"/>
              </a:defRPr>
            </a:lvl1pPr>
            <a:lvl2pPr marL="457200" indent="0">
              <a:buNone/>
              <a:defRPr sz="1600" b="0" i="0">
                <a:latin typeface="Oracle Sans Light" panose="020B0403020204020204" pitchFamily="34" charset="0"/>
                <a:cs typeface="Oracle Sans Light" panose="020B0403020204020204" pitchFamily="34" charset="0"/>
              </a:defRPr>
            </a:lvl2pPr>
            <a:lvl3pPr marL="914400" indent="0">
              <a:buNone/>
              <a:defRPr sz="1600" b="0" i="0">
                <a:latin typeface="Oracle Sans Light" panose="020B0403020204020204" pitchFamily="34" charset="0"/>
                <a:cs typeface="Oracle Sans Light" panose="020B0403020204020204" pitchFamily="34" charset="0"/>
              </a:defRPr>
            </a:lvl3pPr>
            <a:lvl4pPr marL="1371600" indent="0">
              <a:buNone/>
              <a:defRPr sz="1600" b="0" i="0">
                <a:latin typeface="Oracle Sans Light" panose="020B0403020204020204" pitchFamily="34" charset="0"/>
                <a:cs typeface="Oracle Sans Light" panose="020B0403020204020204" pitchFamily="34" charset="0"/>
              </a:defRPr>
            </a:lvl4pPr>
            <a:lvl5pPr marL="1828800" indent="0">
              <a:buNone/>
              <a:defRPr sz="1600" b="0" i="0">
                <a:latin typeface="Oracle Sans Light" panose="020B0403020204020204" pitchFamily="34" charset="0"/>
                <a:cs typeface="Oracle Sans Light" panose="020B0403020204020204" pitchFamily="34" charset="0"/>
              </a:defRPr>
            </a:lvl5pPr>
          </a:lstStyle>
          <a:p>
            <a:pPr lvl="0"/>
            <a:r>
              <a:rPr lang="en-US" dirty="0"/>
              <a:t>Click to edit Subhead</a:t>
            </a:r>
          </a:p>
        </p:txBody>
      </p:sp>
      <p:sp>
        <p:nvSpPr>
          <p:cNvPr id="17" name="Title">
            <a:extLst>
              <a:ext uri="{FF2B5EF4-FFF2-40B4-BE49-F238E27FC236}">
                <a16:creationId xmlns:a16="http://schemas.microsoft.com/office/drawing/2014/main" id="{82D411A0-B418-4542-BE47-0B9301D691C2}"/>
              </a:ext>
            </a:extLst>
          </p:cNvPr>
          <p:cNvSpPr>
            <a:spLocks noGrp="1"/>
          </p:cNvSpPr>
          <p:nvPr>
            <p:ph type="title"/>
          </p:nvPr>
        </p:nvSpPr>
        <p:spPr>
          <a:xfrm>
            <a:off x="648335" y="375349"/>
            <a:ext cx="7186446" cy="451507"/>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a:t>Click to edit Master title style</a:t>
            </a:r>
            <a:endParaRPr lang="en-US" dirty="0"/>
          </a:p>
        </p:txBody>
      </p:sp>
      <p:sp>
        <p:nvSpPr>
          <p:cNvPr id="6" name="Footer Placeholder 3">
            <a:extLst>
              <a:ext uri="{FF2B5EF4-FFF2-40B4-BE49-F238E27FC236}">
                <a16:creationId xmlns:a16="http://schemas.microsoft.com/office/drawing/2014/main" id="{FD211133-B8C3-6257-CE7E-87E3904E51A6}"/>
              </a:ext>
            </a:extLst>
          </p:cNvPr>
          <p:cNvSpPr>
            <a:spLocks noGrp="1"/>
          </p:cNvSpPr>
          <p:nvPr>
            <p:ph type="ftr" sz="quarter" idx="11"/>
          </p:nvPr>
        </p:nvSpPr>
        <p:spPr>
          <a:xfrm>
            <a:off x="642892" y="6397181"/>
            <a:ext cx="5745379" cy="365125"/>
          </a:xfrm>
        </p:spPr>
        <p:txBody>
          <a:bodyPr/>
          <a:lstStyle/>
          <a:p>
            <a:r>
              <a:rPr lang="en-US" dirty="0"/>
              <a:t>Copyright © 2024, AVIONIC - Digital Learning for Green Air Transport and Logistics</a:t>
            </a:r>
          </a:p>
        </p:txBody>
      </p:sp>
      <p:pic>
        <p:nvPicPr>
          <p:cNvPr id="7" name="Picture 6" descr="A green globe on a black background&#10;&#10;Description automatically generated">
            <a:extLst>
              <a:ext uri="{FF2B5EF4-FFF2-40B4-BE49-F238E27FC236}">
                <a16:creationId xmlns:a16="http://schemas.microsoft.com/office/drawing/2014/main" id="{59F60DD1-569A-7790-22CC-72C17E9EF2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8022" y="6322570"/>
            <a:ext cx="547728" cy="592624"/>
          </a:xfrm>
          <a:prstGeom prst="rect">
            <a:avLst/>
          </a:prstGeom>
        </p:spPr>
      </p:pic>
    </p:spTree>
    <p:extLst>
      <p:ext uri="{BB962C8B-B14F-4D97-AF65-F5344CB8AC3E}">
        <p14:creationId xmlns:p14="http://schemas.microsoft.com/office/powerpoint/2010/main" val="47481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Cover — Half Image Light">
    <p:bg>
      <p:bgPr>
        <a:solidFill>
          <a:srgbClr val="FFFFFF"/>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8E437F1-FDF6-447E-AF0F-CA5D8A929C75}"/>
              </a:ext>
            </a:extLst>
          </p:cNvPr>
          <p:cNvGrpSpPr/>
          <p:nvPr userDrawn="1"/>
        </p:nvGrpSpPr>
        <p:grpSpPr>
          <a:xfrm>
            <a:off x="-17918" y="0"/>
            <a:ext cx="144000" cy="6863853"/>
            <a:chOff x="-17918" y="0"/>
            <a:chExt cx="144000" cy="6863853"/>
          </a:xfrm>
        </p:grpSpPr>
        <p:sp>
          <p:nvSpPr>
            <p:cNvPr id="23" name="Rectangle 22">
              <a:extLst>
                <a:ext uri="{FF2B5EF4-FFF2-40B4-BE49-F238E27FC236}">
                  <a16:creationId xmlns:a16="http://schemas.microsoft.com/office/drawing/2014/main" id="{1E39018D-147F-4D7F-91C7-D905A75E9D35}"/>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C98BD6D-0A62-4D5A-81B5-72BC09FC9CC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31" name="Rectangle 30">
            <a:extLst>
              <a:ext uri="{FF2B5EF4-FFF2-40B4-BE49-F238E27FC236}">
                <a16:creationId xmlns:a16="http://schemas.microsoft.com/office/drawing/2014/main" id="{2B76A0FD-2885-47BE-9719-4E787BC3ABF5}"/>
              </a:ext>
            </a:extLst>
          </p:cNvPr>
          <p:cNvSpPr/>
          <p:nvPr userDrawn="1"/>
        </p:nvSpPr>
        <p:spPr>
          <a:xfrm>
            <a:off x="635000" y="3296476"/>
            <a:ext cx="310896" cy="36576"/>
          </a:xfrm>
          <a:prstGeom prst="rect">
            <a:avLst/>
          </a:prstGeom>
          <a:solidFill>
            <a:srgbClr val="D39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1A944"/>
              </a:solidFill>
            </a:endParaRPr>
          </a:p>
        </p:txBody>
      </p:sp>
      <p:sp>
        <p:nvSpPr>
          <p:cNvPr id="32" name="Text Placeholder 19">
            <a:extLst>
              <a:ext uri="{FF2B5EF4-FFF2-40B4-BE49-F238E27FC236}">
                <a16:creationId xmlns:a16="http://schemas.microsoft.com/office/drawing/2014/main" id="{C8FA1B1E-FC43-4F2E-A41B-357F93D34D53}"/>
              </a:ext>
            </a:extLst>
          </p:cNvPr>
          <p:cNvSpPr>
            <a:spLocks noGrp="1"/>
          </p:cNvSpPr>
          <p:nvPr>
            <p:ph type="body" sz="quarter" idx="14" hasCustomPrompt="1"/>
          </p:nvPr>
        </p:nvSpPr>
        <p:spPr>
          <a:xfrm>
            <a:off x="635001" y="3519174"/>
            <a:ext cx="4470400" cy="44606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lang="en-US" sz="2400" b="1" i="0" kern="1200" spc="100" baseline="0" dirty="0">
                <a:solidFill>
                  <a:schemeClr val="tx1"/>
                </a:solidFill>
                <a:latin typeface="Oracle Sans" charset="0"/>
                <a:ea typeface="Oracle Sans" charset="0"/>
                <a:cs typeface="Oracle Sans" charset="0"/>
              </a:defRPr>
            </a:lvl1pPr>
          </a:lstStyle>
          <a:p>
            <a:pPr lvl="0"/>
            <a:r>
              <a:rPr lang="en-US" dirty="0"/>
              <a:t>Presentation Title</a:t>
            </a:r>
          </a:p>
        </p:txBody>
      </p:sp>
      <p:sp>
        <p:nvSpPr>
          <p:cNvPr id="33" name="Text Placeholder 19">
            <a:extLst>
              <a:ext uri="{FF2B5EF4-FFF2-40B4-BE49-F238E27FC236}">
                <a16:creationId xmlns:a16="http://schemas.microsoft.com/office/drawing/2014/main" id="{84C7C4BC-D23A-41A3-AF68-AF904AC105A3}"/>
              </a:ext>
            </a:extLst>
          </p:cNvPr>
          <p:cNvSpPr>
            <a:spLocks noGrp="1"/>
          </p:cNvSpPr>
          <p:nvPr>
            <p:ph type="body" sz="quarter" idx="17" hasCustomPrompt="1"/>
          </p:nvPr>
        </p:nvSpPr>
        <p:spPr>
          <a:xfrm>
            <a:off x="635001" y="5240421"/>
            <a:ext cx="4470400" cy="35560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Tx/>
              <a:buSzTx/>
              <a:buFontTx/>
              <a:buNone/>
              <a:tabLst/>
              <a:defRPr lang="en-US" sz="900" b="0" i="0" kern="1200" spc="300" baseline="0" dirty="0">
                <a:solidFill>
                  <a:schemeClr val="tx1"/>
                </a:solidFill>
                <a:latin typeface="Oracle Sans Light" panose="020B0403020204020204" pitchFamily="34" charset="0"/>
                <a:ea typeface="Oracle Sans Light" panose="020B0403020204020204" pitchFamily="34" charset="0"/>
                <a:cs typeface="Oracle Sans Light" panose="020B0403020204020204" pitchFamily="34" charset="0"/>
              </a:defRPr>
            </a:lvl1pPr>
          </a:lstStyle>
          <a:p>
            <a:pPr lvl="0"/>
            <a:r>
              <a:rPr lang="en-US" dirty="0"/>
              <a:t>Mon DD, YYYY</a:t>
            </a:r>
          </a:p>
        </p:txBody>
      </p:sp>
      <p:sp>
        <p:nvSpPr>
          <p:cNvPr id="34" name="Text Placeholder 19">
            <a:extLst>
              <a:ext uri="{FF2B5EF4-FFF2-40B4-BE49-F238E27FC236}">
                <a16:creationId xmlns:a16="http://schemas.microsoft.com/office/drawing/2014/main" id="{B4F2030C-9E82-4DD7-84F1-6C7C9DA71D99}"/>
              </a:ext>
            </a:extLst>
          </p:cNvPr>
          <p:cNvSpPr>
            <a:spLocks noGrp="1"/>
          </p:cNvSpPr>
          <p:nvPr>
            <p:ph type="body" sz="quarter" idx="18" hasCustomPrompt="1"/>
          </p:nvPr>
        </p:nvSpPr>
        <p:spPr>
          <a:xfrm>
            <a:off x="635001" y="4939117"/>
            <a:ext cx="4470400" cy="301304"/>
          </a:xfrm>
          <a:prstGeom prst="rect">
            <a:avLst/>
          </a:prstGeom>
        </p:spPr>
        <p:txBody>
          <a:bodyPr lIns="0" anchor="ctr"/>
          <a:lstStyle>
            <a:lvl1pPr marL="0" marR="0" indent="0" algn="l" defTabSz="914400" rtl="0" eaLnBrk="1" fontAlgn="auto" latinLnBrk="0" hangingPunct="1">
              <a:lnSpc>
                <a:spcPct val="100000"/>
              </a:lnSpc>
              <a:spcBef>
                <a:spcPts val="0"/>
              </a:spcBef>
              <a:spcAft>
                <a:spcPts val="0"/>
              </a:spcAft>
              <a:buClrTx/>
              <a:buSzTx/>
              <a:buFontTx/>
              <a:buNone/>
              <a:tabLst/>
              <a:defRPr lang="en-US" sz="1000" b="0" i="0" kern="1200" spc="300" baseline="0" dirty="0">
                <a:solidFill>
                  <a:schemeClr val="tx1"/>
                </a:solidFill>
                <a:latin typeface="Oracle Sans Light" panose="020B0403020204020204" pitchFamily="34" charset="0"/>
                <a:ea typeface="Oracle Sans Light" panose="020B0403020204020204" pitchFamily="34" charset="0"/>
                <a:cs typeface="Oracle Sans Light" panose="020B0403020204020204" pitchFamily="34" charset="0"/>
              </a:defRPr>
            </a:lvl1pPr>
          </a:lstStyle>
          <a:p>
            <a:pPr lvl="0"/>
            <a:r>
              <a:rPr lang="en-US" dirty="0"/>
              <a:t>PRESENTER NAME</a:t>
            </a:r>
          </a:p>
        </p:txBody>
      </p:sp>
      <p:sp>
        <p:nvSpPr>
          <p:cNvPr id="35" name="Text Placeholder 19">
            <a:extLst>
              <a:ext uri="{FF2B5EF4-FFF2-40B4-BE49-F238E27FC236}">
                <a16:creationId xmlns:a16="http://schemas.microsoft.com/office/drawing/2014/main" id="{6FBADBD8-44F2-418B-B5AA-13A24AE3E8D3}"/>
              </a:ext>
            </a:extLst>
          </p:cNvPr>
          <p:cNvSpPr>
            <a:spLocks noGrp="1"/>
          </p:cNvSpPr>
          <p:nvPr>
            <p:ph type="body" sz="quarter" idx="19" hasCustomPrompt="1"/>
          </p:nvPr>
        </p:nvSpPr>
        <p:spPr>
          <a:xfrm>
            <a:off x="635001" y="4064603"/>
            <a:ext cx="4470400" cy="446064"/>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lang="en-US" sz="1400" b="0" i="0" kern="1200" spc="100" baseline="0" dirty="0">
                <a:solidFill>
                  <a:schemeClr val="tx1"/>
                </a:solidFill>
                <a:latin typeface="Oracle Sans Ultra Light" panose="020B0303020204020204" pitchFamily="34" charset="0"/>
                <a:ea typeface="Oracle Sans Ultra Light" panose="020B0303020204020204" pitchFamily="34" charset="0"/>
                <a:cs typeface="Oracle Sans Ultra Light" panose="020B0303020204020204" pitchFamily="34" charset="0"/>
              </a:defRPr>
            </a:lvl1pPr>
          </a:lstStyle>
          <a:p>
            <a:pPr lvl="0"/>
            <a:r>
              <a:rPr lang="en-US" dirty="0"/>
              <a:t>Subtitle (if needed)</a:t>
            </a:r>
          </a:p>
        </p:txBody>
      </p:sp>
      <p:sp>
        <p:nvSpPr>
          <p:cNvPr id="13" name="Picture Placeholder 12">
            <a:extLst>
              <a:ext uri="{FF2B5EF4-FFF2-40B4-BE49-F238E27FC236}">
                <a16:creationId xmlns:a16="http://schemas.microsoft.com/office/drawing/2014/main" id="{8D5B316E-76BF-FC46-8BFC-41D2658FC3F2}"/>
              </a:ext>
            </a:extLst>
          </p:cNvPr>
          <p:cNvSpPr>
            <a:spLocks noGrp="1"/>
          </p:cNvSpPr>
          <p:nvPr>
            <p:ph type="pic" sz="quarter" idx="20" hasCustomPrompt="1"/>
          </p:nvPr>
        </p:nvSpPr>
        <p:spPr>
          <a:xfrm>
            <a:off x="6007416" y="0"/>
            <a:ext cx="6184584" cy="6858000"/>
          </a:xfrm>
          <a:custGeom>
            <a:avLst/>
            <a:gdLst>
              <a:gd name="connsiteX0" fmla="*/ 0 w 6184584"/>
              <a:gd name="connsiteY0" fmla="*/ 0 h 6858000"/>
              <a:gd name="connsiteX1" fmla="*/ 6184584 w 6184584"/>
              <a:gd name="connsiteY1" fmla="*/ 0 h 6858000"/>
              <a:gd name="connsiteX2" fmla="*/ 6184584 w 6184584"/>
              <a:gd name="connsiteY2" fmla="*/ 6858000 h 6858000"/>
              <a:gd name="connsiteX3" fmla="*/ 5678616 w 6184584"/>
              <a:gd name="connsiteY3" fmla="*/ 6858000 h 6858000"/>
              <a:gd name="connsiteX4" fmla="*/ 5678616 w 6184584"/>
              <a:gd name="connsiteY4" fmla="*/ 6355080 h 6858000"/>
              <a:gd name="connsiteX5" fmla="*/ 5175696 w 6184584"/>
              <a:gd name="connsiteY5" fmla="*/ 6355080 h 6858000"/>
              <a:gd name="connsiteX6" fmla="*/ 5175696 w 6184584"/>
              <a:gd name="connsiteY6" fmla="*/ 6858000 h 6858000"/>
              <a:gd name="connsiteX7" fmla="*/ 0 w 618458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4584" h="6858000">
                <a:moveTo>
                  <a:pt x="0" y="0"/>
                </a:moveTo>
                <a:lnTo>
                  <a:pt x="6184584" y="0"/>
                </a:lnTo>
                <a:lnTo>
                  <a:pt x="6184584" y="6858000"/>
                </a:lnTo>
                <a:lnTo>
                  <a:pt x="5678616" y="6858000"/>
                </a:lnTo>
                <a:lnTo>
                  <a:pt x="5678616" y="6355080"/>
                </a:lnTo>
                <a:lnTo>
                  <a:pt x="5175696" y="6355080"/>
                </a:lnTo>
                <a:lnTo>
                  <a:pt x="5175696" y="6858000"/>
                </a:lnTo>
                <a:lnTo>
                  <a:pt x="0" y="6858000"/>
                </a:lnTo>
                <a:close/>
              </a:path>
            </a:pathLst>
          </a:custGeom>
          <a:solidFill>
            <a:srgbClr val="D39F5D"/>
          </a:solidFill>
        </p:spPr>
        <p:txBody>
          <a:bodyPr wrap="square" anchor="ctr">
            <a:noAutofit/>
          </a:bodyPr>
          <a:lstStyle>
            <a:lvl1pPr marL="0" indent="0" algn="ctr">
              <a:buNone/>
              <a:defRPr lang="en-US" baseline="0">
                <a:solidFill>
                  <a:schemeClr val="bg1"/>
                </a:solidFill>
                <a:latin typeface="Oracle Sans Ultra Light" panose="020B0303020204020204" pitchFamily="34" charset="0"/>
                <a:cs typeface="Oracle Sans Ultra Light" panose="020B0303020204020204" pitchFamily="34" charset="0"/>
              </a:defRPr>
            </a:lvl1pPr>
          </a:lstStyle>
          <a:p>
            <a:r>
              <a:rPr lang="en-US" dirty="0"/>
              <a:t>Click icon to insert photo</a:t>
            </a:r>
          </a:p>
          <a:p>
            <a:endParaRPr lang="en-US" dirty="0"/>
          </a:p>
          <a:p>
            <a:endParaRPr lang="en-US" dirty="0"/>
          </a:p>
          <a:p>
            <a:endParaRPr lang="en-US" dirty="0"/>
          </a:p>
          <a:p>
            <a:endParaRPr lang="en-US" dirty="0"/>
          </a:p>
        </p:txBody>
      </p:sp>
      <p:pic>
        <p:nvPicPr>
          <p:cNvPr id="5" name="Picture 4" descr="A green globe on a black background&#10;&#10;Description automatically generated">
            <a:extLst>
              <a:ext uri="{FF2B5EF4-FFF2-40B4-BE49-F238E27FC236}">
                <a16:creationId xmlns:a16="http://schemas.microsoft.com/office/drawing/2014/main" id="{E8ED83F1-9806-EC71-C763-DD8AAEB656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68022" y="6322570"/>
            <a:ext cx="547728" cy="592624"/>
          </a:xfrm>
          <a:prstGeom prst="rect">
            <a:avLst/>
          </a:prstGeom>
        </p:spPr>
      </p:pic>
    </p:spTree>
    <p:extLst>
      <p:ext uri="{BB962C8B-B14F-4D97-AF65-F5344CB8AC3E}">
        <p14:creationId xmlns:p14="http://schemas.microsoft.com/office/powerpoint/2010/main" val="327025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 Photos + Headlines + Content">
    <p:bg>
      <p:bgPr>
        <a:solidFill>
          <a:srgbClr val="FFFFFF"/>
        </a:solidFill>
        <a:effectLst/>
      </p:bgPr>
    </p:bg>
    <p:spTree>
      <p:nvGrpSpPr>
        <p:cNvPr id="1" name=""/>
        <p:cNvGrpSpPr/>
        <p:nvPr/>
      </p:nvGrpSpPr>
      <p:grpSpPr>
        <a:xfrm>
          <a:off x="0" y="0"/>
          <a:ext cx="0" cy="0"/>
          <a:chOff x="0" y="0"/>
          <a:chExt cx="0" cy="0"/>
        </a:xfrm>
      </p:grpSpPr>
      <p:cxnSp>
        <p:nvCxnSpPr>
          <p:cNvPr id="39" name="Straight Arrow Connector 38">
            <a:extLst>
              <a:ext uri="{FF2B5EF4-FFF2-40B4-BE49-F238E27FC236}">
                <a16:creationId xmlns:a16="http://schemas.microsoft.com/office/drawing/2014/main" id="{EA52445E-D6E7-4DD6-B05E-60B7B43A2811}"/>
              </a:ext>
            </a:extLst>
          </p:cNvPr>
          <p:cNvCxnSpPr>
            <a:cxnSpLocks/>
          </p:cNvCxnSpPr>
          <p:nvPr userDrawn="1"/>
        </p:nvCxnSpPr>
        <p:spPr>
          <a:xfrm>
            <a:off x="645479" y="4650444"/>
            <a:ext cx="3006544" cy="0"/>
          </a:xfrm>
          <a:prstGeom prst="straightConnector1">
            <a:avLst/>
          </a:prstGeom>
          <a:ln w="31750">
            <a:solidFill>
              <a:srgbClr val="D9D9D9">
                <a:alpha val="50000"/>
              </a:srgbClr>
            </a:solidFill>
          </a:ln>
        </p:spPr>
        <p:style>
          <a:lnRef idx="1">
            <a:schemeClr val="accent1"/>
          </a:lnRef>
          <a:fillRef idx="0">
            <a:schemeClr val="accent1"/>
          </a:fillRef>
          <a:effectRef idx="0">
            <a:schemeClr val="accent1"/>
          </a:effectRef>
          <a:fontRef idx="minor">
            <a:schemeClr val="tx1"/>
          </a:fontRef>
        </p:style>
      </p:cxnSp>
      <p:sp>
        <p:nvSpPr>
          <p:cNvPr id="33" name="Text Placeholder 3">
            <a:extLst>
              <a:ext uri="{FF2B5EF4-FFF2-40B4-BE49-F238E27FC236}">
                <a16:creationId xmlns:a16="http://schemas.microsoft.com/office/drawing/2014/main" id="{716CED42-CBAB-4078-AE37-F157D4E7F898}"/>
              </a:ext>
            </a:extLst>
          </p:cNvPr>
          <p:cNvSpPr>
            <a:spLocks noGrp="1"/>
          </p:cNvSpPr>
          <p:nvPr>
            <p:ph type="body" sz="quarter" idx="21" hasCustomPrompt="1"/>
          </p:nvPr>
        </p:nvSpPr>
        <p:spPr>
          <a:xfrm>
            <a:off x="650874" y="2176048"/>
            <a:ext cx="2950669" cy="396201"/>
          </a:xfrm>
          <a:prstGeom prst="rect">
            <a:avLst/>
          </a:prstGeom>
        </p:spPr>
        <p:txBody>
          <a:bodyPr lIns="0" anchor="ctr"/>
          <a:lstStyle>
            <a:lvl1pPr marL="0" indent="0" algn="l">
              <a:buNone/>
              <a:defRPr sz="1500" b="1" i="0">
                <a:solidFill>
                  <a:schemeClr val="tx1">
                    <a:lumMod val="50000"/>
                  </a:schemeClr>
                </a:solidFill>
                <a:latin typeface="Oracle Sans" panose="020B0503020204020204" pitchFamily="34" charset="0"/>
                <a:cs typeface="Oracle Sans" panose="020B0503020204020204" pitchFamily="34" charset="0"/>
              </a:defRPr>
            </a:lvl1pPr>
            <a:lvl2pPr marL="4572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2pPr>
            <a:lvl3pPr marL="9144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3pPr>
            <a:lvl4pPr marL="13716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4pPr>
            <a:lvl5pPr marL="18288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5pPr>
          </a:lstStyle>
          <a:p>
            <a:pPr lvl="0"/>
            <a:r>
              <a:rPr lang="en-US" dirty="0"/>
              <a:t>Click to edit headline</a:t>
            </a:r>
          </a:p>
        </p:txBody>
      </p:sp>
      <p:sp>
        <p:nvSpPr>
          <p:cNvPr id="36" name="Text Placeholder 3">
            <a:extLst>
              <a:ext uri="{FF2B5EF4-FFF2-40B4-BE49-F238E27FC236}">
                <a16:creationId xmlns:a16="http://schemas.microsoft.com/office/drawing/2014/main" id="{00D9D34B-1A2C-46FE-A554-EF6B43A1D0C7}"/>
              </a:ext>
            </a:extLst>
          </p:cNvPr>
          <p:cNvSpPr>
            <a:spLocks noGrp="1"/>
          </p:cNvSpPr>
          <p:nvPr>
            <p:ph type="body" sz="quarter" idx="25" hasCustomPrompt="1"/>
          </p:nvPr>
        </p:nvSpPr>
        <p:spPr>
          <a:xfrm>
            <a:off x="8499092" y="2176048"/>
            <a:ext cx="2950669" cy="396201"/>
          </a:xfrm>
          <a:prstGeom prst="rect">
            <a:avLst/>
          </a:prstGeom>
        </p:spPr>
        <p:txBody>
          <a:bodyPr lIns="0" anchor="ctr"/>
          <a:lstStyle>
            <a:lvl1pPr marL="0" indent="0" algn="l">
              <a:buNone/>
              <a:defRPr sz="1500" b="1" i="0">
                <a:solidFill>
                  <a:schemeClr val="tx1">
                    <a:lumMod val="50000"/>
                  </a:schemeClr>
                </a:solidFill>
                <a:latin typeface="Oracle Sans" panose="020B0503020204020204" pitchFamily="34" charset="0"/>
                <a:cs typeface="Oracle Sans" panose="020B0503020204020204" pitchFamily="34" charset="0"/>
              </a:defRPr>
            </a:lvl1pPr>
            <a:lvl2pPr marL="4572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2pPr>
            <a:lvl3pPr marL="9144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3pPr>
            <a:lvl4pPr marL="13716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4pPr>
            <a:lvl5pPr marL="18288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5pPr>
          </a:lstStyle>
          <a:p>
            <a:pPr lvl="0"/>
            <a:r>
              <a:rPr lang="en-US" dirty="0"/>
              <a:t>Click to edit headline</a:t>
            </a:r>
          </a:p>
        </p:txBody>
      </p:sp>
      <p:sp>
        <p:nvSpPr>
          <p:cNvPr id="37" name="Text Placeholder 3">
            <a:extLst>
              <a:ext uri="{FF2B5EF4-FFF2-40B4-BE49-F238E27FC236}">
                <a16:creationId xmlns:a16="http://schemas.microsoft.com/office/drawing/2014/main" id="{38BFB88B-7D78-439F-BC68-A083EC4544F9}"/>
              </a:ext>
            </a:extLst>
          </p:cNvPr>
          <p:cNvSpPr>
            <a:spLocks noGrp="1"/>
          </p:cNvSpPr>
          <p:nvPr>
            <p:ph type="body" sz="quarter" idx="23" hasCustomPrompt="1"/>
          </p:nvPr>
        </p:nvSpPr>
        <p:spPr>
          <a:xfrm>
            <a:off x="4574983" y="2176048"/>
            <a:ext cx="2950669" cy="396201"/>
          </a:xfrm>
          <a:prstGeom prst="rect">
            <a:avLst/>
          </a:prstGeom>
        </p:spPr>
        <p:txBody>
          <a:bodyPr lIns="0" anchor="ctr"/>
          <a:lstStyle>
            <a:lvl1pPr marL="0" indent="0" algn="l">
              <a:buNone/>
              <a:defRPr sz="1500" b="1" i="0">
                <a:solidFill>
                  <a:schemeClr val="tx1">
                    <a:lumMod val="50000"/>
                  </a:schemeClr>
                </a:solidFill>
                <a:latin typeface="Oracle Sans" panose="020B0503020204020204" pitchFamily="34" charset="0"/>
                <a:cs typeface="Oracle Sans" panose="020B0503020204020204" pitchFamily="34" charset="0"/>
              </a:defRPr>
            </a:lvl1pPr>
            <a:lvl2pPr marL="4572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2pPr>
            <a:lvl3pPr marL="9144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3pPr>
            <a:lvl4pPr marL="13716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4pPr>
            <a:lvl5pPr marL="1828800" indent="0">
              <a:buNone/>
              <a:defRPr sz="1500" b="1" i="0">
                <a:solidFill>
                  <a:schemeClr val="tx1">
                    <a:lumMod val="50000"/>
                  </a:schemeClr>
                </a:solidFill>
                <a:latin typeface="Oracle Sans Semi Bold" panose="020B0503020204020204" pitchFamily="34" charset="0"/>
                <a:cs typeface="Oracle Sans Semi Bold" panose="020B0503020204020204" pitchFamily="34" charset="0"/>
              </a:defRPr>
            </a:lvl5pPr>
          </a:lstStyle>
          <a:p>
            <a:pPr lvl="0"/>
            <a:r>
              <a:rPr lang="en-US" dirty="0"/>
              <a:t>Click to edit headline</a:t>
            </a:r>
          </a:p>
        </p:txBody>
      </p:sp>
      <p:sp>
        <p:nvSpPr>
          <p:cNvPr id="3" name="Slide Number Placeholder 2">
            <a:extLst>
              <a:ext uri="{FF2B5EF4-FFF2-40B4-BE49-F238E27FC236}">
                <a16:creationId xmlns:a16="http://schemas.microsoft.com/office/drawing/2014/main" id="{E0D9CA1F-CBA7-4068-AFF8-6CD1C3D88C14}"/>
              </a:ext>
            </a:extLst>
          </p:cNvPr>
          <p:cNvSpPr>
            <a:spLocks noGrp="1"/>
          </p:cNvSpPr>
          <p:nvPr>
            <p:ph type="sldNum" sz="quarter" idx="10"/>
          </p:nvPr>
        </p:nvSpPr>
        <p:spPr/>
        <p:txBody>
          <a:body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C570CE16-6270-4034-9BCF-C60FF29DFB0F}"/>
              </a:ext>
            </a:extLst>
          </p:cNvPr>
          <p:cNvSpPr>
            <a:spLocks noGrp="1"/>
          </p:cNvSpPr>
          <p:nvPr>
            <p:ph type="ftr" sz="quarter" idx="11"/>
          </p:nvPr>
        </p:nvSpPr>
        <p:spPr/>
        <p:txBody>
          <a:bodyPr/>
          <a:lstStyle/>
          <a:p>
            <a:r>
              <a:rPr lang="en-US" dirty="0"/>
              <a:t>Copyright © 2024, AVIONIC - Digital Learning for Green Air Transport and Logistics</a:t>
            </a:r>
          </a:p>
        </p:txBody>
      </p:sp>
      <p:sp>
        <p:nvSpPr>
          <p:cNvPr id="14" name="Text Placeholder 8">
            <a:extLst>
              <a:ext uri="{FF2B5EF4-FFF2-40B4-BE49-F238E27FC236}">
                <a16:creationId xmlns:a16="http://schemas.microsoft.com/office/drawing/2014/main" id="{EDD5F128-773A-4794-AE4F-873154804F6A}"/>
              </a:ext>
            </a:extLst>
          </p:cNvPr>
          <p:cNvSpPr>
            <a:spLocks noGrp="1"/>
          </p:cNvSpPr>
          <p:nvPr>
            <p:ph type="body" sz="quarter" idx="13" hasCustomPrompt="1"/>
          </p:nvPr>
        </p:nvSpPr>
        <p:spPr>
          <a:xfrm>
            <a:off x="646055" y="826855"/>
            <a:ext cx="10993256" cy="283801"/>
          </a:xfrm>
          <a:prstGeom prst="rect">
            <a:avLst/>
          </a:prstGeom>
        </p:spPr>
        <p:txBody>
          <a:bodyPr lIns="0" anchor="b"/>
          <a:lstStyle>
            <a:lvl1pPr marL="0" indent="0">
              <a:lnSpc>
                <a:spcPts val="2200"/>
              </a:lnSpc>
              <a:buNone/>
              <a:defRPr sz="1600" b="0" i="0">
                <a:solidFill>
                  <a:schemeClr val="tx1">
                    <a:lumMod val="50000"/>
                  </a:schemeClr>
                </a:solidFill>
                <a:latin typeface="Oracle Sans Light" panose="020B0403020204020204" pitchFamily="34" charset="0"/>
                <a:cs typeface="Oracle Sans Light" panose="020B0403020204020204" pitchFamily="34" charset="0"/>
              </a:defRPr>
            </a:lvl1pPr>
            <a:lvl2pPr marL="457200" indent="0">
              <a:buNone/>
              <a:defRPr sz="1600" b="0" i="0">
                <a:latin typeface="Oracle Sans Light" panose="020B0403020204020204" pitchFamily="34" charset="0"/>
                <a:cs typeface="Oracle Sans Light" panose="020B0403020204020204" pitchFamily="34" charset="0"/>
              </a:defRPr>
            </a:lvl2pPr>
            <a:lvl3pPr marL="914400" indent="0">
              <a:buNone/>
              <a:defRPr sz="1600" b="0" i="0">
                <a:latin typeface="Oracle Sans Light" panose="020B0403020204020204" pitchFamily="34" charset="0"/>
                <a:cs typeface="Oracle Sans Light" panose="020B0403020204020204" pitchFamily="34" charset="0"/>
              </a:defRPr>
            </a:lvl3pPr>
            <a:lvl4pPr marL="1371600" indent="0">
              <a:buNone/>
              <a:defRPr sz="1600" b="0" i="0">
                <a:latin typeface="Oracle Sans Light" panose="020B0403020204020204" pitchFamily="34" charset="0"/>
                <a:cs typeface="Oracle Sans Light" panose="020B0403020204020204" pitchFamily="34" charset="0"/>
              </a:defRPr>
            </a:lvl4pPr>
            <a:lvl5pPr marL="1828800" indent="0">
              <a:buNone/>
              <a:defRPr sz="1600" b="0" i="0">
                <a:latin typeface="Oracle Sans Light" panose="020B0403020204020204" pitchFamily="34" charset="0"/>
                <a:cs typeface="Oracle Sans Light" panose="020B0403020204020204" pitchFamily="34" charset="0"/>
              </a:defRPr>
            </a:lvl5pPr>
          </a:lstStyle>
          <a:p>
            <a:pPr lvl="0"/>
            <a:r>
              <a:rPr lang="en-US" dirty="0"/>
              <a:t>Click to edit Subhead</a:t>
            </a:r>
          </a:p>
        </p:txBody>
      </p:sp>
      <p:sp>
        <p:nvSpPr>
          <p:cNvPr id="15" name="Title">
            <a:extLst>
              <a:ext uri="{FF2B5EF4-FFF2-40B4-BE49-F238E27FC236}">
                <a16:creationId xmlns:a16="http://schemas.microsoft.com/office/drawing/2014/main" id="{1419D30F-DC8D-4832-B9CB-60B933324FF4}"/>
              </a:ext>
            </a:extLst>
          </p:cNvPr>
          <p:cNvSpPr>
            <a:spLocks noGrp="1"/>
          </p:cNvSpPr>
          <p:nvPr>
            <p:ph type="title"/>
          </p:nvPr>
        </p:nvSpPr>
        <p:spPr>
          <a:xfrm>
            <a:off x="648335" y="375349"/>
            <a:ext cx="10993256" cy="451507"/>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a:t>Click to edit Master title style</a:t>
            </a:r>
            <a:endParaRPr lang="en-US" dirty="0"/>
          </a:p>
        </p:txBody>
      </p:sp>
      <p:sp>
        <p:nvSpPr>
          <p:cNvPr id="12" name="Picture Placeholder 2">
            <a:extLst>
              <a:ext uri="{FF2B5EF4-FFF2-40B4-BE49-F238E27FC236}">
                <a16:creationId xmlns:a16="http://schemas.microsoft.com/office/drawing/2014/main" id="{61715D8C-97FA-4CF3-A5CA-C5E9F61DE47B}"/>
              </a:ext>
            </a:extLst>
          </p:cNvPr>
          <p:cNvSpPr>
            <a:spLocks noGrp="1"/>
          </p:cNvSpPr>
          <p:nvPr>
            <p:ph type="pic" sz="quarter" idx="14" hasCustomPrompt="1"/>
          </p:nvPr>
        </p:nvSpPr>
        <p:spPr>
          <a:xfrm>
            <a:off x="650874" y="2669592"/>
            <a:ext cx="2950669" cy="1717991"/>
          </a:xfrm>
          <a:solidFill>
            <a:srgbClr val="D39F5D"/>
          </a:solidFill>
        </p:spPr>
        <p:txBody>
          <a:bodyPr anchor="ctr">
            <a:normAutofit/>
          </a:bodyPr>
          <a:lstStyle>
            <a:lvl1pPr marL="0" indent="0" algn="ctr">
              <a:buNone/>
              <a:defRPr sz="1400" baseline="0">
                <a:solidFill>
                  <a:schemeClr val="bg1"/>
                </a:solidFill>
                <a:latin typeface="+mn-lt"/>
              </a:defRPr>
            </a:lvl1pPr>
          </a:lstStyle>
          <a:p>
            <a:r>
              <a:rPr lang="en-US" dirty="0"/>
              <a:t>INSERT PHOTO</a:t>
            </a:r>
          </a:p>
          <a:p>
            <a:endParaRPr lang="en-US" dirty="0"/>
          </a:p>
          <a:p>
            <a:endParaRPr lang="en-US" dirty="0"/>
          </a:p>
        </p:txBody>
      </p:sp>
      <p:sp>
        <p:nvSpPr>
          <p:cNvPr id="13" name="Picture Placeholder 2">
            <a:extLst>
              <a:ext uri="{FF2B5EF4-FFF2-40B4-BE49-F238E27FC236}">
                <a16:creationId xmlns:a16="http://schemas.microsoft.com/office/drawing/2014/main" id="{3AFB0C8A-3F31-4AC3-8072-D208034EBF3D}"/>
              </a:ext>
            </a:extLst>
          </p:cNvPr>
          <p:cNvSpPr>
            <a:spLocks noGrp="1"/>
          </p:cNvSpPr>
          <p:nvPr>
            <p:ph type="pic" sz="quarter" idx="12" hasCustomPrompt="1"/>
          </p:nvPr>
        </p:nvSpPr>
        <p:spPr>
          <a:xfrm>
            <a:off x="4569589" y="2669592"/>
            <a:ext cx="2950669" cy="1717991"/>
          </a:xfrm>
          <a:solidFill>
            <a:srgbClr val="D39F5D"/>
          </a:solidFill>
        </p:spPr>
        <p:txBody>
          <a:bodyPr anchor="ctr">
            <a:normAutofit/>
          </a:bodyPr>
          <a:lstStyle>
            <a:lvl1pPr marL="0" indent="0" algn="ctr">
              <a:buNone/>
              <a:defRPr sz="1400" baseline="0">
                <a:solidFill>
                  <a:schemeClr val="bg1"/>
                </a:solidFill>
                <a:latin typeface="+mn-lt"/>
              </a:defRPr>
            </a:lvl1pPr>
          </a:lstStyle>
          <a:p>
            <a:r>
              <a:rPr lang="en-US" dirty="0"/>
              <a:t>INSERT PHOTO</a:t>
            </a:r>
          </a:p>
          <a:p>
            <a:endParaRPr lang="en-US" dirty="0"/>
          </a:p>
          <a:p>
            <a:endParaRPr lang="en-US" dirty="0"/>
          </a:p>
        </p:txBody>
      </p:sp>
      <p:sp>
        <p:nvSpPr>
          <p:cNvPr id="16" name="Picture Placeholder 2">
            <a:extLst>
              <a:ext uri="{FF2B5EF4-FFF2-40B4-BE49-F238E27FC236}">
                <a16:creationId xmlns:a16="http://schemas.microsoft.com/office/drawing/2014/main" id="{15DE1149-CBDC-4C56-9184-F45C0F8306F2}"/>
              </a:ext>
            </a:extLst>
          </p:cNvPr>
          <p:cNvSpPr>
            <a:spLocks noGrp="1"/>
          </p:cNvSpPr>
          <p:nvPr>
            <p:ph type="pic" sz="quarter" idx="15" hasCustomPrompt="1"/>
          </p:nvPr>
        </p:nvSpPr>
        <p:spPr>
          <a:xfrm>
            <a:off x="8499092" y="2669592"/>
            <a:ext cx="2950669" cy="1717991"/>
          </a:xfrm>
          <a:solidFill>
            <a:srgbClr val="D39F5D"/>
          </a:solidFill>
        </p:spPr>
        <p:txBody>
          <a:bodyPr anchor="ctr">
            <a:normAutofit/>
          </a:bodyPr>
          <a:lstStyle>
            <a:lvl1pPr marL="0" indent="0" algn="ctr">
              <a:buNone/>
              <a:defRPr sz="1400" baseline="0">
                <a:solidFill>
                  <a:schemeClr val="bg1"/>
                </a:solidFill>
                <a:latin typeface="+mn-lt"/>
              </a:defRPr>
            </a:lvl1pPr>
          </a:lstStyle>
          <a:p>
            <a:r>
              <a:rPr lang="en-US" dirty="0"/>
              <a:t>INSERT PHOTO</a:t>
            </a:r>
          </a:p>
          <a:p>
            <a:endParaRPr lang="en-US" dirty="0"/>
          </a:p>
          <a:p>
            <a:endParaRPr lang="en-US" dirty="0"/>
          </a:p>
        </p:txBody>
      </p:sp>
      <p:sp>
        <p:nvSpPr>
          <p:cNvPr id="38" name="Text Placeholder 5">
            <a:extLst>
              <a:ext uri="{FF2B5EF4-FFF2-40B4-BE49-F238E27FC236}">
                <a16:creationId xmlns:a16="http://schemas.microsoft.com/office/drawing/2014/main" id="{24810F04-3DE2-4768-874C-DA7B11609115}"/>
              </a:ext>
            </a:extLst>
          </p:cNvPr>
          <p:cNvSpPr>
            <a:spLocks noGrp="1"/>
          </p:cNvSpPr>
          <p:nvPr>
            <p:ph type="body" sz="quarter" idx="17"/>
          </p:nvPr>
        </p:nvSpPr>
        <p:spPr>
          <a:xfrm>
            <a:off x="642893" y="4850053"/>
            <a:ext cx="3009130" cy="986889"/>
          </a:xfrm>
        </p:spPr>
        <p:txBody>
          <a:bodyPr lIns="0" tIns="0" rIns="0" bIns="0">
            <a:noAutofit/>
          </a:bodyPr>
          <a:lstStyle>
            <a:lvl1pPr marL="0" indent="0" algn="l">
              <a:buClr>
                <a:srgbClr val="D39F5D"/>
              </a:buClr>
              <a:buFont typeface="Arial" panose="020B0604020202020204" pitchFamily="34" charset="0"/>
              <a:buNone/>
              <a:defRPr sz="1200" b="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42" name="Text Placeholder 5">
            <a:extLst>
              <a:ext uri="{FF2B5EF4-FFF2-40B4-BE49-F238E27FC236}">
                <a16:creationId xmlns:a16="http://schemas.microsoft.com/office/drawing/2014/main" id="{DD187439-CE4B-46FE-AEA2-60D989D5677F}"/>
              </a:ext>
            </a:extLst>
          </p:cNvPr>
          <p:cNvSpPr>
            <a:spLocks noGrp="1"/>
          </p:cNvSpPr>
          <p:nvPr>
            <p:ph type="body" sz="quarter" idx="26"/>
          </p:nvPr>
        </p:nvSpPr>
        <p:spPr>
          <a:xfrm>
            <a:off x="4569589" y="4850053"/>
            <a:ext cx="3009130" cy="986889"/>
          </a:xfrm>
        </p:spPr>
        <p:txBody>
          <a:bodyPr lIns="0" tIns="0" rIns="0" bIns="0">
            <a:noAutofit/>
          </a:bodyPr>
          <a:lstStyle>
            <a:lvl1pPr marL="0" indent="0" algn="l">
              <a:buClr>
                <a:srgbClr val="D39F5D"/>
              </a:buClr>
              <a:buFont typeface="Arial" panose="020B0604020202020204" pitchFamily="34" charset="0"/>
              <a:buNone/>
              <a:defRPr sz="1200" b="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sp>
        <p:nvSpPr>
          <p:cNvPr id="43" name="Text Placeholder 5">
            <a:extLst>
              <a:ext uri="{FF2B5EF4-FFF2-40B4-BE49-F238E27FC236}">
                <a16:creationId xmlns:a16="http://schemas.microsoft.com/office/drawing/2014/main" id="{0186A817-D481-4B17-8E70-139C4C24FF19}"/>
              </a:ext>
            </a:extLst>
          </p:cNvPr>
          <p:cNvSpPr>
            <a:spLocks noGrp="1"/>
          </p:cNvSpPr>
          <p:nvPr>
            <p:ph type="body" sz="quarter" idx="27"/>
          </p:nvPr>
        </p:nvSpPr>
        <p:spPr>
          <a:xfrm>
            <a:off x="8499092" y="4850053"/>
            <a:ext cx="3009130" cy="986889"/>
          </a:xfrm>
        </p:spPr>
        <p:txBody>
          <a:bodyPr lIns="0" tIns="0" rIns="0" bIns="0">
            <a:noAutofit/>
          </a:bodyPr>
          <a:lstStyle>
            <a:lvl1pPr marL="0" indent="0" algn="l">
              <a:buClr>
                <a:srgbClr val="D39F5D"/>
              </a:buClr>
              <a:buFont typeface="Arial" panose="020B0604020202020204" pitchFamily="34" charset="0"/>
              <a:buNone/>
              <a:defRPr sz="1200" b="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Click to edit Master text styles</a:t>
            </a:r>
          </a:p>
        </p:txBody>
      </p:sp>
      <p:cxnSp>
        <p:nvCxnSpPr>
          <p:cNvPr id="44" name="Straight Arrow Connector 43">
            <a:extLst>
              <a:ext uri="{FF2B5EF4-FFF2-40B4-BE49-F238E27FC236}">
                <a16:creationId xmlns:a16="http://schemas.microsoft.com/office/drawing/2014/main" id="{32D2C02C-76CF-42A2-9094-076B0B03659D}"/>
              </a:ext>
            </a:extLst>
          </p:cNvPr>
          <p:cNvCxnSpPr>
            <a:cxnSpLocks/>
          </p:cNvCxnSpPr>
          <p:nvPr userDrawn="1"/>
        </p:nvCxnSpPr>
        <p:spPr>
          <a:xfrm>
            <a:off x="4569589" y="4650444"/>
            <a:ext cx="3006544" cy="0"/>
          </a:xfrm>
          <a:prstGeom prst="straightConnector1">
            <a:avLst/>
          </a:prstGeom>
          <a:ln w="31750">
            <a:solidFill>
              <a:srgbClr val="D9D9D9">
                <a:alpha val="50000"/>
              </a:srgbClr>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518523A-B87C-4426-9EB8-0BFAFF527C32}"/>
              </a:ext>
            </a:extLst>
          </p:cNvPr>
          <p:cNvCxnSpPr>
            <a:cxnSpLocks/>
          </p:cNvCxnSpPr>
          <p:nvPr userDrawn="1"/>
        </p:nvCxnSpPr>
        <p:spPr>
          <a:xfrm>
            <a:off x="8493698" y="4650444"/>
            <a:ext cx="3006544" cy="0"/>
          </a:xfrm>
          <a:prstGeom prst="straightConnector1">
            <a:avLst/>
          </a:prstGeom>
          <a:ln w="31750">
            <a:solidFill>
              <a:srgbClr val="D9D9D9">
                <a:alpha val="50000"/>
              </a:srgbClr>
            </a:solidFill>
          </a:ln>
        </p:spPr>
        <p:style>
          <a:lnRef idx="1">
            <a:schemeClr val="accent1"/>
          </a:lnRef>
          <a:fillRef idx="0">
            <a:schemeClr val="accent1"/>
          </a:fillRef>
          <a:effectRef idx="0">
            <a:schemeClr val="accent1"/>
          </a:effectRef>
          <a:fontRef idx="minor">
            <a:schemeClr val="tx1"/>
          </a:fontRef>
        </p:style>
      </p:cxnSp>
      <p:pic>
        <p:nvPicPr>
          <p:cNvPr id="2" name="Picture 1" descr="A logo with a globe and plane&#10;&#10;Description automatically generated">
            <a:extLst>
              <a:ext uri="{FF2B5EF4-FFF2-40B4-BE49-F238E27FC236}">
                <a16:creationId xmlns:a16="http://schemas.microsoft.com/office/drawing/2014/main" id="{ABBE74C1-EA24-6534-B8C0-F452E6A16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63" y="6262606"/>
            <a:ext cx="1428949" cy="581106"/>
          </a:xfrm>
          <a:prstGeom prst="rect">
            <a:avLst/>
          </a:prstGeom>
        </p:spPr>
      </p:pic>
    </p:spTree>
    <p:extLst>
      <p:ext uri="{BB962C8B-B14F-4D97-AF65-F5344CB8AC3E}">
        <p14:creationId xmlns:p14="http://schemas.microsoft.com/office/powerpoint/2010/main" val="143493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Solid Dark Gray Bkgd">
    <p:bg>
      <p:bgPr>
        <a:solidFill>
          <a:schemeClr val="tx1"/>
        </a:solidFill>
        <a:effectLst/>
      </p:bgPr>
    </p:bg>
    <p:spTree>
      <p:nvGrpSpPr>
        <p:cNvPr id="1" name=""/>
        <p:cNvGrpSpPr/>
        <p:nvPr/>
      </p:nvGrpSpPr>
      <p:grpSpPr>
        <a:xfrm>
          <a:off x="0" y="0"/>
          <a:ext cx="0" cy="0"/>
          <a:chOff x="0" y="0"/>
          <a:chExt cx="0" cy="0"/>
        </a:xfrm>
      </p:grpSpPr>
      <p:pic>
        <p:nvPicPr>
          <p:cNvPr id="15" name="Picture 14" descr="Shape&#10;&#10;Description automatically generated with medium confidence">
            <a:extLst>
              <a:ext uri="{FF2B5EF4-FFF2-40B4-BE49-F238E27FC236}">
                <a16:creationId xmlns:a16="http://schemas.microsoft.com/office/drawing/2014/main" id="{B7410DE0-E805-4311-A8A9-BD67FE0740C9}"/>
              </a:ext>
            </a:extLst>
          </p:cNvPr>
          <p:cNvPicPr>
            <a:picLocks noChangeAspect="1"/>
          </p:cNvPicPr>
          <p:nvPr userDrawn="1"/>
        </p:nvPicPr>
        <p:blipFill>
          <a:blip r:embed="rId2">
            <a:lum bright="70000" contrast="-70000"/>
            <a:alphaModFix amt="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6CE84B26-ED9F-426C-9158-E9614C9D9FA7}"/>
              </a:ext>
            </a:extLst>
          </p:cNvPr>
          <p:cNvSpPr>
            <a:spLocks noGrp="1"/>
          </p:cNvSpPr>
          <p:nvPr>
            <p:ph type="sldNum" sz="quarter" idx="10"/>
          </p:nvPr>
        </p:nvSpPr>
        <p:spPr/>
        <p:txBody>
          <a:bodyPr/>
          <a:lstStyle/>
          <a:p>
            <a:fld id="{345D60D9-5372-5F40-9443-0F9AE5BDC3C8}" type="slidenum">
              <a:rPr lang="en-US" smtClean="0"/>
              <a:pPr/>
              <a:t>‹#›</a:t>
            </a:fld>
            <a:endParaRPr lang="en-US" dirty="0"/>
          </a:p>
        </p:txBody>
      </p:sp>
      <p:grpSp>
        <p:nvGrpSpPr>
          <p:cNvPr id="8" name="Group 7">
            <a:extLst>
              <a:ext uri="{FF2B5EF4-FFF2-40B4-BE49-F238E27FC236}">
                <a16:creationId xmlns:a16="http://schemas.microsoft.com/office/drawing/2014/main" id="{434F19AA-9A8B-4675-BD13-F25B29E30BBE}"/>
              </a:ext>
            </a:extLst>
          </p:cNvPr>
          <p:cNvGrpSpPr/>
          <p:nvPr userDrawn="1"/>
        </p:nvGrpSpPr>
        <p:grpSpPr>
          <a:xfrm>
            <a:off x="-17918" y="0"/>
            <a:ext cx="144000" cy="6863853"/>
            <a:chOff x="-17918" y="0"/>
            <a:chExt cx="144000" cy="6863853"/>
          </a:xfrm>
        </p:grpSpPr>
        <p:sp>
          <p:nvSpPr>
            <p:cNvPr id="9" name="Rectangle 8">
              <a:extLst>
                <a:ext uri="{FF2B5EF4-FFF2-40B4-BE49-F238E27FC236}">
                  <a16:creationId xmlns:a16="http://schemas.microsoft.com/office/drawing/2014/main" id="{04964E0E-11FA-423C-AC0A-D224CD9DF2F7}"/>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FDFFE31-52B2-4476-984A-5C368292C756}"/>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11" name="Rectangle 10">
            <a:extLst>
              <a:ext uri="{FF2B5EF4-FFF2-40B4-BE49-F238E27FC236}">
                <a16:creationId xmlns:a16="http://schemas.microsoft.com/office/drawing/2014/main" id="{BE84118C-B960-48C2-AD3E-8575B60B9EB5}"/>
              </a:ext>
            </a:extLst>
          </p:cNvPr>
          <p:cNvSpPr/>
          <p:nvPr userDrawn="1"/>
        </p:nvSpPr>
        <p:spPr>
          <a:xfrm>
            <a:off x="642892" y="1222312"/>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1A944"/>
              </a:solidFill>
            </a:endParaRPr>
          </a:p>
        </p:txBody>
      </p:sp>
      <p:sp>
        <p:nvSpPr>
          <p:cNvPr id="14" name="Text Placeholder 8">
            <a:extLst>
              <a:ext uri="{FF2B5EF4-FFF2-40B4-BE49-F238E27FC236}">
                <a16:creationId xmlns:a16="http://schemas.microsoft.com/office/drawing/2014/main" id="{D34CB1EF-7A24-440D-9A9B-1CDD55CCDC31}"/>
              </a:ext>
            </a:extLst>
          </p:cNvPr>
          <p:cNvSpPr>
            <a:spLocks noGrp="1"/>
          </p:cNvSpPr>
          <p:nvPr>
            <p:ph type="body" sz="quarter" idx="13" hasCustomPrompt="1"/>
          </p:nvPr>
        </p:nvSpPr>
        <p:spPr>
          <a:xfrm>
            <a:off x="646055" y="826855"/>
            <a:ext cx="10993256" cy="283801"/>
          </a:xfrm>
          <a:prstGeom prst="rect">
            <a:avLst/>
          </a:prstGeom>
        </p:spPr>
        <p:txBody>
          <a:bodyPr lIns="0" anchor="b"/>
          <a:lstStyle>
            <a:lvl1pPr marL="0" indent="0">
              <a:lnSpc>
                <a:spcPts val="2200"/>
              </a:lnSpc>
              <a:buNone/>
              <a:defRPr sz="1600" b="0" i="0">
                <a:solidFill>
                  <a:srgbClr val="FFFFFF"/>
                </a:solidFill>
                <a:latin typeface="Oracle Sans Light" panose="020B0403020204020204" pitchFamily="34" charset="0"/>
                <a:cs typeface="Oracle Sans Light" panose="020B0403020204020204" pitchFamily="34" charset="0"/>
              </a:defRPr>
            </a:lvl1pPr>
            <a:lvl2pPr marL="457200" indent="0">
              <a:buNone/>
              <a:defRPr sz="1600" b="0" i="0">
                <a:latin typeface="Oracle Sans Light" panose="020B0403020204020204" pitchFamily="34" charset="0"/>
                <a:cs typeface="Oracle Sans Light" panose="020B0403020204020204" pitchFamily="34" charset="0"/>
              </a:defRPr>
            </a:lvl2pPr>
            <a:lvl3pPr marL="914400" indent="0">
              <a:buNone/>
              <a:defRPr sz="1600" b="0" i="0">
                <a:latin typeface="Oracle Sans Light" panose="020B0403020204020204" pitchFamily="34" charset="0"/>
                <a:cs typeface="Oracle Sans Light" panose="020B0403020204020204" pitchFamily="34" charset="0"/>
              </a:defRPr>
            </a:lvl3pPr>
            <a:lvl4pPr marL="1371600" indent="0">
              <a:buNone/>
              <a:defRPr sz="1600" b="0" i="0">
                <a:latin typeface="Oracle Sans Light" panose="020B0403020204020204" pitchFamily="34" charset="0"/>
                <a:cs typeface="Oracle Sans Light" panose="020B0403020204020204" pitchFamily="34" charset="0"/>
              </a:defRPr>
            </a:lvl4pPr>
            <a:lvl5pPr marL="1828800" indent="0">
              <a:buNone/>
              <a:defRPr sz="1600" b="0" i="0">
                <a:latin typeface="Oracle Sans Light" panose="020B0403020204020204" pitchFamily="34" charset="0"/>
                <a:cs typeface="Oracle Sans Light" panose="020B0403020204020204" pitchFamily="34" charset="0"/>
              </a:defRPr>
            </a:lvl5pPr>
          </a:lstStyle>
          <a:p>
            <a:pPr lvl="0"/>
            <a:r>
              <a:rPr lang="en-US" dirty="0"/>
              <a:t>Click to edit Subhead</a:t>
            </a:r>
          </a:p>
        </p:txBody>
      </p:sp>
      <p:sp>
        <p:nvSpPr>
          <p:cNvPr id="16" name="Title">
            <a:extLst>
              <a:ext uri="{FF2B5EF4-FFF2-40B4-BE49-F238E27FC236}">
                <a16:creationId xmlns:a16="http://schemas.microsoft.com/office/drawing/2014/main" id="{10DEE86E-4B6A-413D-A290-DE487D7699CF}"/>
              </a:ext>
            </a:extLst>
          </p:cNvPr>
          <p:cNvSpPr>
            <a:spLocks noGrp="1"/>
          </p:cNvSpPr>
          <p:nvPr>
            <p:ph type="title"/>
          </p:nvPr>
        </p:nvSpPr>
        <p:spPr>
          <a:xfrm>
            <a:off x="648335" y="375349"/>
            <a:ext cx="10993256" cy="451507"/>
          </a:xfrm>
          <a:prstGeom prst="rect">
            <a:avLst/>
          </a:prstGeom>
        </p:spPr>
        <p:txBody>
          <a:bodyPr vert="horz" lIns="0" tIns="0" rIns="0" bIns="0" rtlCol="0" anchor="b">
            <a:noAutofit/>
          </a:bodyPr>
          <a:lstStyle>
            <a:lvl1pPr>
              <a:defRPr>
                <a:solidFill>
                  <a:srgbClr val="FFFFFF"/>
                </a:solidFill>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Picture 1" descr="A logo with a globe and plane&#10;&#10;Description automatically generated">
            <a:extLst>
              <a:ext uri="{FF2B5EF4-FFF2-40B4-BE49-F238E27FC236}">
                <a16:creationId xmlns:a16="http://schemas.microsoft.com/office/drawing/2014/main" id="{2466C175-55EC-988A-616C-0B5D3939A2C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8763" y="6262606"/>
            <a:ext cx="1428949" cy="581106"/>
          </a:xfrm>
          <a:prstGeom prst="rect">
            <a:avLst/>
          </a:prstGeom>
        </p:spPr>
      </p:pic>
      <p:sp>
        <p:nvSpPr>
          <p:cNvPr id="6" name="Footer Placeholder 3">
            <a:extLst>
              <a:ext uri="{FF2B5EF4-FFF2-40B4-BE49-F238E27FC236}">
                <a16:creationId xmlns:a16="http://schemas.microsoft.com/office/drawing/2014/main" id="{DEA965B9-F130-BCAC-40C3-87FFCE87CC41}"/>
              </a:ext>
            </a:extLst>
          </p:cNvPr>
          <p:cNvSpPr>
            <a:spLocks noGrp="1"/>
          </p:cNvSpPr>
          <p:nvPr>
            <p:ph type="ftr" sz="quarter" idx="11"/>
          </p:nvPr>
        </p:nvSpPr>
        <p:spPr>
          <a:xfrm>
            <a:off x="642892" y="6397181"/>
            <a:ext cx="5745379" cy="365125"/>
          </a:xfrm>
        </p:spPr>
        <p:txBody>
          <a:bodyPr/>
          <a:lstStyle/>
          <a:p>
            <a:r>
              <a:rPr lang="en-US" dirty="0"/>
              <a:t>Copyright © 2024, AVIONIC - Digital Learning for Green Air Transport and Logistics</a:t>
            </a:r>
          </a:p>
        </p:txBody>
      </p:sp>
    </p:spTree>
    <p:extLst>
      <p:ext uri="{BB962C8B-B14F-4D97-AF65-F5344CB8AC3E}">
        <p14:creationId xmlns:p14="http://schemas.microsoft.com/office/powerpoint/2010/main" val="68170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Right Rail Green">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357B34-A3E4-453B-956E-88BFA5136A41}"/>
              </a:ext>
            </a:extLst>
          </p:cNvPr>
          <p:cNvSpPr/>
          <p:nvPr userDrawn="1"/>
        </p:nvSpPr>
        <p:spPr>
          <a:xfrm>
            <a:off x="8115299" y="0"/>
            <a:ext cx="4076701"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E59B371-D545-4FCA-AB9E-C67945990CB1}"/>
              </a:ext>
            </a:extLst>
          </p:cNvPr>
          <p:cNvSpPr>
            <a:spLocks noGrp="1"/>
          </p:cNvSpPr>
          <p:nvPr>
            <p:ph type="sldNum" sz="quarter" idx="10"/>
          </p:nvPr>
        </p:nvSpPr>
        <p:spPr/>
        <p:txBody>
          <a:bodyPr/>
          <a:lstStyle/>
          <a:p>
            <a:fld id="{345D60D9-5372-5F40-9443-0F9AE5BDC3C8}" type="slidenum">
              <a:rPr lang="en-US" smtClean="0"/>
              <a:pPr/>
              <a:t>‹#›</a:t>
            </a:fld>
            <a:endParaRPr lang="en-US" dirty="0"/>
          </a:p>
        </p:txBody>
      </p:sp>
      <p:sp>
        <p:nvSpPr>
          <p:cNvPr id="15" name="Content Placeholder 12">
            <a:extLst>
              <a:ext uri="{FF2B5EF4-FFF2-40B4-BE49-F238E27FC236}">
                <a16:creationId xmlns:a16="http://schemas.microsoft.com/office/drawing/2014/main" id="{BB7C2B6A-9AE6-4381-9428-5CABF7EA623C}"/>
              </a:ext>
            </a:extLst>
          </p:cNvPr>
          <p:cNvSpPr>
            <a:spLocks noGrp="1"/>
          </p:cNvSpPr>
          <p:nvPr>
            <p:ph sz="quarter" idx="19"/>
          </p:nvPr>
        </p:nvSpPr>
        <p:spPr>
          <a:xfrm>
            <a:off x="650876" y="1590557"/>
            <a:ext cx="7186446" cy="3977223"/>
          </a:xfrm>
        </p:spPr>
        <p:txBody>
          <a:bodyPr/>
          <a:lstStyle>
            <a:lvl1pPr>
              <a:defRPr sz="14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9" name="Text Placeholder 8">
            <a:extLst>
              <a:ext uri="{FF2B5EF4-FFF2-40B4-BE49-F238E27FC236}">
                <a16:creationId xmlns:a16="http://schemas.microsoft.com/office/drawing/2014/main" id="{E5D7B8FD-E766-4750-87FF-58FBE5EC7FE9}"/>
              </a:ext>
            </a:extLst>
          </p:cNvPr>
          <p:cNvSpPr>
            <a:spLocks noGrp="1"/>
          </p:cNvSpPr>
          <p:nvPr>
            <p:ph type="body" sz="quarter" idx="13" hasCustomPrompt="1"/>
          </p:nvPr>
        </p:nvSpPr>
        <p:spPr>
          <a:xfrm>
            <a:off x="646055" y="826855"/>
            <a:ext cx="7186446" cy="283801"/>
          </a:xfrm>
          <a:prstGeom prst="rect">
            <a:avLst/>
          </a:prstGeom>
        </p:spPr>
        <p:txBody>
          <a:bodyPr lIns="0" anchor="b"/>
          <a:lstStyle>
            <a:lvl1pPr marL="0" indent="0">
              <a:lnSpc>
                <a:spcPts val="2200"/>
              </a:lnSpc>
              <a:buNone/>
              <a:defRPr sz="1600" b="0" i="0">
                <a:solidFill>
                  <a:schemeClr val="tx1">
                    <a:lumMod val="50000"/>
                  </a:schemeClr>
                </a:solidFill>
                <a:latin typeface="Oracle Sans Light" panose="020B0403020204020204" pitchFamily="34" charset="0"/>
                <a:cs typeface="Oracle Sans Light" panose="020B0403020204020204" pitchFamily="34" charset="0"/>
              </a:defRPr>
            </a:lvl1pPr>
            <a:lvl2pPr marL="457200" indent="0">
              <a:buNone/>
              <a:defRPr sz="1600" b="0" i="0">
                <a:latin typeface="Oracle Sans Light" panose="020B0403020204020204" pitchFamily="34" charset="0"/>
                <a:cs typeface="Oracle Sans Light" panose="020B0403020204020204" pitchFamily="34" charset="0"/>
              </a:defRPr>
            </a:lvl2pPr>
            <a:lvl3pPr marL="914400" indent="0">
              <a:buNone/>
              <a:defRPr sz="1600" b="0" i="0">
                <a:latin typeface="Oracle Sans Light" panose="020B0403020204020204" pitchFamily="34" charset="0"/>
                <a:cs typeface="Oracle Sans Light" panose="020B0403020204020204" pitchFamily="34" charset="0"/>
              </a:defRPr>
            </a:lvl3pPr>
            <a:lvl4pPr marL="1371600" indent="0">
              <a:buNone/>
              <a:defRPr sz="1600" b="0" i="0">
                <a:latin typeface="Oracle Sans Light" panose="020B0403020204020204" pitchFamily="34" charset="0"/>
                <a:cs typeface="Oracle Sans Light" panose="020B0403020204020204" pitchFamily="34" charset="0"/>
              </a:defRPr>
            </a:lvl4pPr>
            <a:lvl5pPr marL="1828800" indent="0">
              <a:buNone/>
              <a:defRPr sz="1600" b="0" i="0">
                <a:latin typeface="Oracle Sans Light" panose="020B0403020204020204" pitchFamily="34" charset="0"/>
                <a:cs typeface="Oracle Sans Light" panose="020B0403020204020204" pitchFamily="34" charset="0"/>
              </a:defRPr>
            </a:lvl5pPr>
          </a:lstStyle>
          <a:p>
            <a:pPr lvl="0"/>
            <a:r>
              <a:rPr lang="en-US" dirty="0"/>
              <a:t>Click to edit Subhead</a:t>
            </a:r>
          </a:p>
        </p:txBody>
      </p:sp>
      <p:sp>
        <p:nvSpPr>
          <p:cNvPr id="10" name="Title">
            <a:extLst>
              <a:ext uri="{FF2B5EF4-FFF2-40B4-BE49-F238E27FC236}">
                <a16:creationId xmlns:a16="http://schemas.microsoft.com/office/drawing/2014/main" id="{47AD3012-49D7-447C-BDA5-1495B08801A3}"/>
              </a:ext>
            </a:extLst>
          </p:cNvPr>
          <p:cNvSpPr>
            <a:spLocks noGrp="1"/>
          </p:cNvSpPr>
          <p:nvPr>
            <p:ph type="title"/>
          </p:nvPr>
        </p:nvSpPr>
        <p:spPr>
          <a:xfrm>
            <a:off x="648335" y="375349"/>
            <a:ext cx="7186446" cy="451507"/>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a:t>Click to edit Master title style</a:t>
            </a:r>
            <a:endParaRPr lang="en-US" dirty="0"/>
          </a:p>
        </p:txBody>
      </p:sp>
      <p:pic>
        <p:nvPicPr>
          <p:cNvPr id="2" name="Picture 1" descr="A logo with a globe and plane&#10;&#10;Description automatically generated">
            <a:extLst>
              <a:ext uri="{FF2B5EF4-FFF2-40B4-BE49-F238E27FC236}">
                <a16:creationId xmlns:a16="http://schemas.microsoft.com/office/drawing/2014/main" id="{DBDCC67E-789E-D940-55B9-024CBBB2E1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8763" y="6262606"/>
            <a:ext cx="1428949" cy="581106"/>
          </a:xfrm>
          <a:prstGeom prst="rect">
            <a:avLst/>
          </a:prstGeom>
        </p:spPr>
      </p:pic>
      <p:sp>
        <p:nvSpPr>
          <p:cNvPr id="6" name="Footer Placeholder 3">
            <a:extLst>
              <a:ext uri="{FF2B5EF4-FFF2-40B4-BE49-F238E27FC236}">
                <a16:creationId xmlns:a16="http://schemas.microsoft.com/office/drawing/2014/main" id="{BB20F8A3-3C10-D07C-23AE-19ABB52675D7}"/>
              </a:ext>
            </a:extLst>
          </p:cNvPr>
          <p:cNvSpPr>
            <a:spLocks noGrp="1"/>
          </p:cNvSpPr>
          <p:nvPr>
            <p:ph type="ftr" sz="quarter" idx="11"/>
          </p:nvPr>
        </p:nvSpPr>
        <p:spPr>
          <a:xfrm>
            <a:off x="642892" y="6397181"/>
            <a:ext cx="5745379" cy="365125"/>
          </a:xfrm>
        </p:spPr>
        <p:txBody>
          <a:bodyPr/>
          <a:lstStyle/>
          <a:p>
            <a:r>
              <a:rPr lang="en-US" dirty="0"/>
              <a:t>Copyright © 2024, AVIONIC - Digital Learning for Green Air Transport and Logistics</a:t>
            </a:r>
          </a:p>
        </p:txBody>
      </p:sp>
    </p:spTree>
    <p:extLst>
      <p:ext uri="{BB962C8B-B14F-4D97-AF65-F5344CB8AC3E}">
        <p14:creationId xmlns:p14="http://schemas.microsoft.com/office/powerpoint/2010/main" val="3039443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1157-74C5-CE3E-66FF-6E2A895778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07B001-1303-E52C-61FC-B79826B85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C89D40-3B20-C94D-C379-73459C196A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365686-7FD2-409A-E3AE-A14971202C53}"/>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6" name="Footer Placeholder 5">
            <a:extLst>
              <a:ext uri="{FF2B5EF4-FFF2-40B4-BE49-F238E27FC236}">
                <a16:creationId xmlns:a16="http://schemas.microsoft.com/office/drawing/2014/main" id="{CFE7DB15-30EE-3877-1D1C-BA84FE063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25813-6DD5-E6AA-FB4F-EF4D7EB94E65}"/>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128250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5FBE5-E06D-8860-670A-4BA117A47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1F673A-D182-1EAB-A28B-871B3E898B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AE1F8B-DD2A-2547-B98F-55384DB7E6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D932A6-EDED-CD34-BCD5-2CDD04833C82}"/>
              </a:ext>
            </a:extLst>
          </p:cNvPr>
          <p:cNvSpPr>
            <a:spLocks noGrp="1"/>
          </p:cNvSpPr>
          <p:nvPr>
            <p:ph type="dt" sz="half" idx="10"/>
          </p:nvPr>
        </p:nvSpPr>
        <p:spPr/>
        <p:txBody>
          <a:bodyPr/>
          <a:lstStyle/>
          <a:p>
            <a:fld id="{F5B2F1D4-8576-4B3F-B979-86DA5835404D}" type="datetimeFigureOut">
              <a:rPr lang="en-US" smtClean="0"/>
              <a:t>10/29/2024</a:t>
            </a:fld>
            <a:endParaRPr lang="en-US"/>
          </a:p>
        </p:txBody>
      </p:sp>
      <p:sp>
        <p:nvSpPr>
          <p:cNvPr id="6" name="Footer Placeholder 5">
            <a:extLst>
              <a:ext uri="{FF2B5EF4-FFF2-40B4-BE49-F238E27FC236}">
                <a16:creationId xmlns:a16="http://schemas.microsoft.com/office/drawing/2014/main" id="{B02A24C3-EC00-6218-0F7D-F62DB0FF3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193F18-7636-1692-2D60-39DE0956921D}"/>
              </a:ext>
            </a:extLst>
          </p:cNvPr>
          <p:cNvSpPr>
            <a:spLocks noGrp="1"/>
          </p:cNvSpPr>
          <p:nvPr>
            <p:ph type="sldNum" sz="quarter" idx="12"/>
          </p:nvPr>
        </p:nvSpPr>
        <p:spPr/>
        <p:txBody>
          <a:bodyPr/>
          <a:lstStyle/>
          <a:p>
            <a:fld id="{170349DD-9214-47A2-852E-7DA5638CE45E}" type="slidenum">
              <a:rPr lang="en-US" smtClean="0"/>
              <a:t>‹#›</a:t>
            </a:fld>
            <a:endParaRPr lang="en-US"/>
          </a:p>
        </p:txBody>
      </p:sp>
    </p:spTree>
    <p:extLst>
      <p:ext uri="{BB962C8B-B14F-4D97-AF65-F5344CB8AC3E}">
        <p14:creationId xmlns:p14="http://schemas.microsoft.com/office/powerpoint/2010/main" val="3850672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6.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573AEC-9568-9B19-6861-6190F94A37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82766D-B772-C105-150B-2618DC9B3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933271-C0E5-C777-5DCE-8718329AA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2F1D4-8576-4B3F-B979-86DA5835404D}" type="datetimeFigureOut">
              <a:rPr lang="en-US" smtClean="0"/>
              <a:t>10/29/2024</a:t>
            </a:fld>
            <a:endParaRPr lang="en-US"/>
          </a:p>
        </p:txBody>
      </p:sp>
      <p:sp>
        <p:nvSpPr>
          <p:cNvPr id="5" name="Footer Placeholder 4">
            <a:extLst>
              <a:ext uri="{FF2B5EF4-FFF2-40B4-BE49-F238E27FC236}">
                <a16:creationId xmlns:a16="http://schemas.microsoft.com/office/drawing/2014/main" id="{1FA67577-BD81-EBB3-D812-B6D7933EB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7A63BC-DCDE-A3EB-8C60-AB8F0EE45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0349DD-9214-47A2-852E-7DA5638CE45E}" type="slidenum">
              <a:rPr lang="en-US" smtClean="0"/>
              <a:t>‹#›</a:t>
            </a:fld>
            <a:endParaRPr lang="en-US"/>
          </a:p>
        </p:txBody>
      </p:sp>
    </p:spTree>
    <p:extLst>
      <p:ext uri="{BB962C8B-B14F-4D97-AF65-F5344CB8AC3E}">
        <p14:creationId xmlns:p14="http://schemas.microsoft.com/office/powerpoint/2010/main" val="1995116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70" y="2963335"/>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1"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2"/>
            <a:ext cx="8534401"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3" y="6172202"/>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3F41C87-7AD9-4845-A077-840E4A0F3F06}" type="datetimeFigureOut">
              <a:rPr lang="en-US" smtClean="0"/>
              <a:pPr/>
              <a:t>10/29/2024</a:t>
            </a:fld>
            <a:endParaRPr lang="en-US"/>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1" y="5578477"/>
            <a:ext cx="1142245" cy="669925"/>
          </a:xfrm>
          <a:prstGeom prst="rect">
            <a:avLst/>
          </a:prstGeom>
        </p:spPr>
        <p:txBody>
          <a:bodyPr vert="horz" lIns="91440" tIns="45720" rIns="91440" bIns="45720" rtlCol="0" anchor="b"/>
          <a:lstStyle>
            <a:lvl1pPr algn="r">
              <a:defRPr sz="3199" b="0" i="0">
                <a:solidFill>
                  <a:schemeClr val="bg2">
                    <a:lumMod val="50000"/>
                  </a:schemeClr>
                </a:solidFill>
                <a:effectLst/>
                <a:latin typeface="+mn-lt"/>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218720077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063" rtl="0" eaLnBrk="1" latinLnBrk="0" hangingPunct="1">
        <a:spcBef>
          <a:spcPct val="0"/>
        </a:spcBef>
        <a:buNone/>
        <a:defRPr sz="3599"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tx1"/>
        </a:buClr>
        <a:buSzPct val="80000"/>
        <a:buFont typeface="Wingdings 3" panose="05040102010807070707" pitchFamily="18" charset="2"/>
        <a:buChar char=""/>
        <a:defRPr sz="1999" kern="1200" cap="none">
          <a:solidFill>
            <a:schemeClr val="bg2">
              <a:lumMod val="7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tx1"/>
        </a:buClr>
        <a:buSzPct val="80000"/>
        <a:buFont typeface="Wingdings 3" panose="05040102010807070707" pitchFamily="18" charset="2"/>
        <a:buChar char=""/>
        <a:defRPr sz="1799" kern="1200" cap="none">
          <a:solidFill>
            <a:schemeClr val="bg2">
              <a:lumMod val="7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10/29/2024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354654777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E603F-28B7-4831-BF23-65FBAB13D5FB}"/>
              </a:ext>
            </a:extLst>
          </p:cNvPr>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4D39700F-2B10-4402-A7DD-06EE2245880D}"/>
              </a:ext>
              <a:ext uri="{C183D7F6-B498-43B3-948B-1728B52AA6E4}">
                <adec:decorative xmlns:adec="http://schemas.microsoft.com/office/drawing/2017/decorative" val="1"/>
              </a:ext>
            </a:extLst>
          </p:cNvPr>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10/29/2024</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pPr/>
              <a:t>‹#›</a:t>
            </a:fld>
            <a:endParaRPr lang="en-US"/>
          </a:p>
        </p:txBody>
      </p:sp>
    </p:spTree>
    <p:extLst>
      <p:ext uri="{BB962C8B-B14F-4D97-AF65-F5344CB8AC3E}">
        <p14:creationId xmlns:p14="http://schemas.microsoft.com/office/powerpoint/2010/main" val="208501270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29333" y="1189033"/>
            <a:ext cx="9154800" cy="11432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a:endParaRPr dirty="0"/>
          </a:p>
        </p:txBody>
      </p:sp>
      <p:sp>
        <p:nvSpPr>
          <p:cNvPr id="7" name="Google Shape;7;p1"/>
          <p:cNvSpPr txBox="1">
            <a:spLocks noGrp="1"/>
          </p:cNvSpPr>
          <p:nvPr>
            <p:ph type="body" idx="1"/>
          </p:nvPr>
        </p:nvSpPr>
        <p:spPr>
          <a:xfrm>
            <a:off x="1229333" y="2514601"/>
            <a:ext cx="9154800" cy="3154800"/>
          </a:xfrm>
          <a:prstGeom prst="rect">
            <a:avLst/>
          </a:prstGeom>
          <a:noFill/>
          <a:ln>
            <a:noFill/>
          </a:ln>
        </p:spPr>
        <p:txBody>
          <a:bodyPr spcFirstLastPara="1" wrap="square" lIns="91425" tIns="91425" rIns="91425" bIns="91425" anchor="t" anchorCtr="0"/>
          <a:lstStyle>
            <a:lvl1pPr marL="457200" lvl="0" indent="-3429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marL="914400" lvl="1"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marL="1371600" lvl="2" indent="-3429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marL="1828800" lvl="3"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marL="2286000" lvl="4"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marL="2743200" lvl="5"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marL="3200400" lvl="6"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marL="3657600" lvl="7"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marL="4114800" lvl="8" indent="-3429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a:endParaRPr dirty="0"/>
          </a:p>
        </p:txBody>
      </p:sp>
      <p:sp>
        <p:nvSpPr>
          <p:cNvPr id="8" name="Google Shape;8;p1"/>
          <p:cNvSpPr txBox="1">
            <a:spLocks noGrp="1"/>
          </p:cNvSpPr>
          <p:nvPr>
            <p:ph type="sldNum" idx="12"/>
          </p:nvPr>
        </p:nvSpPr>
        <p:spPr>
          <a:xfrm>
            <a:off x="11472533" y="6120400"/>
            <a:ext cx="719600" cy="737600"/>
          </a:xfrm>
          <a:prstGeom prst="rect">
            <a:avLst/>
          </a:prstGeom>
          <a:noFill/>
          <a:ln>
            <a:noFill/>
          </a:ln>
        </p:spPr>
        <p:txBody>
          <a:bodyPr spcFirstLastPara="1" wrap="square" lIns="91425" tIns="91425" rIns="91425" bIns="91425" anchor="ctr" anchorCtr="0">
            <a:noAutofit/>
          </a:bodyPr>
          <a:lstStyle>
            <a:lvl1pPr lvl="0" algn="ctr">
              <a:buNone/>
              <a:defRPr sz="1733">
                <a:solidFill>
                  <a:srgbClr val="FFB600"/>
                </a:solidFill>
                <a:latin typeface="Raleway ExtraBold"/>
                <a:ea typeface="Raleway ExtraBold"/>
                <a:cs typeface="Raleway ExtraBold"/>
                <a:sym typeface="Raleway ExtraBold"/>
              </a:defRPr>
            </a:lvl1pPr>
            <a:lvl2pPr lvl="1" algn="ctr">
              <a:buNone/>
              <a:defRPr sz="1733">
                <a:solidFill>
                  <a:srgbClr val="FFB600"/>
                </a:solidFill>
                <a:latin typeface="Raleway ExtraBold"/>
                <a:ea typeface="Raleway ExtraBold"/>
                <a:cs typeface="Raleway ExtraBold"/>
                <a:sym typeface="Raleway ExtraBold"/>
              </a:defRPr>
            </a:lvl2pPr>
            <a:lvl3pPr lvl="2" algn="ctr">
              <a:buNone/>
              <a:defRPr sz="1733">
                <a:solidFill>
                  <a:srgbClr val="FFB600"/>
                </a:solidFill>
                <a:latin typeface="Raleway ExtraBold"/>
                <a:ea typeface="Raleway ExtraBold"/>
                <a:cs typeface="Raleway ExtraBold"/>
                <a:sym typeface="Raleway ExtraBold"/>
              </a:defRPr>
            </a:lvl3pPr>
            <a:lvl4pPr lvl="3" algn="ctr">
              <a:buNone/>
              <a:defRPr sz="1733">
                <a:solidFill>
                  <a:srgbClr val="FFB600"/>
                </a:solidFill>
                <a:latin typeface="Raleway ExtraBold"/>
                <a:ea typeface="Raleway ExtraBold"/>
                <a:cs typeface="Raleway ExtraBold"/>
                <a:sym typeface="Raleway ExtraBold"/>
              </a:defRPr>
            </a:lvl4pPr>
            <a:lvl5pPr lvl="4" algn="ctr">
              <a:buNone/>
              <a:defRPr sz="1733">
                <a:solidFill>
                  <a:srgbClr val="FFB600"/>
                </a:solidFill>
                <a:latin typeface="Raleway ExtraBold"/>
                <a:ea typeface="Raleway ExtraBold"/>
                <a:cs typeface="Raleway ExtraBold"/>
                <a:sym typeface="Raleway ExtraBold"/>
              </a:defRPr>
            </a:lvl5pPr>
            <a:lvl6pPr lvl="5" algn="ctr">
              <a:buNone/>
              <a:defRPr sz="1733">
                <a:solidFill>
                  <a:srgbClr val="FFB600"/>
                </a:solidFill>
                <a:latin typeface="Raleway ExtraBold"/>
                <a:ea typeface="Raleway ExtraBold"/>
                <a:cs typeface="Raleway ExtraBold"/>
                <a:sym typeface="Raleway ExtraBold"/>
              </a:defRPr>
            </a:lvl6pPr>
            <a:lvl7pPr lvl="6" algn="ctr">
              <a:buNone/>
              <a:defRPr sz="1733">
                <a:solidFill>
                  <a:srgbClr val="FFB600"/>
                </a:solidFill>
                <a:latin typeface="Raleway ExtraBold"/>
                <a:ea typeface="Raleway ExtraBold"/>
                <a:cs typeface="Raleway ExtraBold"/>
                <a:sym typeface="Raleway ExtraBold"/>
              </a:defRPr>
            </a:lvl7pPr>
            <a:lvl8pPr lvl="7" algn="ctr">
              <a:buNone/>
              <a:defRPr sz="1733">
                <a:solidFill>
                  <a:srgbClr val="FFB600"/>
                </a:solidFill>
                <a:latin typeface="Raleway ExtraBold"/>
                <a:ea typeface="Raleway ExtraBold"/>
                <a:cs typeface="Raleway ExtraBold"/>
                <a:sym typeface="Raleway ExtraBold"/>
              </a:defRPr>
            </a:lvl8pPr>
            <a:lvl9pPr lvl="8" algn="ctr">
              <a:buNone/>
              <a:defRPr sz="1733">
                <a:solidFill>
                  <a:srgbClr val="FFB600"/>
                </a:solidFill>
                <a:latin typeface="Raleway ExtraBold"/>
                <a:ea typeface="Raleway ExtraBold"/>
                <a:cs typeface="Raleway ExtraBold"/>
                <a:sym typeface="Raleway ExtraBold"/>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70772886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A74AC7-705C-EAE0-6DF9-9040E5BD4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14988D-50D8-46D3-4AB9-0E11CBCE06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1FEC9-FF6A-9EEA-86D2-EA2583CF22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40425-405C-4B83-9791-3C990B5E2FE6}" type="datetimeFigureOut">
              <a:rPr lang="en-US" smtClean="0"/>
              <a:t>10/29/2024</a:t>
            </a:fld>
            <a:endParaRPr lang="en-US"/>
          </a:p>
        </p:txBody>
      </p:sp>
      <p:sp>
        <p:nvSpPr>
          <p:cNvPr id="5" name="Footer Placeholder 4">
            <a:extLst>
              <a:ext uri="{FF2B5EF4-FFF2-40B4-BE49-F238E27FC236}">
                <a16:creationId xmlns:a16="http://schemas.microsoft.com/office/drawing/2014/main" id="{2B1E1EA6-4AA8-6E1A-BBF4-3790C60F3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2E54D4-AD3F-63E6-14E7-03800AA0F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D771C-3B5D-4A5E-B12F-8975598B4C8A}" type="slidenum">
              <a:rPr lang="en-US" smtClean="0"/>
              <a:t>‹#›</a:t>
            </a:fld>
            <a:endParaRPr lang="en-US"/>
          </a:p>
        </p:txBody>
      </p:sp>
    </p:spTree>
    <p:extLst>
      <p:ext uri="{BB962C8B-B14F-4D97-AF65-F5344CB8AC3E}">
        <p14:creationId xmlns:p14="http://schemas.microsoft.com/office/powerpoint/2010/main" val="2461681879"/>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7" r:id="rId15"/>
    <p:sldLayoutId id="2147483728" r:id="rId16"/>
    <p:sldLayoutId id="2147483729" r:id="rId17"/>
    <p:sldLayoutId id="214748373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emf"/><Relationship Id="rId4"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tiff"/><Relationship Id="rId9" Type="http://schemas.openxmlformats.org/officeDocument/2006/relationships/image" Target="../media/image78.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jp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8.png"/></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57.png"/><Relationship Id="rId7"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99.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101.png"/><Relationship Id="rId7" Type="http://schemas.openxmlformats.org/officeDocument/2006/relationships/diagramQuickStyle" Target="../diagrams/quickStyle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108.png"/><Relationship Id="rId4" Type="http://schemas.microsoft.com/office/2007/relationships/hdphoto" Target="../media/hdphoto2.wdp"/><Relationship Id="rId9" Type="http://schemas.microsoft.com/office/2007/relationships/diagramDrawing" Target="../diagrams/drawing7.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chart" Target="../charts/chart6.xml"/><Relationship Id="rId4" Type="http://schemas.openxmlformats.org/officeDocument/2006/relationships/chart" Target="../charts/chart5.xml"/></Relationships>
</file>

<file path=ppt/slides/_rels/slide3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3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124.png"/><Relationship Id="rId7" Type="http://schemas.openxmlformats.org/officeDocument/2006/relationships/diagramQuickStyle" Target="../diagrams/quickStyle8.xml"/><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25.png"/><Relationship Id="rId4" Type="http://schemas.microsoft.com/office/2007/relationships/hdphoto" Target="../media/hdphoto3.wdp"/><Relationship Id="rId9" Type="http://schemas.microsoft.com/office/2007/relationships/diagramDrawing" Target="../diagrams/drawing8.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6.jpeg"/><Relationship Id="rId1" Type="http://schemas.openxmlformats.org/officeDocument/2006/relationships/slideLayout" Target="../slideLayouts/slideLayout70.xml"/></Relationships>
</file>

<file path=ppt/slides/_rels/slide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73.xml"/><Relationship Id="rId4" Type="http://schemas.openxmlformats.org/officeDocument/2006/relationships/image" Target="../media/image129.png"/></Relationships>
</file>

<file path=ppt/slides/_rels/slide5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2.png"/><Relationship Id="rId7" Type="http://schemas.openxmlformats.org/officeDocument/2006/relationships/image" Target="../media/image134.png"/><Relationship Id="rId2" Type="http://schemas.openxmlformats.org/officeDocument/2006/relationships/image" Target="../media/image130.jpeg"/><Relationship Id="rId1" Type="http://schemas.openxmlformats.org/officeDocument/2006/relationships/slideLayout" Target="../slideLayouts/slideLayout70.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2.pn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74.xml"/><Relationship Id="rId4" Type="http://schemas.openxmlformats.org/officeDocument/2006/relationships/image" Target="../media/image139.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0.jpeg"/><Relationship Id="rId1" Type="http://schemas.openxmlformats.org/officeDocument/2006/relationships/slideLayout" Target="../slideLayouts/slideLayout70.xml"/><Relationship Id="rId4" Type="http://schemas.openxmlformats.org/officeDocument/2006/relationships/image" Target="../media/image140.png"/></Relationships>
</file>

<file path=ppt/slides/_rels/slide6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2.xml"/></Relationships>
</file>

<file path=ppt/slides/_rels/slide6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75.xml"/><Relationship Id="rId4" Type="http://schemas.openxmlformats.org/officeDocument/2006/relationships/image" Target="../media/image145.png"/></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7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mailto:sorin.zaharia@gmail.com" TargetMode="External"/><Relationship Id="rId2" Type="http://schemas.openxmlformats.org/officeDocument/2006/relationships/image" Target="../media/image148.png"/><Relationship Id="rId1" Type="http://schemas.openxmlformats.org/officeDocument/2006/relationships/slideLayout" Target="../slideLayouts/slideLayout32.xml"/><Relationship Id="rId5" Type="http://schemas.openxmlformats.org/officeDocument/2006/relationships/image" Target="../media/image150.png"/><Relationship Id="rId4" Type="http://schemas.openxmlformats.org/officeDocument/2006/relationships/image" Target="../media/image149.jpe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928B7E9E-ECA2-4640-84EE-F559170E0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2D591A-825D-4CF1-B8D5-37018BF44AF2}"/>
              </a:ext>
            </a:extLst>
          </p:cNvPr>
          <p:cNvSpPr>
            <a:spLocks noGrp="1"/>
          </p:cNvSpPr>
          <p:nvPr>
            <p:ph type="title"/>
          </p:nvPr>
        </p:nvSpPr>
        <p:spPr>
          <a:xfrm>
            <a:off x="6165126" y="3852786"/>
            <a:ext cx="5770799" cy="2769444"/>
          </a:xfrm>
        </p:spPr>
        <p:txBody>
          <a:bodyPr vert="horz" lIns="91440" tIns="45720" rIns="91440" bIns="45720" rtlCol="0">
            <a:normAutofit/>
          </a:bodyPr>
          <a:lstStyle/>
          <a:p>
            <a:pPr marL="0" marR="0" lvl="0" indent="0" algn="l" defTabSz="457200" rtl="0" eaLnBrk="1" fontAlgn="auto" latinLnBrk="0" hangingPunct="1">
              <a:lnSpc>
                <a:spcPts val="2200"/>
              </a:lnSpc>
              <a:spcBef>
                <a:spcPts val="0"/>
              </a:spcBef>
              <a:spcAft>
                <a:spcPts val="0"/>
              </a:spcAft>
              <a:buClrTx/>
              <a:buSzTx/>
              <a:buFontTx/>
              <a:buNone/>
              <a:tabLst/>
              <a:defRPr/>
            </a:pPr>
            <a:r>
              <a:rPr lang="en-US" sz="2400" b="1" kern="1200" cap="all" dirty="0">
                <a:ln w="3175" cmpd="sng">
                  <a:noFill/>
                </a:ln>
                <a:effectLst/>
                <a:latin typeface="Arial Narrow" panose="020B0606020202030204" pitchFamily="34" charset="0"/>
              </a:rPr>
              <a:t> Project leader: </a:t>
            </a:r>
            <a:br>
              <a:rPr lang="en-US" sz="2400" b="1" kern="1200" cap="all" dirty="0">
                <a:ln w="3175" cmpd="sng">
                  <a:noFill/>
                </a:ln>
                <a:effectLst/>
                <a:latin typeface="Arial Narrow" panose="020B0606020202030204" pitchFamily="34" charset="0"/>
              </a:rPr>
            </a:br>
            <a:r>
              <a:rPr lang="en-US" sz="2400" b="1" kern="1200" cap="all" dirty="0">
                <a:ln w="3175" cmpd="sng">
                  <a:noFill/>
                </a:ln>
                <a:effectLst/>
                <a:latin typeface="Arial Narrow" panose="020B0606020202030204" pitchFamily="34" charset="0"/>
              </a:rPr>
              <a:t>“</a:t>
            </a:r>
            <a:r>
              <a:rPr lang="en-US" sz="2400" b="1" kern="1200" cap="all" dirty="0" err="1">
                <a:ln w="3175" cmpd="sng">
                  <a:noFill/>
                </a:ln>
                <a:effectLst/>
                <a:latin typeface="Arial Narrow" panose="020B0606020202030204" pitchFamily="34" charset="0"/>
              </a:rPr>
              <a:t>Politehnica</a:t>
            </a:r>
            <a:r>
              <a:rPr lang="en-US" sz="2400" b="1" kern="1200" cap="all" dirty="0">
                <a:ln w="3175" cmpd="sng">
                  <a:noFill/>
                </a:ln>
                <a:effectLst/>
                <a:latin typeface="Arial Narrow" panose="020B0606020202030204" pitchFamily="34" charset="0"/>
              </a:rPr>
              <a:t>” Bucharest</a:t>
            </a:r>
            <a:br>
              <a:rPr lang="en-US" sz="2400" b="1" kern="1200" cap="all" dirty="0">
                <a:ln w="3175" cmpd="sng">
                  <a:noFill/>
                </a:ln>
                <a:effectLst/>
                <a:latin typeface="Arial Narrow" panose="020B0606020202030204" pitchFamily="34" charset="0"/>
              </a:rPr>
            </a:br>
            <a:br>
              <a:rPr lang="en-US" sz="2400" b="1" kern="1200" cap="all" dirty="0">
                <a:ln w="3175" cmpd="sng">
                  <a:noFill/>
                </a:ln>
                <a:effectLst/>
                <a:latin typeface="Arial Narrow" panose="020B0606020202030204" pitchFamily="34" charset="0"/>
              </a:rPr>
            </a:br>
            <a:r>
              <a:rPr kumimoji="0" lang="en-US" sz="2000" b="1" i="0" u="none" strike="noStrike" kern="1200" cap="none" spc="0" normalizeH="0" baseline="0" noProof="0" dirty="0">
                <a:ln>
                  <a:noFill/>
                </a:ln>
                <a:effectLst/>
                <a:uLnTx/>
                <a:uFillTx/>
                <a:latin typeface="Arial Narrow" panose="020B0606020202030204" pitchFamily="34" charset="0"/>
                <a:ea typeface="+mn-ea"/>
                <a:cs typeface="+mn-cs"/>
              </a:rPr>
              <a:t>Sorin Eugen ZAHARIA, </a:t>
            </a:r>
            <a:br>
              <a:rPr kumimoji="0" lang="en-US" sz="2000" b="1" i="0" u="none" strike="noStrike" kern="1200" cap="none" spc="0" normalizeH="0" baseline="0" noProof="0" dirty="0">
                <a:ln>
                  <a:noFill/>
                </a:ln>
                <a:effectLst/>
                <a:uLnTx/>
                <a:uFillTx/>
                <a:latin typeface="Arial Narrow" panose="020B0606020202030204" pitchFamily="34" charset="0"/>
                <a:ea typeface="+mn-ea"/>
                <a:cs typeface="+mn-cs"/>
              </a:rPr>
            </a:br>
            <a:r>
              <a:rPr kumimoji="0" lang="en-US" sz="2000" b="1" i="0" u="none" strike="noStrike" kern="1200" cap="none" spc="0" normalizeH="0" baseline="0" noProof="0" dirty="0">
                <a:ln>
                  <a:noFill/>
                </a:ln>
                <a:effectLst/>
                <a:uLnTx/>
                <a:uFillTx/>
                <a:latin typeface="Arial Narrow" panose="020B0606020202030204" pitchFamily="34" charset="0"/>
                <a:ea typeface="+mn-ea"/>
                <a:cs typeface="+mn-cs"/>
              </a:rPr>
              <a:t>University Professor</a:t>
            </a:r>
            <a:br>
              <a:rPr kumimoji="0" lang="en-US" sz="2000" b="1" i="0" u="none" strike="noStrike" kern="1200" cap="none" spc="0" normalizeH="0" baseline="0" noProof="0" dirty="0">
                <a:ln>
                  <a:noFill/>
                </a:ln>
                <a:effectLst/>
                <a:uLnTx/>
                <a:uFillTx/>
                <a:latin typeface="Arial Narrow" panose="020B0606020202030204" pitchFamily="34" charset="0"/>
                <a:ea typeface="+mn-ea"/>
                <a:cs typeface="+mn-cs"/>
              </a:rPr>
            </a:br>
            <a:r>
              <a:rPr kumimoji="0" lang="en-US" sz="2000" b="0" i="0" u="none" strike="noStrike" kern="1200" cap="none" spc="0" normalizeH="0" baseline="0" noProof="0">
                <a:ln>
                  <a:noFill/>
                </a:ln>
                <a:effectLst/>
                <a:uLnTx/>
                <a:uFillTx/>
                <a:latin typeface="Arial Narrow" panose="020B0606020202030204" pitchFamily="34" charset="0"/>
                <a:ea typeface="+mn-ea"/>
                <a:cs typeface="+mn-cs"/>
              </a:rPr>
              <a:t>Chairholder of </a:t>
            </a:r>
            <a:r>
              <a:rPr kumimoji="0" lang="en-US" sz="2000" b="0" i="0" u="none" strike="noStrike" kern="1200" cap="none" spc="0" normalizeH="0" baseline="0" noProof="0" dirty="0">
                <a:ln>
                  <a:noFill/>
                </a:ln>
                <a:effectLst/>
                <a:uLnTx/>
                <a:uFillTx/>
                <a:latin typeface="Arial Narrow" panose="020B0606020202030204" pitchFamily="34" charset="0"/>
                <a:ea typeface="+mn-ea"/>
                <a:cs typeface="+mn-cs"/>
              </a:rPr>
              <a:t>UNESCO Chair “Engineering for Society”</a:t>
            </a:r>
            <a:br>
              <a:rPr kumimoji="0" lang="en-US" sz="2000" b="1" i="0" u="none" strike="noStrike" kern="1200" cap="none" spc="0" normalizeH="0" baseline="0" noProof="0" dirty="0">
                <a:ln>
                  <a:noFill/>
                </a:ln>
                <a:effectLst/>
                <a:uLnTx/>
                <a:uFillTx/>
                <a:latin typeface="Arial Narrow" panose="020B0606020202030204" pitchFamily="34" charset="0"/>
                <a:ea typeface="+mn-ea"/>
                <a:cs typeface="+mn-cs"/>
              </a:rPr>
            </a:br>
            <a:r>
              <a:rPr kumimoji="0" lang="en-US" sz="2000" b="0" i="0" u="none" strike="noStrike" kern="1200" cap="none" spc="0" normalizeH="0" baseline="0" noProof="0" dirty="0">
                <a:ln>
                  <a:noFill/>
                </a:ln>
                <a:effectLst/>
                <a:uLnTx/>
                <a:uFillTx/>
                <a:latin typeface="Arial Narrow" panose="020B0606020202030204" pitchFamily="34" charset="0"/>
                <a:ea typeface="+mn-ea"/>
                <a:cs typeface="+mn-cs"/>
              </a:rPr>
              <a:t>National University for Science and Technology POLITEHNICA of Bucharest (ROMANIA)</a:t>
            </a:r>
            <a:endParaRPr lang="en-US" sz="2200" kern="1200" cap="all" dirty="0">
              <a:ln w="3175" cmpd="sng">
                <a:noFill/>
              </a:ln>
              <a:effectLst/>
              <a:latin typeface="Arial Narrow" panose="020B0606020202030204" pitchFamily="34" charset="0"/>
            </a:endParaRPr>
          </a:p>
        </p:txBody>
      </p:sp>
      <p:sp>
        <p:nvSpPr>
          <p:cNvPr id="162" name="Freeform 20">
            <a:extLst>
              <a:ext uri="{FF2B5EF4-FFF2-40B4-BE49-F238E27FC236}">
                <a16:creationId xmlns:a16="http://schemas.microsoft.com/office/drawing/2014/main" id="{6082CE66-5259-4DD8-AF12-76B4F3F6A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139" y="685800"/>
            <a:ext cx="2492252" cy="1859119"/>
          </a:xfrm>
          <a:custGeom>
            <a:avLst/>
            <a:gdLst>
              <a:gd name="connsiteX0" fmla="*/ 474471 w 2492252"/>
              <a:gd name="connsiteY0" fmla="*/ 0 h 1859119"/>
              <a:gd name="connsiteX1" fmla="*/ 2492252 w 2492252"/>
              <a:gd name="connsiteY1" fmla="*/ 0 h 1859119"/>
              <a:gd name="connsiteX2" fmla="*/ 2492252 w 2492252"/>
              <a:gd name="connsiteY2" fmla="*/ 1859119 h 1859119"/>
              <a:gd name="connsiteX3" fmla="*/ 0 w 2492252"/>
              <a:gd name="connsiteY3" fmla="*/ 1859119 h 1859119"/>
              <a:gd name="connsiteX4" fmla="*/ 0 w 2492252"/>
              <a:gd name="connsiteY4" fmla="*/ 474471 h 185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2252" h="1859119">
                <a:moveTo>
                  <a:pt x="474471" y="0"/>
                </a:moveTo>
                <a:lnTo>
                  <a:pt x="2492252" y="0"/>
                </a:lnTo>
                <a:lnTo>
                  <a:pt x="2492252" y="1859119"/>
                </a:lnTo>
                <a:lnTo>
                  <a:pt x="0" y="1859119"/>
                </a:lnTo>
                <a:lnTo>
                  <a:pt x="0" y="474471"/>
                </a:lnTo>
                <a:close/>
              </a:path>
            </a:pathLst>
          </a:cu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82313-734E-478C-8847-C8BD69F2E26F}"/>
              </a:ext>
            </a:extLst>
          </p:cNvPr>
          <p:cNvPicPr>
            <a:picLocks noChangeAspect="1"/>
          </p:cNvPicPr>
          <p:nvPr/>
        </p:nvPicPr>
        <p:blipFill>
          <a:blip r:embed="rId2"/>
          <a:stretch>
            <a:fillRect/>
          </a:stretch>
        </p:blipFill>
        <p:spPr>
          <a:xfrm>
            <a:off x="963827" y="1318838"/>
            <a:ext cx="2164859" cy="616984"/>
          </a:xfrm>
          <a:custGeom>
            <a:avLst/>
            <a:gdLst/>
            <a:ahLst/>
            <a:cxnLst/>
            <a:rect l="l" t="t" r="r" b="b"/>
            <a:pathLst>
              <a:path w="2164859" h="1549429">
                <a:moveTo>
                  <a:pt x="369673" y="0"/>
                </a:moveTo>
                <a:lnTo>
                  <a:pt x="2164859" y="0"/>
                </a:lnTo>
                <a:lnTo>
                  <a:pt x="2164859" y="1549429"/>
                </a:lnTo>
                <a:lnTo>
                  <a:pt x="0" y="1549429"/>
                </a:lnTo>
                <a:lnTo>
                  <a:pt x="0" y="380587"/>
                </a:lnTo>
                <a:lnTo>
                  <a:pt x="369673" y="2046"/>
                </a:lnTo>
                <a:close/>
              </a:path>
            </a:pathLst>
          </a:custGeom>
        </p:spPr>
      </p:pic>
      <p:sp>
        <p:nvSpPr>
          <p:cNvPr id="164" name="Rectangle 163">
            <a:extLst>
              <a:ext uri="{FF2B5EF4-FFF2-40B4-BE49-F238E27FC236}">
                <a16:creationId xmlns:a16="http://schemas.microsoft.com/office/drawing/2014/main" id="{E72EA382-DFE5-4292-9EC7-F403F413B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4964" y="2722720"/>
            <a:ext cx="2495426" cy="3019443"/>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1BB6F701-0932-4E3E-A28E-311627AF3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4529" y="685800"/>
            <a:ext cx="2151487" cy="3222934"/>
          </a:xfrm>
          <a:prstGeom prst="rect">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6254E7DA-4364-9470-5B59-1CDE6921B7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776" y="815599"/>
            <a:ext cx="1087814" cy="2900840"/>
          </a:xfrm>
          <a:prstGeom prst="rect">
            <a:avLst/>
          </a:prstGeom>
        </p:spPr>
      </p:pic>
      <p:sp>
        <p:nvSpPr>
          <p:cNvPr id="168" name="Snip Single Corner Rectangle 35">
            <a:extLst>
              <a:ext uri="{FF2B5EF4-FFF2-40B4-BE49-F238E27FC236}">
                <a16:creationId xmlns:a16="http://schemas.microsoft.com/office/drawing/2014/main" id="{F0CB13FA-7721-41E7-A5EB-3350A11C0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3454529" y="4067175"/>
            <a:ext cx="2151487" cy="1674988"/>
          </a:xfrm>
          <a:prstGeom prst="snip1Rect">
            <a:avLst/>
          </a:prstGeom>
          <a:solidFill>
            <a:schemeClr val="tx1"/>
          </a:solidFill>
          <a:ln>
            <a:noFill/>
          </a:ln>
          <a:effectLst>
            <a:innerShdw blurRad="57150" dist="38100" dir="69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EA6D12E-6BFD-4FB2-899F-2D57F105F24E}"/>
              </a:ext>
            </a:extLst>
          </p:cNvPr>
          <p:cNvPicPr>
            <a:picLocks noChangeAspect="1"/>
          </p:cNvPicPr>
          <p:nvPr/>
        </p:nvPicPr>
        <p:blipFill>
          <a:blip r:embed="rId4"/>
          <a:stretch>
            <a:fillRect/>
          </a:stretch>
        </p:blipFill>
        <p:spPr>
          <a:xfrm>
            <a:off x="3620444" y="4417911"/>
            <a:ext cx="1819656" cy="973516"/>
          </a:xfrm>
          <a:custGeom>
            <a:avLst/>
            <a:gdLst/>
            <a:ahLst/>
            <a:cxnLst/>
            <a:rect l="l" t="t" r="r" b="b"/>
            <a:pathLst>
              <a:path w="1819656" h="1344168">
                <a:moveTo>
                  <a:pt x="0" y="0"/>
                </a:moveTo>
                <a:lnTo>
                  <a:pt x="1819656" y="0"/>
                </a:lnTo>
                <a:lnTo>
                  <a:pt x="1819656" y="1147108"/>
                </a:lnTo>
                <a:lnTo>
                  <a:pt x="1622596" y="1344168"/>
                </a:lnTo>
                <a:lnTo>
                  <a:pt x="0" y="1344168"/>
                </a:lnTo>
                <a:close/>
              </a:path>
            </a:pathLst>
          </a:custGeom>
        </p:spPr>
      </p:pic>
      <p:sp>
        <p:nvSpPr>
          <p:cNvPr id="30" name="Content Placeholder 9"/>
          <p:cNvSpPr>
            <a:spLocks noGrp="1"/>
          </p:cNvSpPr>
          <p:nvPr>
            <p:ph idx="1"/>
          </p:nvPr>
        </p:nvSpPr>
        <p:spPr>
          <a:xfrm>
            <a:off x="5885586" y="2105334"/>
            <a:ext cx="6149599" cy="1739341"/>
          </a:xfrm>
        </p:spPr>
        <p:txBody>
          <a:bodyPr vert="horz" lIns="91440" tIns="45720" rIns="91440" bIns="45720" rtlCol="0">
            <a:normAutofit fontScale="55000" lnSpcReduction="20000"/>
          </a:bodyPr>
          <a:lstStyle/>
          <a:p>
            <a:pPr marL="0" indent="0" defTabSz="457200">
              <a:lnSpc>
                <a:spcPts val="3600"/>
              </a:lnSpc>
              <a:buNone/>
            </a:pPr>
            <a:r>
              <a:rPr lang="en-US" sz="5800" b="1" kern="1200" cap="none" dirty="0">
                <a:effectLst/>
                <a:latin typeface="Arial Narrow" panose="020B0606020202030204" pitchFamily="34" charset="0"/>
              </a:rPr>
              <a:t>Creative digital teaching and learning for green air transport and logistics </a:t>
            </a:r>
          </a:p>
          <a:p>
            <a:pPr marL="0" indent="0" algn="ctr" defTabSz="457200">
              <a:buNone/>
            </a:pPr>
            <a:r>
              <a:rPr lang="en-US" sz="5800" b="1" kern="1200" cap="none" dirty="0">
                <a:effectLst/>
                <a:latin typeface="Arial Narrow" panose="020B0606020202030204" pitchFamily="34" charset="0"/>
              </a:rPr>
              <a:t>AVIONIC</a:t>
            </a:r>
          </a:p>
          <a:p>
            <a:pPr marL="0" indent="0" defTabSz="457200">
              <a:buNone/>
            </a:pPr>
            <a:endParaRPr lang="en-US" sz="1800" kern="1200" cap="none" dirty="0">
              <a:effectLst/>
              <a:latin typeface="+mn-lt"/>
              <a:ea typeface="+mn-ea"/>
              <a:cs typeface="+mn-cs"/>
            </a:endParaRPr>
          </a:p>
          <a:p>
            <a:pPr marL="0" indent="0" defTabSz="457200">
              <a:buNone/>
            </a:pPr>
            <a:endParaRPr lang="en-US" sz="1800" kern="1200" cap="none" dirty="0">
              <a:effectLst/>
              <a:latin typeface="+mn-lt"/>
              <a:ea typeface="+mn-ea"/>
              <a:cs typeface="+mn-cs"/>
            </a:endParaRPr>
          </a:p>
        </p:txBody>
      </p:sp>
      <p:grpSp>
        <p:nvGrpSpPr>
          <p:cNvPr id="170" name="Group 169">
            <a:extLst>
              <a:ext uri="{FF2B5EF4-FFF2-40B4-BE49-F238E27FC236}">
                <a16:creationId xmlns:a16="http://schemas.microsoft.com/office/drawing/2014/main" id="{391D6038-9F6E-482F-B9B8-245AC04259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2292" y="2963333"/>
            <a:ext cx="1896535" cy="2218267"/>
            <a:chOff x="10292292" y="2963333"/>
            <a:chExt cx="1896535" cy="2218267"/>
          </a:xfrm>
        </p:grpSpPr>
        <p:cxnSp>
          <p:nvCxnSpPr>
            <p:cNvPr id="171" name="Straight Connector 170">
              <a:extLst>
                <a:ext uri="{FF2B5EF4-FFF2-40B4-BE49-F238E27FC236}">
                  <a16:creationId xmlns:a16="http://schemas.microsoft.com/office/drawing/2014/main" id="{77ADB5C6-3744-4A25-8BFC-425E9CF8288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a:extLst>
                <a:ext uri="{FF2B5EF4-FFF2-40B4-BE49-F238E27FC236}">
                  <a16:creationId xmlns:a16="http://schemas.microsoft.com/office/drawing/2014/main" id="{EE8F9028-7BA0-4D6D-A96A-08E7C2824A9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B162B259-D9FF-4E13-9468-6270A13BFCC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56DAF972-9C3C-4238-B225-0BA7F18C27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8C731984-8F87-46EA-9FB6-19CD88F4D7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0" name="Picture 9" descr="A close up of a sign&#10;&#10;Description automatically generated">
            <a:extLst>
              <a:ext uri="{FF2B5EF4-FFF2-40B4-BE49-F238E27FC236}">
                <a16:creationId xmlns:a16="http://schemas.microsoft.com/office/drawing/2014/main" id="{41D48329-213E-754B-96DA-C96CD72430DF}"/>
              </a:ext>
            </a:extLst>
          </p:cNvPr>
          <p:cNvPicPr>
            <a:picLocks noChangeAspect="1"/>
          </p:cNvPicPr>
          <p:nvPr/>
        </p:nvPicPr>
        <p:blipFill>
          <a:blip r:embed="rId5"/>
          <a:stretch>
            <a:fillRect/>
          </a:stretch>
        </p:blipFill>
        <p:spPr>
          <a:xfrm>
            <a:off x="6038263" y="171762"/>
            <a:ext cx="1147076" cy="114707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86F943D2-6064-958F-6796-0F5B97BCA8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1319" y="314193"/>
            <a:ext cx="2581892" cy="989627"/>
          </a:xfrm>
          <a:prstGeom prst="rect">
            <a:avLst/>
          </a:prstGeom>
        </p:spPr>
      </p:pic>
      <p:pic>
        <p:nvPicPr>
          <p:cNvPr id="11" name="Picture 10" descr="A picture containing graphics, design&#10;&#10;Description automatically generated">
            <a:extLst>
              <a:ext uri="{FF2B5EF4-FFF2-40B4-BE49-F238E27FC236}">
                <a16:creationId xmlns:a16="http://schemas.microsoft.com/office/drawing/2014/main" id="{06BA6F84-F4CE-65DC-9404-BFF3C59750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1790" y="3942644"/>
            <a:ext cx="2381250" cy="962025"/>
          </a:xfrm>
          <a:prstGeom prst="rect">
            <a:avLst/>
          </a:prstGeom>
        </p:spPr>
      </p:pic>
      <p:pic>
        <p:nvPicPr>
          <p:cNvPr id="4" name="Picture 3">
            <a:extLst>
              <a:ext uri="{FF2B5EF4-FFF2-40B4-BE49-F238E27FC236}">
                <a16:creationId xmlns:a16="http://schemas.microsoft.com/office/drawing/2014/main" id="{E20BC688-9893-3A85-537F-5403B48C5286}"/>
              </a:ext>
            </a:extLst>
          </p:cNvPr>
          <p:cNvPicPr>
            <a:picLocks noChangeAspect="1"/>
          </p:cNvPicPr>
          <p:nvPr/>
        </p:nvPicPr>
        <p:blipFill>
          <a:blip r:embed="rId8"/>
          <a:stretch>
            <a:fillRect/>
          </a:stretch>
        </p:blipFill>
        <p:spPr>
          <a:xfrm>
            <a:off x="9958990" y="185585"/>
            <a:ext cx="1053863" cy="1151898"/>
          </a:xfrm>
          <a:prstGeom prst="rect">
            <a:avLst/>
          </a:prstGeom>
        </p:spPr>
      </p:pic>
      <p:pic>
        <p:nvPicPr>
          <p:cNvPr id="6" name="Imagen 4">
            <a:extLst>
              <a:ext uri="{FF2B5EF4-FFF2-40B4-BE49-F238E27FC236}">
                <a16:creationId xmlns:a16="http://schemas.microsoft.com/office/drawing/2014/main" id="{88944E68-89BF-C090-0E25-D721E08AECD4}"/>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10258708" y="1024901"/>
            <a:ext cx="1418761" cy="537759"/>
          </a:xfrm>
          <a:prstGeom prst="rect">
            <a:avLst/>
          </a:prstGeom>
        </p:spPr>
      </p:pic>
    </p:spTree>
    <p:extLst>
      <p:ext uri="{BB962C8B-B14F-4D97-AF65-F5344CB8AC3E}">
        <p14:creationId xmlns:p14="http://schemas.microsoft.com/office/powerpoint/2010/main" val="268478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piè di pagina 5">
            <a:extLst>
              <a:ext uri="{FF2B5EF4-FFF2-40B4-BE49-F238E27FC236}">
                <a16:creationId xmlns:a16="http://schemas.microsoft.com/office/drawing/2014/main" id="{4E204705-0A36-43AA-8FA4-ABBB91FDB095}"/>
              </a:ext>
            </a:extLst>
          </p:cNvPr>
          <p:cNvSpPr>
            <a:spLocks noGrp="1"/>
          </p:cNvSpPr>
          <p:nvPr/>
        </p:nvSpPr>
        <p:spPr>
          <a:xfrm>
            <a:off x="438122" y="761385"/>
            <a:ext cx="8903167" cy="378632"/>
          </a:xfrm>
          <a:prstGeom prst="rect">
            <a:avLst/>
          </a:prstGeom>
        </p:spPr>
        <p:txBody>
          <a:bodyPr vert="horz" lIns="91440" tIns="45720" rIns="91440" bIns="45720" rtlCol="0" anchor="ctr"/>
          <a:lstStyle>
            <a:defPPr>
              <a:defRPr lang="it-IT"/>
            </a:defPPr>
            <a:lvl1pPr marL="0" algn="ctr" defTabSz="914400" rtl="0" eaLnBrk="1" latinLnBrk="0" hangingPunct="1">
              <a:defRPr sz="1400" kern="1200">
                <a:solidFill>
                  <a:schemeClr val="tx1">
                    <a:tint val="75000"/>
                  </a:schemeClr>
                </a:solidFill>
                <a:latin typeface="Fira Sans Light" panose="020B04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600"/>
              </a:spcAft>
              <a:buClrTx/>
              <a:buSzTx/>
              <a:buFontTx/>
              <a:buNone/>
              <a:tabLst/>
              <a:defRPr/>
            </a:pPr>
            <a:endParaRPr kumimoji="0" lang="en-AU" sz="3200" b="1" i="0" u="none" strike="noStrike" kern="1200" cap="none" spc="0" normalizeH="0" baseline="0" noProof="0" dirty="0">
              <a:ln>
                <a:noFill/>
              </a:ln>
              <a:solidFill>
                <a:srgbClr val="23239A"/>
              </a:solidFill>
              <a:effectLst/>
              <a:uLnTx/>
              <a:uFillTx/>
              <a:latin typeface="Roboto Slab" pitchFamily="2" charset="0"/>
              <a:ea typeface="+mn-ea"/>
              <a:cs typeface="Ebrima" panose="02000000000000000000" pitchFamily="2" charset="0"/>
            </a:endParaRPr>
          </a:p>
        </p:txBody>
      </p:sp>
      <p:sp>
        <p:nvSpPr>
          <p:cNvPr id="8" name="Line 15">
            <a:extLst>
              <a:ext uri="{FF2B5EF4-FFF2-40B4-BE49-F238E27FC236}">
                <a16:creationId xmlns:a16="http://schemas.microsoft.com/office/drawing/2014/main" id="{9A5B8BF6-E967-4F16-9A9F-6F6A8A8F2035}"/>
              </a:ext>
            </a:extLst>
          </p:cNvPr>
          <p:cNvSpPr>
            <a:spLocks noChangeShapeType="1"/>
          </p:cNvSpPr>
          <p:nvPr/>
        </p:nvSpPr>
        <p:spPr bwMode="auto">
          <a:xfrm>
            <a:off x="2470150" y="685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2" descr="Photo: The Sustainable Development Goals: 17 Goals to Transform Our World">
            <a:extLst>
              <a:ext uri="{FF2B5EF4-FFF2-40B4-BE49-F238E27FC236}">
                <a16:creationId xmlns:a16="http://schemas.microsoft.com/office/drawing/2014/main" id="{F6F9956F-7220-F3C4-8CEC-541CF6656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5346" y="1982449"/>
            <a:ext cx="3963432" cy="24553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A507EB-3C2E-AFA3-2139-F0CA8E670074}"/>
              </a:ext>
            </a:extLst>
          </p:cNvPr>
          <p:cNvSpPr txBox="1"/>
          <p:nvPr/>
        </p:nvSpPr>
        <p:spPr>
          <a:xfrm>
            <a:off x="805134" y="1548139"/>
            <a:ext cx="5538157"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UNESCO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3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Agenda 2030</a:t>
            </a:r>
            <a:endParaRPr kumimoji="0" lang="en-US" sz="3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t>The Sustainable Development Goals</a:t>
            </a:r>
            <a:br>
              <a:rPr kumimoji="0" lang="ro-RO" sz="4800" b="1" i="0" u="none" strike="noStrike" kern="1200" cap="none" spc="0" normalizeH="0" baseline="0" noProof="0" dirty="0">
                <a:ln>
                  <a:noFill/>
                </a:ln>
                <a:solidFill>
                  <a:srgbClr val="4472C4">
                    <a:lumMod val="75000"/>
                  </a:srgb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108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24CD39-B090-F078-5595-54321AE8BFC3}"/>
              </a:ext>
            </a:extLst>
          </p:cNvPr>
          <p:cNvSpPr>
            <a:spLocks noGrp="1"/>
          </p:cNvSpPr>
          <p:nvPr>
            <p:ph type="title"/>
          </p:nvPr>
        </p:nvSpPr>
        <p:spPr>
          <a:xfrm>
            <a:off x="359172" y="1144769"/>
            <a:ext cx="3724217" cy="2896432"/>
          </a:xfrm>
        </p:spPr>
        <p:txBody>
          <a:bodyPr vert="horz" lIns="91440" tIns="45720" rIns="91440" bIns="45720" rtlCol="0" anchor="b">
            <a:normAutofit/>
          </a:bodyPr>
          <a:lstStyle/>
          <a:p>
            <a:pPr marL="0" marR="0" lvl="0" indent="0" fontAlgn="auto">
              <a:spcAft>
                <a:spcPts val="0"/>
              </a:spcAft>
              <a:tabLst/>
              <a:defRPr/>
            </a:pPr>
            <a:r>
              <a:rPr kumimoji="0" lang="en-US" sz="4000" b="1" i="0" u="none" strike="noStrike" cap="none" spc="-50" normalizeH="0" baseline="0" noProof="0" dirty="0">
                <a:ln>
                  <a:noFill/>
                </a:ln>
                <a:effectLst/>
                <a:uLnTx/>
                <a:uFillTx/>
                <a:latin typeface="Arial Narrow" panose="020B0606020202030204" pitchFamily="34" charset="0"/>
              </a:rPr>
              <a:t>European Union actions and documents</a:t>
            </a:r>
            <a:endParaRPr lang="en-US" sz="4000" dirty="0">
              <a:latin typeface="Arial Narrow" panose="020B0606020202030204" pitchFamily="34" charset="0"/>
            </a:endParaRPr>
          </a:p>
        </p:txBody>
      </p:sp>
      <p:sp>
        <p:nvSpPr>
          <p:cNvPr id="21" name="Rectangle 20">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6E00160-7A26-54CF-DF14-B67FCA2E6BDE}"/>
              </a:ext>
            </a:extLst>
          </p:cNvPr>
          <p:cNvPicPr>
            <a:picLocks noChangeAspect="1"/>
          </p:cNvPicPr>
          <p:nvPr/>
        </p:nvPicPr>
        <p:blipFill rotWithShape="1">
          <a:blip r:embed="rId3"/>
          <a:srcRect t="12141" r="-2" b="23628"/>
          <a:stretch/>
        </p:blipFill>
        <p:spPr>
          <a:xfrm>
            <a:off x="4526151" y="436833"/>
            <a:ext cx="3675888" cy="2810728"/>
          </a:xfrm>
          <a:prstGeom prst="rect">
            <a:avLst/>
          </a:prstGeom>
        </p:spPr>
      </p:pic>
      <p:pic>
        <p:nvPicPr>
          <p:cNvPr id="7" name="Picture 6">
            <a:extLst>
              <a:ext uri="{FF2B5EF4-FFF2-40B4-BE49-F238E27FC236}">
                <a16:creationId xmlns:a16="http://schemas.microsoft.com/office/drawing/2014/main" id="{274707EE-F600-5A43-1C92-C9E9FAC6FF53}"/>
              </a:ext>
            </a:extLst>
          </p:cNvPr>
          <p:cNvPicPr>
            <a:picLocks noChangeAspect="1"/>
          </p:cNvPicPr>
          <p:nvPr/>
        </p:nvPicPr>
        <p:blipFill rotWithShape="1">
          <a:blip r:embed="rId4"/>
          <a:srcRect r="14494" b="-2"/>
          <a:stretch/>
        </p:blipFill>
        <p:spPr>
          <a:xfrm>
            <a:off x="9080267" y="379158"/>
            <a:ext cx="2139145" cy="2926080"/>
          </a:xfrm>
          <a:prstGeom prst="rect">
            <a:avLst/>
          </a:prstGeom>
        </p:spPr>
      </p:pic>
      <p:sp>
        <p:nvSpPr>
          <p:cNvPr id="23" name="Rectangle 2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EFA0818-142D-278C-3DA6-2338022AF22E}"/>
              </a:ext>
            </a:extLst>
          </p:cNvPr>
          <p:cNvPicPr>
            <a:picLocks noGrp="1" noChangeAspect="1"/>
          </p:cNvPicPr>
          <p:nvPr>
            <p:ph idx="1"/>
          </p:nvPr>
        </p:nvPicPr>
        <p:blipFill rotWithShape="1">
          <a:blip r:embed="rId5"/>
          <a:srcRect r="14927"/>
          <a:stretch/>
        </p:blipFill>
        <p:spPr>
          <a:xfrm>
            <a:off x="4526151" y="3671085"/>
            <a:ext cx="3675888" cy="2430486"/>
          </a:xfrm>
          <a:prstGeom prst="rect">
            <a:avLst/>
          </a:prstGeom>
        </p:spPr>
      </p:pic>
      <p:pic>
        <p:nvPicPr>
          <p:cNvPr id="6" name="Picture 5">
            <a:extLst>
              <a:ext uri="{FF2B5EF4-FFF2-40B4-BE49-F238E27FC236}">
                <a16:creationId xmlns:a16="http://schemas.microsoft.com/office/drawing/2014/main" id="{E01C3025-941F-D3CB-B1C4-0A61DFA49AEC}"/>
              </a:ext>
            </a:extLst>
          </p:cNvPr>
          <p:cNvPicPr>
            <a:picLocks noChangeAspect="1"/>
          </p:cNvPicPr>
          <p:nvPr/>
        </p:nvPicPr>
        <p:blipFill rotWithShape="1">
          <a:blip r:embed="rId6"/>
          <a:srcRect l="25313" r="13887" b="-1"/>
          <a:stretch/>
        </p:blipFill>
        <p:spPr>
          <a:xfrm>
            <a:off x="8653286" y="3423290"/>
            <a:ext cx="2989982" cy="2926080"/>
          </a:xfrm>
          <a:prstGeom prst="rect">
            <a:avLst/>
          </a:prstGeom>
        </p:spPr>
      </p:pic>
    </p:spTree>
    <p:extLst>
      <p:ext uri="{BB962C8B-B14F-4D97-AF65-F5344CB8AC3E}">
        <p14:creationId xmlns:p14="http://schemas.microsoft.com/office/powerpoint/2010/main" val="689561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A13CB91-4F23-DBB2-5042-80821C6D8DF6}"/>
              </a:ext>
            </a:extLst>
          </p:cNvPr>
          <p:cNvSpPr>
            <a:spLocks noGrp="1"/>
          </p:cNvSpPr>
          <p:nvPr>
            <p:ph idx="1"/>
          </p:nvPr>
        </p:nvSpPr>
        <p:spPr>
          <a:xfrm>
            <a:off x="1358186" y="1914137"/>
            <a:ext cx="3415995" cy="2208029"/>
          </a:xfrm>
        </p:spPr>
        <p:txBody>
          <a:bodyPr>
            <a:normAutofit/>
          </a:bodyPr>
          <a:lstStyle/>
          <a:p>
            <a:pPr marL="198882" indent="-198882" algn="just" defTabSz="795528">
              <a:lnSpc>
                <a:spcPts val="2784"/>
              </a:lnSpc>
              <a:spcBef>
                <a:spcPts val="870"/>
              </a:spcBef>
              <a:defRPr/>
            </a:pPr>
            <a:r>
              <a:rPr lang="en-US" sz="1700" kern="1200">
                <a:solidFill>
                  <a:prstClr val="black"/>
                </a:solidFill>
                <a:latin typeface="Arial Narrow" panose="020B0606020202030204" pitchFamily="34" charset="0"/>
                <a:ea typeface="+mn-ea"/>
                <a:cs typeface="+mn-cs"/>
              </a:rPr>
              <a:t>The </a:t>
            </a:r>
            <a:r>
              <a:rPr lang="en-US" sz="1700" kern="1200" err="1">
                <a:solidFill>
                  <a:prstClr val="black"/>
                </a:solidFill>
                <a:latin typeface="Arial Narrow" panose="020B0606020202030204" pitchFamily="34" charset="0"/>
                <a:ea typeface="+mn-ea"/>
                <a:cs typeface="+mn-cs"/>
              </a:rPr>
              <a:t>programme</a:t>
            </a:r>
            <a:r>
              <a:rPr lang="en-US" sz="1700" kern="1200">
                <a:solidFill>
                  <a:prstClr val="black"/>
                </a:solidFill>
                <a:latin typeface="Arial Narrow" panose="020B0606020202030204" pitchFamily="34" charset="0"/>
                <a:ea typeface="+mn-ea"/>
                <a:cs typeface="+mn-cs"/>
              </a:rPr>
              <a:t> independently </a:t>
            </a:r>
            <a:r>
              <a:rPr lang="en-US" sz="1700" b="1" kern="1200">
                <a:solidFill>
                  <a:srgbClr val="0070C0"/>
                </a:solidFill>
                <a:latin typeface="Arial Narrow" panose="020B0606020202030204" pitchFamily="34" charset="0"/>
                <a:ea typeface="+mn-ea"/>
                <a:cs typeface="+mn-cs"/>
              </a:rPr>
              <a:t>assesses and recognizes the efforts of airports</a:t>
            </a:r>
            <a:r>
              <a:rPr lang="en-US" sz="1700" kern="1200">
                <a:solidFill>
                  <a:prstClr val="black"/>
                </a:solidFill>
                <a:latin typeface="Arial Narrow" panose="020B0606020202030204" pitchFamily="34" charset="0"/>
                <a:ea typeface="+mn-ea"/>
                <a:cs typeface="+mn-cs"/>
              </a:rPr>
              <a:t> to manage and reduce their carbon emissions with four levels of award.</a:t>
            </a:r>
          </a:p>
          <a:p>
            <a:endParaRPr lang="ro-RO" sz="1700"/>
          </a:p>
        </p:txBody>
      </p:sp>
      <p:sp>
        <p:nvSpPr>
          <p:cNvPr id="4" name="Title 1">
            <a:extLst>
              <a:ext uri="{FF2B5EF4-FFF2-40B4-BE49-F238E27FC236}">
                <a16:creationId xmlns:a16="http://schemas.microsoft.com/office/drawing/2014/main" id="{B5752410-31A3-0CA1-A04B-192F03ED1A88}"/>
              </a:ext>
            </a:extLst>
          </p:cNvPr>
          <p:cNvSpPr txBox="1">
            <a:spLocks noGrp="1"/>
          </p:cNvSpPr>
          <p:nvPr>
            <p:ph type="title"/>
          </p:nvPr>
        </p:nvSpPr>
        <p:spPr>
          <a:xfrm>
            <a:off x="1390019" y="758967"/>
            <a:ext cx="3768095" cy="11551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795528">
              <a:defRPr/>
            </a:pPr>
            <a:r>
              <a:rPr lang="en-US" sz="2784" b="1" kern="1200" dirty="0">
                <a:solidFill>
                  <a:prstClr val="black"/>
                </a:solidFill>
                <a:latin typeface="Arial Narrow" pitchFamily="34" charset="0"/>
                <a:ea typeface="+mj-ea"/>
                <a:cs typeface="+mj-cs"/>
              </a:rPr>
              <a:t>ACI actions: Carbon management</a:t>
            </a:r>
            <a:endParaRPr kumimoji="0" lang="en-US" sz="3200" b="1" i="0" u="none" strike="noStrike" kern="1200" cap="none" spc="0" normalizeH="0" baseline="0" noProof="0" dirty="0">
              <a:ln>
                <a:noFill/>
              </a:ln>
              <a:solidFill>
                <a:prstClr val="black"/>
              </a:solidFill>
              <a:effectLst/>
              <a:uLnTx/>
              <a:uFillTx/>
              <a:latin typeface="Arial Narrow" pitchFamily="34" charset="0"/>
              <a:ea typeface="+mj-ea"/>
              <a:cs typeface="+mj-cs"/>
            </a:endParaRPr>
          </a:p>
        </p:txBody>
      </p:sp>
      <p:pic>
        <p:nvPicPr>
          <p:cNvPr id="5" name="Picture 2" descr="Airport Carbon Accreditation - Wikipedia">
            <a:extLst>
              <a:ext uri="{FF2B5EF4-FFF2-40B4-BE49-F238E27FC236}">
                <a16:creationId xmlns:a16="http://schemas.microsoft.com/office/drawing/2014/main" id="{1026D756-610E-9A8E-278E-88D6577C8D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529" y="3906670"/>
            <a:ext cx="3906114" cy="230786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E8732F1-7D0C-8EF0-43B0-4C3878C14A29}"/>
              </a:ext>
            </a:extLst>
          </p:cNvPr>
          <p:cNvSpPr txBox="1">
            <a:spLocks/>
          </p:cNvSpPr>
          <p:nvPr/>
        </p:nvSpPr>
        <p:spPr>
          <a:xfrm>
            <a:off x="8075829" y="1052553"/>
            <a:ext cx="2757985" cy="556695"/>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795528" rtl="0" eaLnBrk="1" fontAlgn="auto" latinLnBrk="0" hangingPunct="1">
              <a:lnSpc>
                <a:spcPct val="85000"/>
              </a:lnSpc>
              <a:spcBef>
                <a:spcPct val="0"/>
              </a:spcBef>
              <a:spcAft>
                <a:spcPts val="600"/>
              </a:spcAft>
              <a:buClrTx/>
              <a:buSzTx/>
              <a:buFontTx/>
              <a:buNone/>
              <a:tabLst/>
              <a:defRPr/>
            </a:pPr>
            <a:r>
              <a:rPr kumimoji="0" lang="ro-RO" sz="3132" b="1" i="0" u="none" strike="noStrike" kern="1200" cap="none" spc="-44" normalizeH="0" baseline="0" noProof="0">
                <a:ln>
                  <a:noFill/>
                </a:ln>
                <a:solidFill>
                  <a:prstClr val="black">
                    <a:lumMod val="75000"/>
                    <a:lumOff val="25000"/>
                  </a:prstClr>
                </a:solidFill>
                <a:effectLst/>
                <a:uLnTx/>
                <a:uFillTx/>
                <a:latin typeface="Arial Narrow" panose="020B0606020202030204" pitchFamily="34" charset="0"/>
                <a:ea typeface="+mj-ea"/>
                <a:cs typeface="+mj-cs"/>
              </a:rPr>
              <a:t>ICAO </a:t>
            </a:r>
            <a:r>
              <a:rPr kumimoji="0" lang="ro-RO" sz="3132" b="1" i="0" u="none" strike="noStrike" kern="1200" cap="none" spc="-44" normalizeH="0" baseline="0" noProof="0" err="1">
                <a:ln>
                  <a:noFill/>
                </a:ln>
                <a:solidFill>
                  <a:prstClr val="black">
                    <a:lumMod val="75000"/>
                    <a:lumOff val="25000"/>
                  </a:prstClr>
                </a:solidFill>
                <a:effectLst/>
                <a:uLnTx/>
                <a:uFillTx/>
                <a:latin typeface="Arial Narrow" panose="020B0606020202030204" pitchFamily="34" charset="0"/>
                <a:ea typeface="+mj-ea"/>
                <a:cs typeface="+mj-cs"/>
              </a:rPr>
              <a:t>Actions</a:t>
            </a:r>
            <a:endParaRPr kumimoji="0" lang="en-GB" sz="3600" b="1" i="0" u="none" strike="noStrike" kern="1200" cap="none" spc="-50" normalizeH="0" baseline="0" noProof="0">
              <a:ln>
                <a:noFill/>
              </a:ln>
              <a:solidFill>
                <a:prstClr val="black">
                  <a:lumMod val="75000"/>
                  <a:lumOff val="25000"/>
                </a:prstClr>
              </a:solidFill>
              <a:effectLst/>
              <a:uLnTx/>
              <a:uFillTx/>
              <a:latin typeface="Arial Narrow" panose="020B0606020202030204" pitchFamily="34" charset="0"/>
              <a:ea typeface="+mj-ea"/>
              <a:cs typeface="+mj-cs"/>
            </a:endParaRPr>
          </a:p>
        </p:txBody>
      </p:sp>
      <p:pic>
        <p:nvPicPr>
          <p:cNvPr id="7" name="Picture 2" descr="International Civil Aviation Organization - Wikipedia">
            <a:extLst>
              <a:ext uri="{FF2B5EF4-FFF2-40B4-BE49-F238E27FC236}">
                <a16:creationId xmlns:a16="http://schemas.microsoft.com/office/drawing/2014/main" id="{8AD73757-4C2C-5F8E-15BA-80EB7C7FBA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514" y="800985"/>
            <a:ext cx="1559180" cy="12843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ORSIA: Who needs to be participating in the scheme?">
            <a:extLst>
              <a:ext uri="{FF2B5EF4-FFF2-40B4-BE49-F238E27FC236}">
                <a16:creationId xmlns:a16="http://schemas.microsoft.com/office/drawing/2014/main" id="{436B61C1-17FC-628E-7792-7EEFF8AA723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78104" y="2034497"/>
            <a:ext cx="3578298" cy="21469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2D8CBAA-4CD7-E4E6-BC38-3AAF4ACE9AC8}"/>
              </a:ext>
            </a:extLst>
          </p:cNvPr>
          <p:cNvSpPr txBox="1"/>
          <p:nvPr/>
        </p:nvSpPr>
        <p:spPr>
          <a:xfrm>
            <a:off x="6785809" y="4348221"/>
            <a:ext cx="3775817" cy="1602075"/>
          </a:xfrm>
          <a:prstGeom prst="rect">
            <a:avLst/>
          </a:prstGeom>
          <a:noFill/>
        </p:spPr>
        <p:txBody>
          <a:bodyPr wrap="square" rtlCol="0">
            <a:spAutoFit/>
          </a:bodyPr>
          <a:lstStyle/>
          <a:p>
            <a:pPr marL="298323" marR="0" lvl="0" indent="-298323" algn="l" defTabSz="795528" rtl="0" eaLnBrk="1" fontAlgn="auto" latinLnBrk="0" hangingPunct="1">
              <a:lnSpc>
                <a:spcPts val="3045"/>
              </a:lnSpc>
              <a:spcBef>
                <a:spcPts val="0"/>
              </a:spcBef>
              <a:spcAft>
                <a:spcPts val="600"/>
              </a:spcAft>
              <a:buClrTx/>
              <a:buSzTx/>
              <a:buFont typeface="Arial" panose="020B0604020202020204" pitchFamily="34" charset="0"/>
              <a:buChar char="•"/>
              <a:tabLst/>
              <a:defRPr/>
            </a:pPr>
            <a:r>
              <a:rPr kumimoji="0" lang="en-US" sz="1914" b="1" i="0" u="none" strike="noStrike" kern="1200" cap="none" spc="0" normalizeH="0" baseline="0" noProof="0">
                <a:ln>
                  <a:noFill/>
                </a:ln>
                <a:solidFill>
                  <a:srgbClr val="00B050"/>
                </a:solidFill>
                <a:effectLst/>
                <a:uLnTx/>
                <a:uFillTx/>
                <a:latin typeface="Arial Narrow" panose="020B0606020202030204" pitchFamily="34" charset="0"/>
                <a:ea typeface="+mn-ea"/>
                <a:cs typeface="+mn-cs"/>
              </a:rPr>
              <a:t>CORSIA</a:t>
            </a:r>
            <a:r>
              <a:rPr kumimoji="0" lang="en-US" sz="1914"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is a global market-based measure designed to offset international aviation CO</a:t>
            </a:r>
            <a:r>
              <a:rPr kumimoji="0" lang="en-US" sz="1914" b="0" i="0" u="none" strike="noStrike" kern="1200" cap="none" spc="0" normalizeH="0" baseline="-25000" noProof="0">
                <a:ln>
                  <a:noFill/>
                </a:ln>
                <a:solidFill>
                  <a:prstClr val="black"/>
                </a:solidFill>
                <a:effectLst/>
                <a:uLnTx/>
                <a:uFillTx/>
                <a:latin typeface="Arial Narrow" panose="020B0606020202030204" pitchFamily="34" charset="0"/>
                <a:ea typeface="+mn-ea"/>
                <a:cs typeface="+mn-cs"/>
              </a:rPr>
              <a:t>2</a:t>
            </a:r>
            <a:r>
              <a:rPr kumimoji="0" lang="en-US" sz="1914"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emissions in order to stabilize them. </a:t>
            </a:r>
            <a:endParaRPr kumimoji="0" lang="en-US" sz="22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pic>
        <p:nvPicPr>
          <p:cNvPr id="10" name="Picture 9">
            <a:extLst>
              <a:ext uri="{FF2B5EF4-FFF2-40B4-BE49-F238E27FC236}">
                <a16:creationId xmlns:a16="http://schemas.microsoft.com/office/drawing/2014/main" id="{197AC117-4FA5-3406-AB08-9BB864E865EA}"/>
              </a:ext>
            </a:extLst>
          </p:cNvPr>
          <p:cNvPicPr>
            <a:picLocks noChangeAspect="1"/>
          </p:cNvPicPr>
          <p:nvPr/>
        </p:nvPicPr>
        <p:blipFill>
          <a:blip r:embed="rId6"/>
          <a:stretch>
            <a:fillRect/>
          </a:stretch>
        </p:blipFill>
        <p:spPr>
          <a:xfrm>
            <a:off x="4455605" y="692562"/>
            <a:ext cx="1069602" cy="1155170"/>
          </a:xfrm>
          <a:prstGeom prst="rect">
            <a:avLst/>
          </a:prstGeom>
        </p:spPr>
      </p:pic>
      <p:pic>
        <p:nvPicPr>
          <p:cNvPr id="2" name="Picture 1">
            <a:extLst>
              <a:ext uri="{FF2B5EF4-FFF2-40B4-BE49-F238E27FC236}">
                <a16:creationId xmlns:a16="http://schemas.microsoft.com/office/drawing/2014/main" id="{C26FA1D5-0CD7-61BA-7802-CD88C3433390}"/>
              </a:ext>
            </a:extLst>
          </p:cNvPr>
          <p:cNvPicPr>
            <a:picLocks noChangeAspect="1"/>
          </p:cNvPicPr>
          <p:nvPr/>
        </p:nvPicPr>
        <p:blipFill rotWithShape="1">
          <a:blip r:embed="rId7"/>
          <a:srcRect l="68394" t="9431" r="13035" b="5143"/>
          <a:stretch/>
        </p:blipFill>
        <p:spPr>
          <a:xfrm>
            <a:off x="635998" y="3817506"/>
            <a:ext cx="1649546" cy="2371134"/>
          </a:xfrm>
          <a:prstGeom prst="rect">
            <a:avLst/>
          </a:prstGeom>
        </p:spPr>
      </p:pic>
    </p:spTree>
    <p:extLst>
      <p:ext uri="{BB962C8B-B14F-4D97-AF65-F5344CB8AC3E}">
        <p14:creationId xmlns:p14="http://schemas.microsoft.com/office/powerpoint/2010/main" val="360001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5BF70FF9-F3E1-47F7-B35A-E958D66C86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27" y="1941490"/>
            <a:ext cx="2316935" cy="3277715"/>
          </a:xfrm>
          <a:prstGeom prst="rect">
            <a:avLst/>
          </a:prstGeom>
        </p:spPr>
      </p:pic>
      <p:sp>
        <p:nvSpPr>
          <p:cNvPr id="3" name="Rectangle 2">
            <a:extLst>
              <a:ext uri="{FF2B5EF4-FFF2-40B4-BE49-F238E27FC236}">
                <a16:creationId xmlns:a16="http://schemas.microsoft.com/office/drawing/2014/main" id="{AA062BBC-02A4-4F4A-A8DD-C0EB2B1DB90C}"/>
              </a:ext>
            </a:extLst>
          </p:cNvPr>
          <p:cNvSpPr/>
          <p:nvPr/>
        </p:nvSpPr>
        <p:spPr>
          <a:xfrm>
            <a:off x="0" y="0"/>
            <a:ext cx="12170974" cy="180640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19" name="Picture 18">
            <a:extLst>
              <a:ext uri="{FF2B5EF4-FFF2-40B4-BE49-F238E27FC236}">
                <a16:creationId xmlns:a16="http://schemas.microsoft.com/office/drawing/2014/main" id="{0FAD8759-D72A-467D-96B3-17A7DFA0863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4277" y="135083"/>
            <a:ext cx="3096697" cy="1806407"/>
          </a:xfrm>
          <a:prstGeom prst="rect">
            <a:avLst/>
          </a:prstGeom>
        </p:spPr>
      </p:pic>
      <p:sp>
        <p:nvSpPr>
          <p:cNvPr id="20" name="TextBox 19">
            <a:extLst>
              <a:ext uri="{FF2B5EF4-FFF2-40B4-BE49-F238E27FC236}">
                <a16:creationId xmlns:a16="http://schemas.microsoft.com/office/drawing/2014/main" id="{3CF96F66-BCB1-4699-A0C3-35815947BD39}"/>
              </a:ext>
            </a:extLst>
          </p:cNvPr>
          <p:cNvSpPr txBox="1"/>
          <p:nvPr/>
        </p:nvSpPr>
        <p:spPr>
          <a:xfrm>
            <a:off x="422244" y="206786"/>
            <a:ext cx="9266922" cy="1200329"/>
          </a:xfrm>
          <a:prstGeom prst="rect">
            <a:avLst/>
          </a:prstGeom>
          <a:noFill/>
        </p:spPr>
        <p:txBody>
          <a:bodyPr wrap="squar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00" normalizeH="0" baseline="0" noProof="0" dirty="0">
                <a:ln>
                  <a:noFill/>
                </a:ln>
                <a:solidFill>
                  <a:srgbClr val="FFFFFF"/>
                </a:solidFill>
                <a:effectLst/>
                <a:uLnTx/>
                <a:uFillTx/>
                <a:latin typeface="Arial Narrow" panose="020B0606020202030204" pitchFamily="34" charset="0"/>
                <a:ea typeface="+mn-ea"/>
                <a:cs typeface="+mn-cs"/>
              </a:rPr>
              <a:t>1.3 Avionic is a continuation of  Erasmus+ Project “</a:t>
            </a:r>
            <a:r>
              <a:rPr kumimoji="0" lang="ro-RO" sz="3600" b="1" i="0" u="none" strike="noStrike" kern="1200" cap="none" spc="-100" normalizeH="0" baseline="0" noProof="0" dirty="0">
                <a:ln>
                  <a:noFill/>
                </a:ln>
                <a:solidFill>
                  <a:srgbClr val="FFFFFF"/>
                </a:solidFill>
                <a:effectLst/>
                <a:uLnTx/>
                <a:uFillTx/>
                <a:latin typeface="Arial Narrow" panose="020B0606020202030204" pitchFamily="34" charset="0"/>
                <a:ea typeface="+mn-ea"/>
                <a:cs typeface="+mn-cs"/>
              </a:rPr>
              <a:t>Knowledge Alliance in Air Transport</a:t>
            </a:r>
            <a:r>
              <a:rPr kumimoji="0" lang="en-US" sz="3600" b="1" i="0" u="none" strike="noStrike" kern="1200" cap="none" spc="-100" normalizeH="0" baseline="0" noProof="0" dirty="0">
                <a:ln>
                  <a:noFill/>
                </a:ln>
                <a:solidFill>
                  <a:srgbClr val="FFFFFF"/>
                </a:solidFill>
                <a:effectLst/>
                <a:uLnTx/>
                <a:uFillTx/>
                <a:latin typeface="Arial Narrow" panose="020B0606020202030204" pitchFamily="34" charset="0"/>
                <a:ea typeface="+mn-ea"/>
                <a:cs typeface="+mn-cs"/>
              </a:rPr>
              <a:t>” results  </a:t>
            </a:r>
            <a:endParaRPr kumimoji="0" lang="ro-RO" sz="3600" b="1" i="0" u="none" strike="noStrike" kern="1200" cap="none" spc="-100" normalizeH="0" baseline="0" noProof="0" dirty="0">
              <a:ln>
                <a:noFill/>
              </a:ln>
              <a:solidFill>
                <a:srgbClr val="FFFFFF"/>
              </a:solidFill>
              <a:effectLst/>
              <a:uLnTx/>
              <a:uFillTx/>
              <a:latin typeface="Arial Narrow" panose="020B0606020202030204" pitchFamily="34" charset="0"/>
              <a:ea typeface="+mn-ea"/>
              <a:cs typeface="+mn-cs"/>
            </a:endParaRPr>
          </a:p>
        </p:txBody>
      </p:sp>
      <p:pic>
        <p:nvPicPr>
          <p:cNvPr id="18" name="Picture 17" descr="Graphical user interface&#10;&#10;Description automatically generated">
            <a:extLst>
              <a:ext uri="{FF2B5EF4-FFF2-40B4-BE49-F238E27FC236}">
                <a16:creationId xmlns:a16="http://schemas.microsoft.com/office/drawing/2014/main" id="{EA466A85-BED2-4897-B54A-7668DF24D7C6}"/>
              </a:ext>
            </a:extLst>
          </p:cNvPr>
          <p:cNvPicPr>
            <a:picLocks noChangeAspect="1"/>
          </p:cNvPicPr>
          <p:nvPr/>
        </p:nvPicPr>
        <p:blipFill rotWithShape="1">
          <a:blip r:embed="rId4">
            <a:extLst>
              <a:ext uri="{28A0092B-C50C-407E-A947-70E740481C1C}">
                <a14:useLocalDpi xmlns:a14="http://schemas.microsoft.com/office/drawing/2010/main" val="0"/>
              </a:ext>
            </a:extLst>
          </a:blip>
          <a:srcRect t="4344"/>
          <a:stretch/>
        </p:blipFill>
        <p:spPr>
          <a:xfrm>
            <a:off x="1983266" y="3429000"/>
            <a:ext cx="2253551" cy="3049562"/>
          </a:xfrm>
          <a:prstGeom prst="rect">
            <a:avLst/>
          </a:prstGeom>
        </p:spPr>
      </p:pic>
      <p:pic>
        <p:nvPicPr>
          <p:cNvPr id="5" name="Picture 4">
            <a:extLst>
              <a:ext uri="{FF2B5EF4-FFF2-40B4-BE49-F238E27FC236}">
                <a16:creationId xmlns:a16="http://schemas.microsoft.com/office/drawing/2014/main" id="{464E967F-19CB-1B94-10C3-E4695D73CF27}"/>
              </a:ext>
            </a:extLst>
          </p:cNvPr>
          <p:cNvPicPr>
            <a:picLocks noChangeAspect="1"/>
          </p:cNvPicPr>
          <p:nvPr/>
        </p:nvPicPr>
        <p:blipFill>
          <a:blip r:embed="rId5"/>
          <a:stretch>
            <a:fillRect/>
          </a:stretch>
        </p:blipFill>
        <p:spPr>
          <a:xfrm>
            <a:off x="4418854" y="2248940"/>
            <a:ext cx="3063203" cy="3049562"/>
          </a:xfrm>
          <a:prstGeom prst="rect">
            <a:avLst/>
          </a:prstGeom>
        </p:spPr>
      </p:pic>
      <p:pic>
        <p:nvPicPr>
          <p:cNvPr id="6" name="Picture 5" descr="Graphical user interface&#10;&#10;Description automatically generated">
            <a:extLst>
              <a:ext uri="{FF2B5EF4-FFF2-40B4-BE49-F238E27FC236}">
                <a16:creationId xmlns:a16="http://schemas.microsoft.com/office/drawing/2014/main" id="{D9C024C0-035A-4B32-A416-D11AA996FAC5}"/>
              </a:ext>
            </a:extLst>
          </p:cNvPr>
          <p:cNvPicPr>
            <a:picLocks noChangeAspect="1"/>
          </p:cNvPicPr>
          <p:nvPr/>
        </p:nvPicPr>
        <p:blipFill rotWithShape="1">
          <a:blip r:embed="rId6">
            <a:extLst>
              <a:ext uri="{28A0092B-C50C-407E-A947-70E740481C1C}">
                <a14:useLocalDpi xmlns:a14="http://schemas.microsoft.com/office/drawing/2010/main" val="0"/>
              </a:ext>
            </a:extLst>
          </a:blip>
          <a:srcRect t="4948"/>
          <a:stretch/>
        </p:blipFill>
        <p:spPr>
          <a:xfrm>
            <a:off x="9689166" y="2013193"/>
            <a:ext cx="2233207" cy="3002959"/>
          </a:xfrm>
          <a:prstGeom prst="rect">
            <a:avLst/>
          </a:prstGeom>
        </p:spPr>
      </p:pic>
      <p:pic>
        <p:nvPicPr>
          <p:cNvPr id="7" name="Picture 6">
            <a:extLst>
              <a:ext uri="{FF2B5EF4-FFF2-40B4-BE49-F238E27FC236}">
                <a16:creationId xmlns:a16="http://schemas.microsoft.com/office/drawing/2014/main" id="{9C70185D-667B-27E7-D77C-F33F026BF90A}"/>
              </a:ext>
            </a:extLst>
          </p:cNvPr>
          <p:cNvPicPr>
            <a:picLocks noChangeAspect="1"/>
          </p:cNvPicPr>
          <p:nvPr/>
        </p:nvPicPr>
        <p:blipFill>
          <a:blip r:embed="rId7"/>
          <a:stretch>
            <a:fillRect/>
          </a:stretch>
        </p:blipFill>
        <p:spPr>
          <a:xfrm>
            <a:off x="7924281" y="3422912"/>
            <a:ext cx="2180587" cy="3002958"/>
          </a:xfrm>
          <a:prstGeom prst="rect">
            <a:avLst/>
          </a:prstGeom>
        </p:spPr>
      </p:pic>
    </p:spTree>
    <p:extLst>
      <p:ext uri="{BB962C8B-B14F-4D97-AF65-F5344CB8AC3E}">
        <p14:creationId xmlns:p14="http://schemas.microsoft.com/office/powerpoint/2010/main" val="180397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3">
            <a:extLst>
              <a:ext uri="{FF2B5EF4-FFF2-40B4-BE49-F238E27FC236}">
                <a16:creationId xmlns:a16="http://schemas.microsoft.com/office/drawing/2014/main" id="{7C18EDD5-6FC5-4833-BC59-A6A3F03C2CD6}"/>
              </a:ext>
            </a:extLst>
          </p:cNvPr>
          <p:cNvSpPr txBox="1">
            <a:spLocks/>
          </p:cNvSpPr>
          <p:nvPr/>
        </p:nvSpPr>
        <p:spPr>
          <a:xfrm rot="10800000" flipV="1">
            <a:off x="3341326" y="1520319"/>
            <a:ext cx="5301784" cy="50950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endParaRPr>
          </a:p>
        </p:txBody>
      </p:sp>
      <p:sp>
        <p:nvSpPr>
          <p:cNvPr id="3" name="Rectangle 2">
            <a:extLst>
              <a:ext uri="{FF2B5EF4-FFF2-40B4-BE49-F238E27FC236}">
                <a16:creationId xmlns:a16="http://schemas.microsoft.com/office/drawing/2014/main" id="{AA062BBC-02A4-4F4A-A8DD-C0EB2B1DB90C}"/>
              </a:ext>
            </a:extLst>
          </p:cNvPr>
          <p:cNvSpPr/>
          <p:nvPr/>
        </p:nvSpPr>
        <p:spPr>
          <a:xfrm>
            <a:off x="0" y="0"/>
            <a:ext cx="12170974" cy="1197059"/>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Narrow" panose="020B0606020202030204" pitchFamily="34" charset="0"/>
              <a:ea typeface="+mn-ea"/>
              <a:cs typeface="+mn-cs"/>
            </a:endParaRPr>
          </a:p>
        </p:txBody>
      </p:sp>
      <p:pic>
        <p:nvPicPr>
          <p:cNvPr id="19" name="Picture 18">
            <a:extLst>
              <a:ext uri="{FF2B5EF4-FFF2-40B4-BE49-F238E27FC236}">
                <a16:creationId xmlns:a16="http://schemas.microsoft.com/office/drawing/2014/main" id="{0FAD8759-D72A-467D-96B3-17A7DFA086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256904" y="135083"/>
            <a:ext cx="1914070" cy="1116541"/>
          </a:xfrm>
          <a:prstGeom prst="rect">
            <a:avLst/>
          </a:prstGeom>
        </p:spPr>
      </p:pic>
      <p:sp>
        <p:nvSpPr>
          <p:cNvPr id="12" name="TextBox 11">
            <a:extLst>
              <a:ext uri="{FF2B5EF4-FFF2-40B4-BE49-F238E27FC236}">
                <a16:creationId xmlns:a16="http://schemas.microsoft.com/office/drawing/2014/main" id="{6F505FD8-9AE0-4195-86F2-16632C3BB3B9}"/>
              </a:ext>
            </a:extLst>
          </p:cNvPr>
          <p:cNvSpPr txBox="1"/>
          <p:nvPr/>
        </p:nvSpPr>
        <p:spPr>
          <a:xfrm>
            <a:off x="21026" y="135083"/>
            <a:ext cx="10627763" cy="817916"/>
          </a:xfrm>
          <a:prstGeom prst="rect">
            <a:avLst/>
          </a:prstGeom>
          <a:noFill/>
        </p:spPr>
        <p:txBody>
          <a:bodyPr wrap="square" rtlCol="0">
            <a:spAutoFit/>
          </a:bodyPr>
          <a:lstStyle/>
          <a:p>
            <a:pPr marL="0" marR="0" lvl="0" indent="0" algn="ctr" defTabSz="914354" rtl="0" eaLnBrk="1" fontAlgn="auto" latinLnBrk="0" hangingPunct="1">
              <a:lnSpc>
                <a:spcPct val="150000"/>
              </a:lnSpc>
              <a:spcBef>
                <a:spcPts val="0"/>
              </a:spcBef>
              <a:spcAft>
                <a:spcPts val="0"/>
              </a:spcAft>
              <a:buClrTx/>
              <a:buSzTx/>
              <a:buFontTx/>
              <a:buNone/>
              <a:tabLst/>
              <a:defRPr/>
            </a:pPr>
            <a:r>
              <a:rPr kumimoji="0" lang="en-US" sz="3600" b="1" i="1" u="none" strike="noStrike" kern="1200" cap="none" spc="-100" normalizeH="0" baseline="0" noProof="0" dirty="0">
                <a:ln>
                  <a:noFill/>
                </a:ln>
                <a:solidFill>
                  <a:srgbClr val="FFFFFF"/>
                </a:solidFill>
                <a:effectLst/>
                <a:uLnTx/>
                <a:uFillTx/>
                <a:latin typeface="Arial Narrow" panose="020B0606020202030204" pitchFamily="34" charset="0"/>
                <a:ea typeface="+mn-ea"/>
                <a:cs typeface="+mn-cs"/>
              </a:rPr>
              <a:t>“</a:t>
            </a:r>
            <a:r>
              <a:rPr kumimoji="0" lang="en-US" sz="3200" b="1" i="1" u="none" strike="noStrike" kern="1200" cap="none" spc="-100" normalizeH="0" baseline="0" noProof="0" dirty="0">
                <a:ln>
                  <a:noFill/>
                </a:ln>
                <a:solidFill>
                  <a:srgbClr val="FFFFFF"/>
                </a:solidFill>
                <a:effectLst/>
                <a:uLnTx/>
                <a:uFillTx/>
                <a:latin typeface="Arial Narrow" panose="020B0606020202030204" pitchFamily="34" charset="0"/>
                <a:ea typeface="+mn-ea"/>
                <a:cs typeface="+mn-cs"/>
              </a:rPr>
              <a:t>European network for aviation training and </a:t>
            </a:r>
            <a:r>
              <a:rPr kumimoji="0" lang="en-US" sz="3200" b="1" i="1" u="none" strike="noStrike" kern="1200" cap="none" spc="-100" normalizeH="0" baseline="0" noProof="0" dirty="0">
                <a:ln>
                  <a:noFill/>
                </a:ln>
                <a:solidFill>
                  <a:prstClr val="white"/>
                </a:solidFill>
                <a:effectLst/>
                <a:uLnTx/>
                <a:uFillTx/>
                <a:latin typeface="Arial Narrow" panose="020B0606020202030204" pitchFamily="34" charset="0"/>
                <a:ea typeface="+mn-ea"/>
                <a:cs typeface="+mn-cs"/>
              </a:rPr>
              <a:t>education - ENATE</a:t>
            </a:r>
          </a:p>
        </p:txBody>
      </p:sp>
      <p:pic>
        <p:nvPicPr>
          <p:cNvPr id="10" name="Picture 9" descr="A group of people sitting at desks in a room&#10;&#10;Description automatically generated">
            <a:extLst>
              <a:ext uri="{FF2B5EF4-FFF2-40B4-BE49-F238E27FC236}">
                <a16:creationId xmlns:a16="http://schemas.microsoft.com/office/drawing/2014/main" id="{DD1C31C1-0948-45CC-8BB1-ECB3E19C7C66}"/>
              </a:ext>
            </a:extLst>
          </p:cNvPr>
          <p:cNvPicPr>
            <a:picLocks noChangeAspect="1"/>
          </p:cNvPicPr>
          <p:nvPr/>
        </p:nvPicPr>
        <p:blipFill rotWithShape="1">
          <a:blip r:embed="rId3">
            <a:extLst>
              <a:ext uri="{28A0092B-C50C-407E-A947-70E740481C1C}">
                <a14:useLocalDpi xmlns:a14="http://schemas.microsoft.com/office/drawing/2010/main" val="0"/>
              </a:ext>
            </a:extLst>
          </a:blip>
          <a:srcRect l="22557" t="22693" r="136"/>
          <a:stretch/>
        </p:blipFill>
        <p:spPr>
          <a:xfrm>
            <a:off x="6096000" y="2353081"/>
            <a:ext cx="6096001" cy="4559873"/>
          </a:xfrm>
          <a:prstGeom prst="rect">
            <a:avLst/>
          </a:prstGeom>
        </p:spPr>
      </p:pic>
      <p:sp>
        <p:nvSpPr>
          <p:cNvPr id="14" name="TextBox 13">
            <a:extLst>
              <a:ext uri="{FF2B5EF4-FFF2-40B4-BE49-F238E27FC236}">
                <a16:creationId xmlns:a16="http://schemas.microsoft.com/office/drawing/2014/main" id="{01CAEA5C-1E61-4A62-8194-1EF8EE89872A}"/>
              </a:ext>
            </a:extLst>
          </p:cNvPr>
          <p:cNvSpPr txBox="1"/>
          <p:nvPr/>
        </p:nvSpPr>
        <p:spPr>
          <a:xfrm>
            <a:off x="68832" y="1520318"/>
            <a:ext cx="5797115" cy="2509148"/>
          </a:xfrm>
          <a:prstGeom prst="rect">
            <a:avLst/>
          </a:prstGeom>
          <a:noFill/>
        </p:spPr>
        <p:txBody>
          <a:bodyPr wrap="square">
            <a:spAutoFit/>
          </a:bodyPr>
          <a:lstStyle/>
          <a:p>
            <a:pPr marL="0" marR="0" lvl="0" indent="0" algn="just" defTabSz="914400" rtl="0" eaLnBrk="1" fontAlgn="auto" latinLnBrk="0" hangingPunct="1">
              <a:lnSpc>
                <a:spcPts val="32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aim of the EUROPEAN NETWORK FOR AVIATION TRAINING AND EDUCATION (ENATE) is </a:t>
            </a:r>
            <a:r>
              <a:rPr kumimoji="0" lang="en-US" sz="20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mn-cs"/>
              </a:rPr>
              <a:t>to develop the European dimension of aviation education and training</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by facilitating the transfer of knowledge in the field of air transport and developing innovative and multidisciplinary approaches to teaching and learning. </a:t>
            </a:r>
          </a:p>
        </p:txBody>
      </p:sp>
      <p:pic>
        <p:nvPicPr>
          <p:cNvPr id="15" name="Content Placeholder 7" descr="A group of people posing for the camera&#10;&#10;Description automatically generated">
            <a:extLst>
              <a:ext uri="{FF2B5EF4-FFF2-40B4-BE49-F238E27FC236}">
                <a16:creationId xmlns:a16="http://schemas.microsoft.com/office/drawing/2014/main" id="{E31DBC08-4708-4B7A-AB65-527335330871}"/>
              </a:ext>
            </a:extLst>
          </p:cNvPr>
          <p:cNvPicPr>
            <a:picLocks noChangeAspect="1"/>
          </p:cNvPicPr>
          <p:nvPr/>
        </p:nvPicPr>
        <p:blipFill rotWithShape="1">
          <a:blip r:embed="rId4">
            <a:extLst>
              <a:ext uri="{28A0092B-C50C-407E-A947-70E740481C1C}">
                <a14:useLocalDpi xmlns:a14="http://schemas.microsoft.com/office/drawing/2010/main" val="0"/>
              </a:ext>
            </a:extLst>
          </a:blip>
          <a:srcRect t="21128"/>
          <a:stretch/>
        </p:blipFill>
        <p:spPr>
          <a:xfrm>
            <a:off x="68832" y="4327309"/>
            <a:ext cx="5926178" cy="2530691"/>
          </a:xfrm>
          <a:prstGeom prst="rect">
            <a:avLst/>
          </a:prstGeom>
        </p:spPr>
      </p:pic>
    </p:spTree>
    <p:extLst>
      <p:ext uri="{BB962C8B-B14F-4D97-AF65-F5344CB8AC3E}">
        <p14:creationId xmlns:p14="http://schemas.microsoft.com/office/powerpoint/2010/main" val="364297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43" name="Rectangle 2142">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50C552-194F-E008-2F46-C1D02EC333BF}"/>
              </a:ext>
            </a:extLst>
          </p:cNvPr>
          <p:cNvSpPr>
            <a:spLocks noGrp="1"/>
          </p:cNvSpPr>
          <p:nvPr>
            <p:ph type="title"/>
          </p:nvPr>
        </p:nvSpPr>
        <p:spPr>
          <a:xfrm>
            <a:off x="6666046" y="3579583"/>
            <a:ext cx="4282253" cy="1529232"/>
          </a:xfrm>
        </p:spPr>
        <p:txBody>
          <a:bodyPr vert="horz" lIns="91440" tIns="45720" rIns="91440" bIns="45720" rtlCol="0" anchor="b">
            <a:normAutofit/>
          </a:bodyPr>
          <a:lstStyle/>
          <a:p>
            <a:pPr algn="r"/>
            <a:r>
              <a:rPr lang="en-US" sz="4800" b="1" kern="1200" dirty="0">
                <a:solidFill>
                  <a:srgbClr val="0070C0"/>
                </a:solidFill>
                <a:latin typeface="Arial Narrow" panose="020B0606020202030204" pitchFamily="34" charset="0"/>
              </a:rPr>
              <a:t>2. Needs and objectives</a:t>
            </a:r>
          </a:p>
        </p:txBody>
      </p:sp>
      <p:pic>
        <p:nvPicPr>
          <p:cNvPr id="3" name="Picture 2">
            <a:extLst>
              <a:ext uri="{FF2B5EF4-FFF2-40B4-BE49-F238E27FC236}">
                <a16:creationId xmlns:a16="http://schemas.microsoft.com/office/drawing/2014/main" id="{A22D0073-CABD-CAB8-0E99-0F1FF65F9196}"/>
              </a:ext>
            </a:extLst>
          </p:cNvPr>
          <p:cNvPicPr>
            <a:picLocks noChangeAspect="1"/>
          </p:cNvPicPr>
          <p:nvPr/>
        </p:nvPicPr>
        <p:blipFill rotWithShape="1">
          <a:blip r:embed="rId3"/>
          <a:srcRect t="10738" r="-3" b="1672"/>
          <a:stretch/>
        </p:blipFill>
        <p:spPr>
          <a:xfrm>
            <a:off x="5740458" y="829688"/>
            <a:ext cx="2888477" cy="2529942"/>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pic>
        <p:nvPicPr>
          <p:cNvPr id="2052" name="Picture 4" descr="Businesspeople driving arrow to goal. Successful professional team hitting target. Vector illustration for challenge, aim, achievement, teamwork, business, marketing concept">
            <a:extLst>
              <a:ext uri="{FF2B5EF4-FFF2-40B4-BE49-F238E27FC236}">
                <a16:creationId xmlns:a16="http://schemas.microsoft.com/office/drawing/2014/main" id="{030B99D9-F730-5D2C-A9A4-7066E62636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41" r="22159"/>
          <a:stretch/>
        </p:blipFill>
        <p:spPr bwMode="auto">
          <a:xfrm>
            <a:off x="-2191" y="10"/>
            <a:ext cx="7678763" cy="6857990"/>
          </a:xfrm>
          <a:custGeom>
            <a:avLst/>
            <a:gdLst/>
            <a:ahLst/>
            <a:cxnLst/>
            <a:rect l="l" t="t" r="r" b="b"/>
            <a:pathLst>
              <a:path w="7678763"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295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5">
            <a:extLst>
              <a:ext uri="{FF2B5EF4-FFF2-40B4-BE49-F238E27FC236}">
                <a16:creationId xmlns:a16="http://schemas.microsoft.com/office/drawing/2014/main" id="{129F4FEF-3F4E-4042-8E6D-C24E201FB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2D8EE7-F937-02BF-EA40-54EFC7E012BC}"/>
              </a:ext>
            </a:extLst>
          </p:cNvPr>
          <p:cNvSpPr>
            <a:spLocks noGrp="1"/>
          </p:cNvSpPr>
          <p:nvPr>
            <p:ph type="title"/>
          </p:nvPr>
        </p:nvSpPr>
        <p:spPr>
          <a:xfrm>
            <a:off x="6248400" y="365125"/>
            <a:ext cx="5105400" cy="1739340"/>
          </a:xfrm>
        </p:spPr>
        <p:txBody>
          <a:bodyPr anchor="b">
            <a:normAutofit/>
          </a:bodyPr>
          <a:lstStyle/>
          <a:p>
            <a:r>
              <a:rPr lang="en-US" b="1" dirty="0">
                <a:latin typeface="Arial Narrow" panose="020B0606020202030204" pitchFamily="34" charset="0"/>
              </a:rPr>
              <a:t>Overarching goal of the project</a:t>
            </a:r>
          </a:p>
        </p:txBody>
      </p:sp>
      <p:pic>
        <p:nvPicPr>
          <p:cNvPr id="4" name="Picture 3">
            <a:extLst>
              <a:ext uri="{FF2B5EF4-FFF2-40B4-BE49-F238E27FC236}">
                <a16:creationId xmlns:a16="http://schemas.microsoft.com/office/drawing/2014/main" id="{48AE2897-DE08-3AF2-5AC7-F430E7F9F1A2}"/>
              </a:ext>
            </a:extLst>
          </p:cNvPr>
          <p:cNvPicPr>
            <a:picLocks noChangeAspect="1"/>
          </p:cNvPicPr>
          <p:nvPr/>
        </p:nvPicPr>
        <p:blipFill rotWithShape="1">
          <a:blip r:embed="rId2"/>
          <a:srcRect l="23789" r="839"/>
          <a:stretch/>
        </p:blipFill>
        <p:spPr>
          <a:xfrm>
            <a:off x="20" y="10"/>
            <a:ext cx="6105116" cy="4191736"/>
          </a:xfrm>
          <a:custGeom>
            <a:avLst/>
            <a:gdLst/>
            <a:ahLst/>
            <a:cxnLst/>
            <a:rect l="l" t="t" r="r" b="b"/>
            <a:pathLst>
              <a:path w="6105136" h="4191746">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007468" y="4190779"/>
                  <a:pt x="1790648" y="4201115"/>
                  <a:pt x="1535079" y="4190306"/>
                </a:cubicBez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pic>
      <p:pic>
        <p:nvPicPr>
          <p:cNvPr id="6" name="Picture 5" descr="A group of people sitting around a table with a computer&#10;&#10;Description automatically generated with medium confidence">
            <a:extLst>
              <a:ext uri="{FF2B5EF4-FFF2-40B4-BE49-F238E27FC236}">
                <a16:creationId xmlns:a16="http://schemas.microsoft.com/office/drawing/2014/main" id="{061702F8-0206-D584-D6E1-6337C621655D}"/>
              </a:ext>
            </a:extLst>
          </p:cNvPr>
          <p:cNvPicPr>
            <a:picLocks noChangeAspect="1"/>
          </p:cNvPicPr>
          <p:nvPr/>
        </p:nvPicPr>
        <p:blipFill rotWithShape="1">
          <a:blip r:embed="rId3">
            <a:extLst>
              <a:ext uri="{28A0092B-C50C-407E-A947-70E740481C1C}">
                <a14:useLocalDpi xmlns:a14="http://schemas.microsoft.com/office/drawing/2010/main" val="0"/>
              </a:ext>
            </a:extLst>
          </a:blip>
          <a:srcRect t="2752" r="-2" b="-2"/>
          <a:stretch/>
        </p:blipFill>
        <p:spPr>
          <a:xfrm>
            <a:off x="462420" y="4304418"/>
            <a:ext cx="5414116" cy="255358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3" name="Content Placeholder 2">
            <a:extLst>
              <a:ext uri="{FF2B5EF4-FFF2-40B4-BE49-F238E27FC236}">
                <a16:creationId xmlns:a16="http://schemas.microsoft.com/office/drawing/2014/main" id="{5759FE83-9E1B-6F38-7FA3-A8F766BD1EC1}"/>
              </a:ext>
            </a:extLst>
          </p:cNvPr>
          <p:cNvSpPr>
            <a:spLocks noGrp="1"/>
          </p:cNvSpPr>
          <p:nvPr>
            <p:ph idx="1"/>
          </p:nvPr>
        </p:nvSpPr>
        <p:spPr>
          <a:xfrm>
            <a:off x="6315466" y="2393577"/>
            <a:ext cx="5105400" cy="3985091"/>
          </a:xfrm>
        </p:spPr>
        <p:txBody>
          <a:bodyPr>
            <a:normAutofit fontScale="92500"/>
          </a:bodyPr>
          <a:lstStyle/>
          <a:p>
            <a:pPr marL="0" marR="0" indent="0" algn="just">
              <a:lnSpc>
                <a:spcPts val="3500"/>
              </a:lnSpc>
              <a:spcBef>
                <a:spcPts val="0"/>
              </a:spcBef>
              <a:spcAft>
                <a:spcPts val="800"/>
              </a:spcAft>
              <a:buNone/>
            </a:pPr>
            <a:r>
              <a:rPr lang="en-GB" sz="2400" dirty="0">
                <a:effectLst/>
                <a:latin typeface="Arial Narrow" panose="020B0606020202030204" pitchFamily="34" charset="0"/>
                <a:ea typeface="Calibri" panose="020F0502020204030204" pitchFamily="34" charset="0"/>
                <a:cs typeface="Times New Roman" panose="02020603050405020304" pitchFamily="18" charset="0"/>
              </a:rPr>
              <a:t>Improving the </a:t>
            </a:r>
            <a:r>
              <a:rPr lang="en-GB" sz="2400" b="1" dirty="0">
                <a:solidFill>
                  <a:srgbClr val="0070C0"/>
                </a:solidFill>
                <a:effectLst/>
                <a:latin typeface="Arial Narrow" panose="020B0606020202030204" pitchFamily="34" charset="0"/>
                <a:ea typeface="Calibri" panose="020F0502020204030204" pitchFamily="34" charset="0"/>
                <a:cs typeface="Times New Roman" panose="02020603050405020304" pitchFamily="18" charset="0"/>
              </a:rPr>
              <a:t>quality and relevance of knowledge and skills </a:t>
            </a:r>
            <a:r>
              <a:rPr lang="en-GB" sz="2400" b="1" dirty="0">
                <a:effectLst/>
                <a:latin typeface="Arial Narrow" panose="020B0606020202030204" pitchFamily="34" charset="0"/>
                <a:ea typeface="Calibri" panose="020F0502020204030204" pitchFamily="34" charset="0"/>
                <a:cs typeface="Times New Roman" panose="02020603050405020304" pitchFamily="18" charset="0"/>
              </a:rPr>
              <a:t>of new generations of professionals </a:t>
            </a:r>
            <a:r>
              <a:rPr lang="en-GB" sz="2400" dirty="0">
                <a:effectLst/>
                <a:latin typeface="Arial Narrow" panose="020B0606020202030204" pitchFamily="34" charset="0"/>
                <a:ea typeface="Calibri" panose="020F0502020204030204" pitchFamily="34" charset="0"/>
                <a:cs typeface="Times New Roman" panose="02020603050405020304" pitchFamily="18" charset="0"/>
              </a:rPr>
              <a:t>by designing, improving and implementing </a:t>
            </a:r>
            <a:r>
              <a:rPr lang="en-GB" sz="2400" b="1" dirty="0">
                <a:solidFill>
                  <a:srgbClr val="0070C0"/>
                </a:solidFill>
                <a:effectLst/>
                <a:latin typeface="Arial Narrow" panose="020B0606020202030204" pitchFamily="34" charset="0"/>
                <a:ea typeface="Calibri" panose="020F0502020204030204" pitchFamily="34" charset="0"/>
                <a:cs typeface="Times New Roman" panose="02020603050405020304" pitchFamily="18" charset="0"/>
              </a:rPr>
              <a:t>interdisciplinary study programs at European level </a:t>
            </a:r>
            <a:r>
              <a:rPr lang="en-GB" sz="2400" dirty="0">
                <a:effectLst/>
                <a:latin typeface="Arial Narrow" panose="020B0606020202030204" pitchFamily="34" charset="0"/>
                <a:ea typeface="Calibri" panose="020F0502020204030204" pitchFamily="34" charset="0"/>
                <a:cs typeface="Times New Roman" panose="02020603050405020304" pitchFamily="18" charset="0"/>
              </a:rPr>
              <a:t>to meet the re-structuring needs of air transport labour market with </a:t>
            </a:r>
            <a:r>
              <a:rPr lang="en-GB" sz="2400" b="1" dirty="0">
                <a:solidFill>
                  <a:srgbClr val="0070C0"/>
                </a:solidFill>
                <a:effectLst/>
                <a:latin typeface="Arial Narrow" panose="020B0606020202030204" pitchFamily="34" charset="0"/>
                <a:ea typeface="Calibri" panose="020F0502020204030204" pitchFamily="34" charset="0"/>
                <a:cs typeface="Times New Roman" panose="02020603050405020304" pitchFamily="18" charset="0"/>
              </a:rPr>
              <a:t>focus on digitalization, sustainable development and societal responsibility.</a:t>
            </a:r>
            <a:endParaRPr lang="en-US"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042631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B8814C-8087-6F1E-D15B-92D4556A1440}"/>
              </a:ext>
            </a:extLst>
          </p:cNvPr>
          <p:cNvSpPr txBox="1"/>
          <p:nvPr/>
        </p:nvSpPr>
        <p:spPr>
          <a:xfrm>
            <a:off x="6596244" y="365125"/>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51F4A94B-4FE0-FCB4-B6D5-DB9E45A557EC}"/>
              </a:ext>
            </a:extLst>
          </p:cNvPr>
          <p:cNvSpPr txBox="1"/>
          <p:nvPr/>
        </p:nvSpPr>
        <p:spPr>
          <a:xfrm>
            <a:off x="588657" y="849367"/>
            <a:ext cx="5507342" cy="830997"/>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A better qualified work force</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especially with multidisciplinary competences</a:t>
            </a:r>
          </a:p>
        </p:txBody>
      </p:sp>
      <p:sp>
        <p:nvSpPr>
          <p:cNvPr id="6" name="TextBox 5">
            <a:extLst>
              <a:ext uri="{FF2B5EF4-FFF2-40B4-BE49-F238E27FC236}">
                <a16:creationId xmlns:a16="http://schemas.microsoft.com/office/drawing/2014/main" id="{4193BCA3-5A5B-8363-2EF9-CE0BB5860773}"/>
              </a:ext>
            </a:extLst>
          </p:cNvPr>
          <p:cNvSpPr txBox="1"/>
          <p:nvPr/>
        </p:nvSpPr>
        <p:spPr>
          <a:xfrm>
            <a:off x="588658" y="1859340"/>
            <a:ext cx="5507342" cy="1200329"/>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Re-skilling: the change of technology,</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the digitalization and sustainable development ask for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new skills of employees </a:t>
            </a:r>
          </a:p>
        </p:txBody>
      </p:sp>
      <p:sp>
        <p:nvSpPr>
          <p:cNvPr id="8" name="TextBox 7">
            <a:extLst>
              <a:ext uri="{FF2B5EF4-FFF2-40B4-BE49-F238E27FC236}">
                <a16:creationId xmlns:a16="http://schemas.microsoft.com/office/drawing/2014/main" id="{8A40A750-0279-BBCF-7E31-E69AD0B59964}"/>
              </a:ext>
            </a:extLst>
          </p:cNvPr>
          <p:cNvSpPr txBox="1"/>
          <p:nvPr/>
        </p:nvSpPr>
        <p:spPr>
          <a:xfrm>
            <a:off x="588658" y="3417621"/>
            <a:ext cx="5507342" cy="1569660"/>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3.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Up-skilling</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in aviation a vast number of people are retiring and new supervisors and managers need to be level up from the pool of employees having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digital and green skills</a:t>
            </a:r>
            <a:endParaRPr lang="en-US" b="1" dirty="0">
              <a:solidFill>
                <a:srgbClr val="0070C0"/>
              </a:solidFill>
            </a:endParaRPr>
          </a:p>
        </p:txBody>
      </p:sp>
      <p:sp>
        <p:nvSpPr>
          <p:cNvPr id="9" name="TextBox 8">
            <a:extLst>
              <a:ext uri="{FF2B5EF4-FFF2-40B4-BE49-F238E27FC236}">
                <a16:creationId xmlns:a16="http://schemas.microsoft.com/office/drawing/2014/main" id="{3D20405B-0B1E-B5FA-2050-A4E524D08005}"/>
              </a:ext>
            </a:extLst>
          </p:cNvPr>
          <p:cNvSpPr txBox="1"/>
          <p:nvPr/>
        </p:nvSpPr>
        <p:spPr>
          <a:xfrm>
            <a:off x="588656" y="5149789"/>
            <a:ext cx="5507341" cy="1200329"/>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4.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An improved dialog university – employers </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for ensuring a new learning culture in aviation HE for sustainable development, </a:t>
            </a:r>
          </a:p>
        </p:txBody>
      </p:sp>
      <p:sp>
        <p:nvSpPr>
          <p:cNvPr id="10" name="TextBox 9">
            <a:extLst>
              <a:ext uri="{FF2B5EF4-FFF2-40B4-BE49-F238E27FC236}">
                <a16:creationId xmlns:a16="http://schemas.microsoft.com/office/drawing/2014/main" id="{18499389-9120-BCE9-77A6-F17CB12B31D5}"/>
              </a:ext>
            </a:extLst>
          </p:cNvPr>
          <p:cNvSpPr txBox="1"/>
          <p:nvPr/>
        </p:nvSpPr>
        <p:spPr>
          <a:xfrm>
            <a:off x="1449425" y="147170"/>
            <a:ext cx="3245771" cy="584775"/>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latin typeface="Arial Narrow" panose="020B0606020202030204" pitchFamily="34" charset="0"/>
              </a:rPr>
              <a:t>NEEDS</a:t>
            </a:r>
          </a:p>
        </p:txBody>
      </p:sp>
      <p:sp>
        <p:nvSpPr>
          <p:cNvPr id="11" name="TextBox 10">
            <a:extLst>
              <a:ext uri="{FF2B5EF4-FFF2-40B4-BE49-F238E27FC236}">
                <a16:creationId xmlns:a16="http://schemas.microsoft.com/office/drawing/2014/main" id="{9938AC6E-8080-56F1-C3BC-020E9BF64A0A}"/>
              </a:ext>
            </a:extLst>
          </p:cNvPr>
          <p:cNvSpPr txBox="1"/>
          <p:nvPr/>
        </p:nvSpPr>
        <p:spPr>
          <a:xfrm>
            <a:off x="6611364" y="1845379"/>
            <a:ext cx="5047236" cy="3277179"/>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just" defTabSz="914400" rtl="0" eaLnBrk="1" fontAlgn="auto" latinLnBrk="0" hangingPunct="1">
              <a:lnSpc>
                <a:spcPts val="36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 1 </a:t>
            </a:r>
            <a:r>
              <a:rPr kumimoji="0" lang="en-GB"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Improving </a:t>
            </a:r>
            <a:r>
              <a:rPr kumimoji="0" lang="en-GB" sz="24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the </a:t>
            </a:r>
            <a:r>
              <a:rPr kumimoji="0" lang="en-GB"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skills of professionals on digital and sustainable</a:t>
            </a:r>
            <a:r>
              <a:rPr kumimoji="0" lang="en-GB" sz="2400"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 development for AT </a:t>
            </a:r>
            <a:r>
              <a:rPr kumimoji="0" lang="en-GB"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by </a:t>
            </a:r>
            <a:r>
              <a:rPr kumimoji="0" lang="en-GB"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updating curricula </a:t>
            </a:r>
            <a:r>
              <a:rPr kumimoji="0" lang="en-GB"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of study programmes and syllabus of courses based on </a:t>
            </a:r>
            <a:r>
              <a:rPr kumimoji="0" lang="en-GB"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international and interdisciplinary co-creation </a:t>
            </a:r>
            <a:r>
              <a:rPr kumimoji="0" lang="en-GB"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of knowledge between higher HEIs and industry at European level.</a:t>
            </a: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2" name="TextBox 11">
            <a:extLst>
              <a:ext uri="{FF2B5EF4-FFF2-40B4-BE49-F238E27FC236}">
                <a16:creationId xmlns:a16="http://schemas.microsoft.com/office/drawing/2014/main" id="{F897A918-294B-654E-D66D-FF2A6677BBDE}"/>
              </a:ext>
            </a:extLst>
          </p:cNvPr>
          <p:cNvSpPr txBox="1"/>
          <p:nvPr/>
        </p:nvSpPr>
        <p:spPr>
          <a:xfrm>
            <a:off x="7546706" y="342435"/>
            <a:ext cx="3245771" cy="584775"/>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latin typeface="Arial Narrow" panose="020B0606020202030204" pitchFamily="34" charset="0"/>
              </a:rPr>
              <a:t>OBJECTIVES</a:t>
            </a:r>
          </a:p>
        </p:txBody>
      </p:sp>
      <p:cxnSp>
        <p:nvCxnSpPr>
          <p:cNvPr id="14" name="Straight Arrow Connector 13">
            <a:extLst>
              <a:ext uri="{FF2B5EF4-FFF2-40B4-BE49-F238E27FC236}">
                <a16:creationId xmlns:a16="http://schemas.microsoft.com/office/drawing/2014/main" id="{9F203D80-4CA6-B97E-E134-663E412AC137}"/>
              </a:ext>
            </a:extLst>
          </p:cNvPr>
          <p:cNvCxnSpPr>
            <a:stCxn id="5" idx="3"/>
          </p:cNvCxnSpPr>
          <p:nvPr/>
        </p:nvCxnSpPr>
        <p:spPr>
          <a:xfrm>
            <a:off x="6095999" y="1264866"/>
            <a:ext cx="515365" cy="2152755"/>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FC54DCF-A418-42B4-1149-6E4CD00DF718}"/>
              </a:ext>
            </a:extLst>
          </p:cNvPr>
          <p:cNvCxnSpPr>
            <a:cxnSpLocks/>
            <a:stCxn id="6" idx="3"/>
          </p:cNvCxnSpPr>
          <p:nvPr/>
        </p:nvCxnSpPr>
        <p:spPr>
          <a:xfrm>
            <a:off x="6096000" y="2459505"/>
            <a:ext cx="515364" cy="904929"/>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A0C7DF3-D2BE-1733-C7DB-94E4593118CF}"/>
              </a:ext>
            </a:extLst>
          </p:cNvPr>
          <p:cNvCxnSpPr>
            <a:stCxn id="8" idx="3"/>
          </p:cNvCxnSpPr>
          <p:nvPr/>
        </p:nvCxnSpPr>
        <p:spPr>
          <a:xfrm flipV="1">
            <a:off x="6096000" y="3417621"/>
            <a:ext cx="515364" cy="784830"/>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C30368-50C8-F218-0D01-32D465F99A73}"/>
              </a:ext>
            </a:extLst>
          </p:cNvPr>
          <p:cNvCxnSpPr>
            <a:cxnSpLocks/>
            <a:stCxn id="9" idx="3"/>
            <a:endCxn id="11" idx="1"/>
          </p:cNvCxnSpPr>
          <p:nvPr/>
        </p:nvCxnSpPr>
        <p:spPr>
          <a:xfrm flipV="1">
            <a:off x="6095997" y="3483969"/>
            <a:ext cx="515367" cy="2265985"/>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022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B8814C-8087-6F1E-D15B-92D4556A1440}"/>
              </a:ext>
            </a:extLst>
          </p:cNvPr>
          <p:cNvSpPr txBox="1"/>
          <p:nvPr/>
        </p:nvSpPr>
        <p:spPr>
          <a:xfrm>
            <a:off x="6411513" y="455687"/>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51F4A94B-4FE0-FCB4-B6D5-DB9E45A557EC}"/>
              </a:ext>
            </a:extLst>
          </p:cNvPr>
          <p:cNvSpPr txBox="1"/>
          <p:nvPr/>
        </p:nvSpPr>
        <p:spPr>
          <a:xfrm>
            <a:off x="367624" y="1473120"/>
            <a:ext cx="5432883" cy="1254189"/>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just" defTabSz="914400" rtl="0" eaLnBrk="1" fontAlgn="auto" latinLnBrk="0" hangingPunct="1">
              <a:lnSpc>
                <a:spcPts val="31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5.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Modernisation of curricula </a:t>
            </a: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and fostering innovative and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multidisciplinary approaches</a:t>
            </a: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for HE and trainings in aviation </a:t>
            </a:r>
          </a:p>
        </p:txBody>
      </p:sp>
      <p:sp>
        <p:nvSpPr>
          <p:cNvPr id="6" name="TextBox 5">
            <a:extLst>
              <a:ext uri="{FF2B5EF4-FFF2-40B4-BE49-F238E27FC236}">
                <a16:creationId xmlns:a16="http://schemas.microsoft.com/office/drawing/2014/main" id="{4193BCA3-5A5B-8363-2EF9-CE0BB5860773}"/>
              </a:ext>
            </a:extLst>
          </p:cNvPr>
          <p:cNvSpPr txBox="1"/>
          <p:nvPr/>
        </p:nvSpPr>
        <p:spPr>
          <a:xfrm>
            <a:off x="367623" y="4890306"/>
            <a:ext cx="5432883" cy="1699824"/>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lang="en-US" sz="2400" dirty="0">
                <a:solidFill>
                  <a:prstClr val="black"/>
                </a:solidFill>
                <a:latin typeface="Arial Narrow" panose="020B0606020202030204" pitchFamily="34" charset="0"/>
              </a:rPr>
              <a:t>7</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Expand students’ vision and perspective at an international level</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throughout working in international teams with students, teachers and employers from different countries</a:t>
            </a:r>
          </a:p>
        </p:txBody>
      </p:sp>
      <p:sp>
        <p:nvSpPr>
          <p:cNvPr id="8" name="TextBox 7">
            <a:extLst>
              <a:ext uri="{FF2B5EF4-FFF2-40B4-BE49-F238E27FC236}">
                <a16:creationId xmlns:a16="http://schemas.microsoft.com/office/drawing/2014/main" id="{8A40A750-0279-BBCF-7E31-E69AD0B59964}"/>
              </a:ext>
            </a:extLst>
          </p:cNvPr>
          <p:cNvSpPr txBox="1"/>
          <p:nvPr/>
        </p:nvSpPr>
        <p:spPr>
          <a:xfrm>
            <a:off x="367624" y="2962056"/>
            <a:ext cx="5432883" cy="1613583"/>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lnSpc>
                <a:spcPts val="3000"/>
              </a:lnSpc>
            </a:pPr>
            <a:r>
              <a:rPr lang="en-US" sz="2400" dirty="0">
                <a:solidFill>
                  <a:prstClr val="black"/>
                </a:solidFill>
                <a:latin typeface="Arial Narrow" panose="020B0606020202030204" pitchFamily="34" charset="0"/>
              </a:rPr>
              <a:t>6</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2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Implementation of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teaching methods for improving the quality and relevance of digital and green skills</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by an innovative teaching.</a:t>
            </a:r>
            <a:endParaRPr lang="en-US" sz="2400" dirty="0"/>
          </a:p>
        </p:txBody>
      </p:sp>
      <p:sp>
        <p:nvSpPr>
          <p:cNvPr id="9" name="TextBox 8">
            <a:extLst>
              <a:ext uri="{FF2B5EF4-FFF2-40B4-BE49-F238E27FC236}">
                <a16:creationId xmlns:a16="http://schemas.microsoft.com/office/drawing/2014/main" id="{3D20405B-0B1E-B5FA-2050-A4E524D08005}"/>
              </a:ext>
            </a:extLst>
          </p:cNvPr>
          <p:cNvSpPr txBox="1"/>
          <p:nvPr/>
        </p:nvSpPr>
        <p:spPr>
          <a:xfrm>
            <a:off x="6596244" y="4288310"/>
            <a:ext cx="5337492" cy="2520562"/>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just" defTabSz="914400" rtl="0" eaLnBrk="1" fontAlgn="auto" latinLnBrk="0" hangingPunct="1">
              <a:lnSpc>
                <a:spcPts val="32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 3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Developing new digital tools for supporting the international interactive teaching and learning</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for increasing quality of education and training and to equip students with digital &amp; green skills and international work team behavior.</a:t>
            </a:r>
          </a:p>
        </p:txBody>
      </p:sp>
      <p:sp>
        <p:nvSpPr>
          <p:cNvPr id="10" name="TextBox 9">
            <a:extLst>
              <a:ext uri="{FF2B5EF4-FFF2-40B4-BE49-F238E27FC236}">
                <a16:creationId xmlns:a16="http://schemas.microsoft.com/office/drawing/2014/main" id="{18499389-9120-BCE9-77A6-F17CB12B31D5}"/>
              </a:ext>
            </a:extLst>
          </p:cNvPr>
          <p:cNvSpPr txBox="1"/>
          <p:nvPr/>
        </p:nvSpPr>
        <p:spPr>
          <a:xfrm>
            <a:off x="1106937" y="469042"/>
            <a:ext cx="3245771" cy="584775"/>
          </a:xfrm>
          <a:prstGeom prst="rec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latin typeface="Arial Narrow" panose="020B0606020202030204" pitchFamily="34" charset="0"/>
              </a:rPr>
              <a:t>NEEDS</a:t>
            </a:r>
          </a:p>
        </p:txBody>
      </p:sp>
      <p:sp>
        <p:nvSpPr>
          <p:cNvPr id="11" name="TextBox 10">
            <a:extLst>
              <a:ext uri="{FF2B5EF4-FFF2-40B4-BE49-F238E27FC236}">
                <a16:creationId xmlns:a16="http://schemas.microsoft.com/office/drawing/2014/main" id="{9938AC6E-8080-56F1-C3BC-020E9BF64A0A}"/>
              </a:ext>
            </a:extLst>
          </p:cNvPr>
          <p:cNvSpPr txBox="1"/>
          <p:nvPr/>
        </p:nvSpPr>
        <p:spPr>
          <a:xfrm>
            <a:off x="6650924" y="1047918"/>
            <a:ext cx="5228132" cy="3017493"/>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just" defTabSz="914400" rtl="0" eaLnBrk="1" fontAlgn="auto" latinLnBrk="0" hangingPunct="1">
              <a:lnSpc>
                <a:spcPts val="32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 2 </a:t>
            </a:r>
            <a:r>
              <a:rPr kumimoji="0" lang="en-US" sz="2400" i="0" u="none" strike="noStrike" kern="1200" cap="none" spc="0" normalizeH="0" baseline="0" noProof="0" dirty="0">
                <a:ln>
                  <a:noFill/>
                </a:ln>
                <a:effectLst/>
                <a:uLnTx/>
                <a:uFillTx/>
                <a:latin typeface="Arial Narrow" panose="020B0606020202030204" pitchFamily="34" charset="0"/>
                <a:ea typeface="+mn-ea"/>
                <a:cs typeface="+mn-cs"/>
              </a:rPr>
              <a:t>Fostering new,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innovative and multidisciplinary approaches of teaching and learning</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for existing and new study </a:t>
            </a:r>
            <a:r>
              <a:rPr kumimoji="0" lang="en-US" sz="24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programmes</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by developing tools for an </a:t>
            </a:r>
            <a:r>
              <a:rPr kumimoji="0" lang="en-US" sz="24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international on-line teaching and learning </a:t>
            </a: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based on interactive methods for a dedicated virtual environment.</a:t>
            </a:r>
          </a:p>
        </p:txBody>
      </p:sp>
      <p:sp>
        <p:nvSpPr>
          <p:cNvPr id="12" name="TextBox 11">
            <a:extLst>
              <a:ext uri="{FF2B5EF4-FFF2-40B4-BE49-F238E27FC236}">
                <a16:creationId xmlns:a16="http://schemas.microsoft.com/office/drawing/2014/main" id="{F897A918-294B-654E-D66D-FF2A6677BBDE}"/>
              </a:ext>
            </a:extLst>
          </p:cNvPr>
          <p:cNvSpPr txBox="1"/>
          <p:nvPr/>
        </p:nvSpPr>
        <p:spPr>
          <a:xfrm>
            <a:off x="7354751" y="354106"/>
            <a:ext cx="3245771" cy="584775"/>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3200" b="1" dirty="0">
                <a:latin typeface="Arial Narrow" panose="020B0606020202030204" pitchFamily="34" charset="0"/>
              </a:rPr>
              <a:t>OBJECTIVES</a:t>
            </a:r>
          </a:p>
        </p:txBody>
      </p:sp>
      <p:cxnSp>
        <p:nvCxnSpPr>
          <p:cNvPr id="3" name="Straight Arrow Connector 2">
            <a:extLst>
              <a:ext uri="{FF2B5EF4-FFF2-40B4-BE49-F238E27FC236}">
                <a16:creationId xmlns:a16="http://schemas.microsoft.com/office/drawing/2014/main" id="{08450ECA-E18A-643A-4AA2-3CAFE446F5A9}"/>
              </a:ext>
            </a:extLst>
          </p:cNvPr>
          <p:cNvCxnSpPr>
            <a:cxnSpLocks/>
            <a:stCxn id="5" idx="3"/>
            <a:endCxn id="11" idx="1"/>
          </p:cNvCxnSpPr>
          <p:nvPr/>
        </p:nvCxnSpPr>
        <p:spPr>
          <a:xfrm>
            <a:off x="5800507" y="2100215"/>
            <a:ext cx="850417" cy="456450"/>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094616C-9709-3AFB-C7F6-7FD8657536E9}"/>
              </a:ext>
            </a:extLst>
          </p:cNvPr>
          <p:cNvCxnSpPr>
            <a:cxnSpLocks/>
            <a:stCxn id="8" idx="3"/>
            <a:endCxn id="11" idx="1"/>
          </p:cNvCxnSpPr>
          <p:nvPr/>
        </p:nvCxnSpPr>
        <p:spPr>
          <a:xfrm flipV="1">
            <a:off x="5800507" y="2556665"/>
            <a:ext cx="850417" cy="1212183"/>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4C99740-1B68-B4A6-8218-92BF74901114}"/>
              </a:ext>
            </a:extLst>
          </p:cNvPr>
          <p:cNvCxnSpPr>
            <a:cxnSpLocks/>
            <a:stCxn id="6" idx="3"/>
            <a:endCxn id="11" idx="1"/>
          </p:cNvCxnSpPr>
          <p:nvPr/>
        </p:nvCxnSpPr>
        <p:spPr>
          <a:xfrm flipV="1">
            <a:off x="5800506" y="2556665"/>
            <a:ext cx="850418" cy="3183553"/>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667F223-8767-D3E5-836E-1E8896415ECA}"/>
              </a:ext>
            </a:extLst>
          </p:cNvPr>
          <p:cNvCxnSpPr>
            <a:cxnSpLocks/>
            <a:stCxn id="8" idx="3"/>
            <a:endCxn id="9" idx="1"/>
          </p:cNvCxnSpPr>
          <p:nvPr/>
        </p:nvCxnSpPr>
        <p:spPr>
          <a:xfrm>
            <a:off x="5800507" y="3768848"/>
            <a:ext cx="795737" cy="1779743"/>
          </a:xfrm>
          <a:prstGeom prst="straightConnector1">
            <a:avLst/>
          </a:prstGeom>
          <a:ln w="22225">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575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89" y="0"/>
            <a:ext cx="12188825" cy="6858000"/>
          </a:xfrm>
          <a:prstGeom prst="rect">
            <a:avLst/>
          </a:prstGeom>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ln>
            <a:noFill/>
          </a:ln>
          <a:effectLst/>
        </p:spPr>
        <p:txBody>
          <a:bodyPr/>
          <a:lstStyle/>
          <a:p>
            <a:endParaRPr lang="en-US"/>
          </a:p>
        </p:txBody>
      </p:sp>
      <p:cxnSp>
        <p:nvCxnSpPr>
          <p:cNvPr id="14" name="Straight Connector 13">
            <a:extLst>
              <a:ext uri="{FF2B5EF4-FFF2-40B4-BE49-F238E27FC236}">
                <a16:creationId xmlns:a16="http://schemas.microsoft.com/office/drawing/2014/main" id="{8C152077-984A-4612-B0E1-251C62EB152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7457" y="8467"/>
            <a:ext cx="3809008"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05450BA-2A87-4847-A5A0-E7D96055722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68" y="91546"/>
            <a:ext cx="607907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16F9ADA-A824-456A-9728-D5BFFE04D3A2}"/>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528" y="228600"/>
            <a:ext cx="495171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63034157-938C-45F5-8DCA-208D22E5BBE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515" y="32279"/>
            <a:ext cx="4851725"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369327A-A6C5-4293-80D1-DECEBA3F5FF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4970" y="609602"/>
            <a:ext cx="4342268"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4" name="Rectangle 23">
            <a:extLst>
              <a:ext uri="{FF2B5EF4-FFF2-40B4-BE49-F238E27FC236}">
                <a16:creationId xmlns:a16="http://schemas.microsoft.com/office/drawing/2014/main" id="{E49B76A8-D4D2-428D-84FA-657EEA587ED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6" name="Group 25">
            <a:extLst>
              <a:ext uri="{FF2B5EF4-FFF2-40B4-BE49-F238E27FC236}">
                <a16:creationId xmlns:a16="http://schemas.microsoft.com/office/drawing/2014/main" id="{8D463EDB-0644-4F84-9901-D2434D550912}"/>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160" y="2963334"/>
            <a:ext cx="2981081" cy="3208867"/>
            <a:chOff x="9206969" y="2963333"/>
            <a:chExt cx="2981858" cy="3208867"/>
          </a:xfrm>
        </p:grpSpPr>
        <p:cxnSp>
          <p:nvCxnSpPr>
            <p:cNvPr id="27" name="Straight Connector 26"/>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3" name="Snip Diagonal Corner Rectangle 12">
            <a:extLst>
              <a:ext uri="{FF2B5EF4-FFF2-40B4-BE49-F238E27FC236}">
                <a16:creationId xmlns:a16="http://schemas.microsoft.com/office/drawing/2014/main" id="{15A54023-E435-4098-A370-AE54A007EB9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63" y="690852"/>
            <a:ext cx="9613166"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7" name="Picture 6"/>
          <p:cNvPicPr>
            <a:picLocks noChangeAspect="1"/>
          </p:cNvPicPr>
          <p:nvPr/>
        </p:nvPicPr>
        <p:blipFill rotWithShape="1">
          <a:blip r:embed="rId2"/>
          <a:srcRect l="7567" r="11140" b="-1"/>
          <a:stretch/>
        </p:blipFill>
        <p:spPr>
          <a:xfrm>
            <a:off x="6568099" y="854088"/>
            <a:ext cx="3556090" cy="3280831"/>
          </a:xfrm>
          <a:custGeom>
            <a:avLst/>
            <a:gdLst>
              <a:gd name="connsiteX0" fmla="*/ 0 w 3557016"/>
              <a:gd name="connsiteY0" fmla="*/ 0 h 3280831"/>
              <a:gd name="connsiteX1" fmla="*/ 3557016 w 3557016"/>
              <a:gd name="connsiteY1" fmla="*/ 0 h 3280831"/>
              <a:gd name="connsiteX2" fmla="*/ 3557016 w 3557016"/>
              <a:gd name="connsiteY2" fmla="*/ 2876895 h 3280831"/>
              <a:gd name="connsiteX3" fmla="*/ 3153080 w 3557016"/>
              <a:gd name="connsiteY3" fmla="*/ 3280831 h 3280831"/>
              <a:gd name="connsiteX4" fmla="*/ 0 w 3557016"/>
              <a:gd name="connsiteY4" fmla="*/ 328083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016" h="3280831">
                <a:moveTo>
                  <a:pt x="0" y="0"/>
                </a:moveTo>
                <a:lnTo>
                  <a:pt x="3557016" y="0"/>
                </a:lnTo>
                <a:lnTo>
                  <a:pt x="3557016" y="2876895"/>
                </a:lnTo>
                <a:lnTo>
                  <a:pt x="3153080" y="3280831"/>
                </a:lnTo>
                <a:lnTo>
                  <a:pt x="0" y="3280831"/>
                </a:lnTo>
                <a:close/>
              </a:path>
            </a:pathLst>
          </a:custGeom>
        </p:spPr>
      </p:pic>
      <p:pic>
        <p:nvPicPr>
          <p:cNvPr id="3" name="Picture 2">
            <a:extLst>
              <a:ext uri="{FF2B5EF4-FFF2-40B4-BE49-F238E27FC236}">
                <a16:creationId xmlns:a16="http://schemas.microsoft.com/office/drawing/2014/main" id="{EA76338E-95CA-4E3C-BB21-57647B52C54E}"/>
              </a:ext>
            </a:extLst>
          </p:cNvPr>
          <p:cNvPicPr>
            <a:picLocks noChangeAspect="1"/>
          </p:cNvPicPr>
          <p:nvPr/>
        </p:nvPicPr>
        <p:blipFill rotWithShape="1">
          <a:blip r:embed="rId3"/>
          <a:srcRect t="4839" r="2" b="1114"/>
          <a:stretch/>
        </p:blipFill>
        <p:spPr>
          <a:xfrm>
            <a:off x="836306" y="854088"/>
            <a:ext cx="5581509" cy="3280831"/>
          </a:xfrm>
          <a:custGeom>
            <a:avLst/>
            <a:gdLst>
              <a:gd name="connsiteX0" fmla="*/ 402071 w 5582963"/>
              <a:gd name="connsiteY0" fmla="*/ 0 h 3280831"/>
              <a:gd name="connsiteX1" fmla="*/ 5582963 w 5582963"/>
              <a:gd name="connsiteY1" fmla="*/ 0 h 3280831"/>
              <a:gd name="connsiteX2" fmla="*/ 5582963 w 5582963"/>
              <a:gd name="connsiteY2" fmla="*/ 3280831 h 3280831"/>
              <a:gd name="connsiteX3" fmla="*/ 0 w 5582963"/>
              <a:gd name="connsiteY3" fmla="*/ 3280831 h 3280831"/>
              <a:gd name="connsiteX4" fmla="*/ 0 w 5582963"/>
              <a:gd name="connsiteY4" fmla="*/ 402071 h 3280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2963" h="3280831">
                <a:moveTo>
                  <a:pt x="402071" y="0"/>
                </a:moveTo>
                <a:lnTo>
                  <a:pt x="5582963" y="0"/>
                </a:lnTo>
                <a:lnTo>
                  <a:pt x="5582963" y="3280831"/>
                </a:lnTo>
                <a:lnTo>
                  <a:pt x="0" y="3280831"/>
                </a:lnTo>
                <a:lnTo>
                  <a:pt x="0" y="402071"/>
                </a:lnTo>
                <a:close/>
              </a:path>
            </a:pathLst>
          </a:custGeom>
        </p:spPr>
      </p:pic>
      <p:sp>
        <p:nvSpPr>
          <p:cNvPr id="2" name="Title 1"/>
          <p:cNvSpPr>
            <a:spLocks noGrp="1"/>
          </p:cNvSpPr>
          <p:nvPr>
            <p:ph type="title"/>
          </p:nvPr>
        </p:nvSpPr>
        <p:spPr>
          <a:xfrm>
            <a:off x="667056" y="4473680"/>
            <a:ext cx="9550071" cy="1233251"/>
          </a:xfrm>
        </p:spPr>
        <p:txBody>
          <a:bodyPr vert="horz" lIns="91440" tIns="45720" rIns="91440" bIns="45720" rtlCol="0" anchor="b">
            <a:normAutofit/>
          </a:bodyPr>
          <a:lstStyle/>
          <a:p>
            <a:pPr defTabSz="457200">
              <a:lnSpc>
                <a:spcPct val="90000"/>
              </a:lnSpc>
            </a:pPr>
            <a:r>
              <a:rPr lang="en-US" sz="4100" b="1"/>
              <a:t>3. Implementation of the project</a:t>
            </a:r>
          </a:p>
        </p:txBody>
      </p:sp>
    </p:spTree>
    <p:extLst>
      <p:ext uri="{BB962C8B-B14F-4D97-AF65-F5344CB8AC3E}">
        <p14:creationId xmlns:p14="http://schemas.microsoft.com/office/powerpoint/2010/main" val="268142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EEC1E-B930-A580-54AC-BF1AD5095606}"/>
              </a:ext>
            </a:extLst>
          </p:cNvPr>
          <p:cNvSpPr>
            <a:spLocks noGrp="1"/>
          </p:cNvSpPr>
          <p:nvPr>
            <p:ph type="title"/>
          </p:nvPr>
        </p:nvSpPr>
        <p:spPr>
          <a:xfrm>
            <a:off x="838201" y="345810"/>
            <a:ext cx="5120561" cy="1325563"/>
          </a:xfrm>
        </p:spPr>
        <p:txBody>
          <a:bodyPr>
            <a:normAutofit/>
          </a:bodyPr>
          <a:lstStyle/>
          <a:p>
            <a:r>
              <a:rPr lang="en-US" b="1">
                <a:latin typeface="Arial Narrow" panose="020B0606020202030204" pitchFamily="34" charset="0"/>
              </a:rPr>
              <a:t>Content of the presentation</a:t>
            </a:r>
          </a:p>
        </p:txBody>
      </p:sp>
      <p:sp>
        <p:nvSpPr>
          <p:cNvPr id="34" name="Oval 3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99FE476-0C75-7996-1CA1-3BECB0DD7066}"/>
              </a:ext>
            </a:extLst>
          </p:cNvPr>
          <p:cNvPicPr>
            <a:picLocks noChangeAspect="1"/>
          </p:cNvPicPr>
          <p:nvPr/>
        </p:nvPicPr>
        <p:blipFill rotWithShape="1">
          <a:blip r:embed="rId2"/>
          <a:srcRect l="5986" r="35321"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6" name="Arc 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a:extLst>
              <a:ext uri="{FF2B5EF4-FFF2-40B4-BE49-F238E27FC236}">
                <a16:creationId xmlns:a16="http://schemas.microsoft.com/office/drawing/2014/main" id="{26A2BB28-C03E-8071-07C1-7554A66AD56C}"/>
              </a:ext>
            </a:extLst>
          </p:cNvPr>
          <p:cNvPicPr>
            <a:picLocks noChangeAspect="1"/>
          </p:cNvPicPr>
          <p:nvPr/>
        </p:nvPicPr>
        <p:blipFill rotWithShape="1">
          <a:blip r:embed="rId3"/>
          <a:srcRect l="19783" r="14695"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aphicFrame>
        <p:nvGraphicFramePr>
          <p:cNvPr id="27" name="Content Placeholder 2">
            <a:extLst>
              <a:ext uri="{FF2B5EF4-FFF2-40B4-BE49-F238E27FC236}">
                <a16:creationId xmlns:a16="http://schemas.microsoft.com/office/drawing/2014/main" id="{920C71A0-8962-4009-908C-92F9C8A43779}"/>
              </a:ext>
            </a:extLst>
          </p:cNvPr>
          <p:cNvGraphicFramePr>
            <a:graphicFrameLocks noGrp="1"/>
          </p:cNvGraphicFramePr>
          <p:nvPr>
            <p:ph idx="1"/>
            <p:extLst>
              <p:ext uri="{D42A27DB-BD31-4B8C-83A1-F6EECF244321}">
                <p14:modId xmlns:p14="http://schemas.microsoft.com/office/powerpoint/2010/main" val="787935517"/>
              </p:ext>
            </p:extLst>
          </p:nvPr>
        </p:nvGraphicFramePr>
        <p:xfrm>
          <a:off x="838201" y="1825624"/>
          <a:ext cx="5966636" cy="48907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62007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5A0B0-496C-CF39-28EA-C7AE4CD0FA89}"/>
              </a:ext>
            </a:extLst>
          </p:cNvPr>
          <p:cNvSpPr>
            <a:spLocks noGrp="1"/>
          </p:cNvSpPr>
          <p:nvPr>
            <p:ph type="title"/>
          </p:nvPr>
        </p:nvSpPr>
        <p:spPr/>
        <p:txBody>
          <a:bodyPr>
            <a:normAutofit fontScale="90000"/>
          </a:bodyPr>
          <a:lstStyle/>
          <a:p>
            <a:r>
              <a:rPr lang="en-GB" sz="4400" b="1" dirty="0">
                <a:latin typeface="Arial Narrow" panose="020B0606020202030204" pitchFamily="34" charset="0"/>
              </a:rPr>
              <a:t>The overview of project structure and methodology 	</a:t>
            </a:r>
            <a:br>
              <a:rPr lang="en-GB" sz="4400" b="1" dirty="0">
                <a:latin typeface="Arial Narrow" panose="020B0606020202030204" pitchFamily="34" charset="0"/>
              </a:rPr>
            </a:br>
            <a:endParaRPr lang="en-US" dirty="0"/>
          </a:p>
        </p:txBody>
      </p:sp>
      <p:grpSp>
        <p:nvGrpSpPr>
          <p:cNvPr id="4" name="Group 3">
            <a:extLst>
              <a:ext uri="{FF2B5EF4-FFF2-40B4-BE49-F238E27FC236}">
                <a16:creationId xmlns:a16="http://schemas.microsoft.com/office/drawing/2014/main" id="{E3D02B05-2C57-A23E-F844-C6A32EC52E7D}"/>
              </a:ext>
            </a:extLst>
          </p:cNvPr>
          <p:cNvGrpSpPr/>
          <p:nvPr/>
        </p:nvGrpSpPr>
        <p:grpSpPr>
          <a:xfrm>
            <a:off x="972193" y="1027906"/>
            <a:ext cx="10247614" cy="5535112"/>
            <a:chOff x="-102716" y="-16750"/>
            <a:chExt cx="9182785" cy="5292687"/>
          </a:xfrm>
        </p:grpSpPr>
        <p:sp>
          <p:nvSpPr>
            <p:cNvPr id="5" name="Rectangle: Rounded Corners 4">
              <a:extLst>
                <a:ext uri="{FF2B5EF4-FFF2-40B4-BE49-F238E27FC236}">
                  <a16:creationId xmlns:a16="http://schemas.microsoft.com/office/drawing/2014/main" id="{2D28CA2B-F7E9-B460-3A1C-9D1036390770}"/>
                </a:ext>
              </a:extLst>
            </p:cNvPr>
            <p:cNvSpPr>
              <a:spLocks noChangeArrowheads="1"/>
            </p:cNvSpPr>
            <p:nvPr/>
          </p:nvSpPr>
          <p:spPr>
            <a:xfrm>
              <a:off x="0" y="4864829"/>
              <a:ext cx="6494253" cy="326390"/>
            </a:xfrm>
            <a:prstGeom prst="roundRect">
              <a:avLst/>
            </a:prstGeom>
            <a:solidFill>
              <a:srgbClr val="FF0000"/>
            </a:solidFill>
            <a:ln w="12700" cap="flat" cmpd="sng" algn="ctr">
              <a:solidFill>
                <a:srgbClr val="4472C4">
                  <a:shade val="50000"/>
                </a:srgbClr>
              </a:solidFill>
              <a:prstDash val="solid"/>
              <a:miter lim="800000"/>
            </a:ln>
            <a:effectLst/>
            <a:scene3d>
              <a:camera prst="orthographicFront"/>
              <a:lightRig rig="threePt" dir="t"/>
            </a:scene3d>
            <a:sp3d>
              <a:bevelT prst="relaxedInset"/>
              <a:bevelB prst="relaxedInset"/>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15000"/>
                </a:lnSpc>
                <a:spcBef>
                  <a:spcPts val="0"/>
                </a:spcBef>
                <a:spcAft>
                  <a:spcPts val="1000"/>
                </a:spcAft>
              </a:pPr>
              <a:r>
                <a:rPr lang="en-US" sz="11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WP 4 </a:t>
              </a:r>
              <a:r>
                <a:rPr lang="en-US" sz="110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Impact and</a:t>
              </a:r>
              <a:r>
                <a:rPr lang="en-US" sz="11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en-US" sz="110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Dissemination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2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F50C74DE-841C-8D18-3608-7FB68F2C1F1C}"/>
                </a:ext>
              </a:extLst>
            </p:cNvPr>
            <p:cNvGrpSpPr/>
            <p:nvPr/>
          </p:nvGrpSpPr>
          <p:grpSpPr>
            <a:xfrm>
              <a:off x="-102716" y="-16750"/>
              <a:ext cx="9182785" cy="5292687"/>
              <a:chOff x="-113190" y="-16750"/>
              <a:chExt cx="9182785" cy="5292687"/>
            </a:xfrm>
          </p:grpSpPr>
          <p:cxnSp>
            <p:nvCxnSpPr>
              <p:cNvPr id="7" name="Straight Arrow Connector 6">
                <a:extLst>
                  <a:ext uri="{FF2B5EF4-FFF2-40B4-BE49-F238E27FC236}">
                    <a16:creationId xmlns:a16="http://schemas.microsoft.com/office/drawing/2014/main" id="{979E97DA-355C-FD61-0937-757A1E03C994}"/>
                  </a:ext>
                </a:extLst>
              </p:cNvPr>
              <p:cNvCxnSpPr/>
              <p:nvPr/>
            </p:nvCxnSpPr>
            <p:spPr>
              <a:xfrm>
                <a:off x="3295899" y="2302264"/>
                <a:ext cx="149860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E36768E-A25B-E942-B2A6-7C7617FC8C4B}"/>
                  </a:ext>
                </a:extLst>
              </p:cNvPr>
              <p:cNvCxnSpPr/>
              <p:nvPr/>
            </p:nvCxnSpPr>
            <p:spPr>
              <a:xfrm>
                <a:off x="1565803" y="3751273"/>
                <a:ext cx="1481455" cy="7620"/>
              </a:xfrm>
              <a:prstGeom prst="line">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585CAB5-A7E5-DC5D-F30C-42E692D5872B}"/>
                  </a:ext>
                </a:extLst>
              </p:cNvPr>
              <p:cNvCxnSpPr/>
              <p:nvPr/>
            </p:nvCxnSpPr>
            <p:spPr>
              <a:xfrm flipV="1">
                <a:off x="1497161" y="2381857"/>
                <a:ext cx="1440180" cy="381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A13BF93-4497-C16F-BFDB-CF1BCB6F3609}"/>
                  </a:ext>
                </a:extLst>
              </p:cNvPr>
              <p:cNvCxnSpPr/>
              <p:nvPr/>
            </p:nvCxnSpPr>
            <p:spPr>
              <a:xfrm>
                <a:off x="3264675" y="3758893"/>
                <a:ext cx="149860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56144B13-521A-6B4F-F054-35DEE80F63C1}"/>
                  </a:ext>
                </a:extLst>
              </p:cNvPr>
              <p:cNvSpPr>
                <a:spLocks noChangeArrowheads="1"/>
              </p:cNvSpPr>
              <p:nvPr/>
            </p:nvSpPr>
            <p:spPr bwMode="auto">
              <a:xfrm>
                <a:off x="4781549" y="1122399"/>
                <a:ext cx="1639570" cy="1478778"/>
              </a:xfrm>
              <a:prstGeom prst="roundRect">
                <a:avLst>
                  <a:gd name="adj" fmla="val 16667"/>
                </a:avLst>
              </a:prstGeom>
              <a:solidFill>
                <a:srgbClr val="00B0F0"/>
              </a:solidFill>
              <a:ln w="12700">
                <a:solidFill>
                  <a:srgbClr val="2F528F"/>
                </a:solidFill>
                <a:miter lim="800000"/>
                <a:headEnd/>
                <a:tailEnd/>
              </a:ln>
              <a:scene3d>
                <a:camera prst="orthographicFront"/>
                <a:lightRig rig="threePt" dir="t"/>
              </a:scene3d>
              <a:sp3d>
                <a:bevelT prst="relaxedInset"/>
                <a:bevelB/>
              </a:sp3d>
            </p:spPr>
            <p:txBody>
              <a:bodyPr rot="0" vert="horz" wrap="square" lIns="91440" tIns="45720" rIns="91440" bIns="45720" anchor="ctr" anchorCtr="0" upright="1">
                <a:noAutofit/>
              </a:bodyPr>
              <a:lstStyle/>
              <a:p>
                <a:pPr marL="0" marR="0" algn="ctr">
                  <a:lnSpc>
                    <a:spcPct val="107000"/>
                  </a:lnSpc>
                  <a:spcBef>
                    <a:spcPts val="0"/>
                  </a:spcBef>
                  <a:spcAft>
                    <a:spcPts val="0"/>
                  </a:spcAft>
                </a:pPr>
                <a:r>
                  <a:rPr lang="en-US" sz="14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WP2</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4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Design and implementation of </a:t>
                </a:r>
                <a:r>
                  <a:rPr lang="en-US" sz="1400" b="1" dirty="0">
                    <a:solidFill>
                      <a:srgbClr val="FFFF00"/>
                    </a:solidFill>
                    <a:effectLst/>
                    <a:latin typeface="Arial Narrow" panose="020B0606020202030204" pitchFamily="34" charset="0"/>
                    <a:ea typeface="Times New Roman" panose="02020603050405020304" pitchFamily="18" charset="0"/>
                    <a:cs typeface="Times New Roman" panose="02020603050405020304" pitchFamily="18" charset="0"/>
                  </a:rPr>
                  <a:t>new curricula and teaching and learning materials</a:t>
                </a:r>
                <a:endParaRPr lang="en-US" sz="1400" b="1" dirty="0">
                  <a:solidFill>
                    <a:srgbClr val="FFFF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9B6E4A02-C13C-4426-8633-27F3B9980436}"/>
                  </a:ext>
                </a:extLst>
              </p:cNvPr>
              <p:cNvSpPr>
                <a:spLocks noChangeArrowheads="1"/>
              </p:cNvSpPr>
              <p:nvPr/>
            </p:nvSpPr>
            <p:spPr bwMode="auto">
              <a:xfrm>
                <a:off x="4772025" y="2860334"/>
                <a:ext cx="1639570" cy="1331597"/>
              </a:xfrm>
              <a:prstGeom prst="roundRect">
                <a:avLst>
                  <a:gd name="adj" fmla="val 16667"/>
                </a:avLst>
              </a:prstGeom>
              <a:solidFill>
                <a:srgbClr val="00B0F0"/>
              </a:solidFill>
              <a:ln w="12700">
                <a:solidFill>
                  <a:srgbClr val="2F528F"/>
                </a:solidFill>
                <a:miter lim="800000"/>
                <a:headEnd/>
                <a:tailEnd/>
              </a:ln>
              <a:scene3d>
                <a:camera prst="orthographicFront"/>
                <a:lightRig rig="threePt" dir="t"/>
              </a:scene3d>
              <a:sp3d>
                <a:bevelT prst="relaxedInset"/>
              </a:sp3d>
            </p:spPr>
            <p:txBody>
              <a:bodyPr rot="0" vert="horz" wrap="square" lIns="91440" tIns="45720" rIns="91440" bIns="45720" anchor="ctr" anchorCtr="0" upright="1">
                <a:noAutofit/>
              </a:bodyPr>
              <a:lstStyle/>
              <a:p>
                <a:pPr marL="0" marR="0" algn="ctr">
                  <a:lnSpc>
                    <a:spcPct val="107000"/>
                  </a:lnSpc>
                  <a:spcBef>
                    <a:spcPts val="0"/>
                  </a:spcBef>
                  <a:spcAft>
                    <a:spcPts val="0"/>
                  </a:spcAft>
                </a:pPr>
                <a:r>
                  <a:rPr lang="en-US" sz="14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WP 3</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800"/>
                  </a:spcAft>
                </a:pPr>
                <a:r>
                  <a:rPr lang="en-US" sz="14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Developing of </a:t>
                </a:r>
                <a:r>
                  <a:rPr lang="en-US" sz="1400" b="1" dirty="0">
                    <a:solidFill>
                      <a:srgbClr val="FFFF00"/>
                    </a:solidFill>
                    <a:effectLst/>
                    <a:latin typeface="Arial Narrow" panose="020B0606020202030204" pitchFamily="34" charset="0"/>
                    <a:ea typeface="Times New Roman" panose="02020603050405020304" pitchFamily="18" charset="0"/>
                    <a:cs typeface="Times New Roman" panose="02020603050405020304" pitchFamily="18" charset="0"/>
                  </a:rPr>
                  <a:t>new digital tools </a:t>
                </a:r>
                <a:r>
                  <a:rPr lang="en-US" sz="14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for interactive teaching and learning</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C1EC03F-5283-C1B1-F6E8-892042A6526F}"/>
                  </a:ext>
                </a:extLst>
              </p:cNvPr>
              <p:cNvSpPr>
                <a:spLocks noChangeArrowheads="1"/>
              </p:cNvSpPr>
              <p:nvPr/>
            </p:nvSpPr>
            <p:spPr>
              <a:xfrm>
                <a:off x="3024654" y="3145733"/>
                <a:ext cx="504190" cy="1346384"/>
              </a:xfrm>
              <a:prstGeom prst="roundRect">
                <a:avLst/>
              </a:prstGeom>
              <a:solidFill>
                <a:srgbClr val="4472C4">
                  <a:lumMod val="50000"/>
                </a:srgbClr>
              </a:solidFill>
              <a:ln w="12700" cap="flat" cmpd="sng" algn="ctr">
                <a:solidFill>
                  <a:srgbClr val="4472C4">
                    <a:shade val="50000"/>
                  </a:srgbClr>
                </a:solidFill>
                <a:prstDash val="solid"/>
                <a:miter lim="800000"/>
              </a:ln>
              <a:effectLst/>
              <a:scene3d>
                <a:camera prst="orthographicFront"/>
                <a:lightRig rig="threePt" dir="t"/>
              </a:scene3d>
              <a:sp3d>
                <a:bevelT w="101600" prst="riblet"/>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0"/>
                  </a:spcAft>
                </a:pPr>
                <a:r>
                  <a:rPr lang="en-US" sz="16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WS</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2</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B4C67F00-0EAB-19A5-89E6-9C871DE14A7D}"/>
                  </a:ext>
                </a:extLst>
              </p:cNvPr>
              <p:cNvSpPr>
                <a:spLocks noChangeArrowheads="1"/>
              </p:cNvSpPr>
              <p:nvPr/>
            </p:nvSpPr>
            <p:spPr bwMode="auto">
              <a:xfrm>
                <a:off x="-113190" y="1137916"/>
                <a:ext cx="1705352" cy="2853316"/>
              </a:xfrm>
              <a:prstGeom prst="roundRect">
                <a:avLst>
                  <a:gd name="adj" fmla="val 16667"/>
                </a:avLst>
              </a:prstGeom>
              <a:solidFill>
                <a:srgbClr val="00B0F0"/>
              </a:solidFill>
              <a:ln w="12700">
                <a:solidFill>
                  <a:srgbClr val="2F528F"/>
                </a:solidFill>
                <a:miter lim="800000"/>
                <a:headEnd/>
                <a:tailEnd/>
              </a:ln>
              <a:scene3d>
                <a:camera prst="orthographicFront"/>
                <a:lightRig rig="threePt" dir="t"/>
              </a:scene3d>
              <a:sp3d>
                <a:bevelT prst="relaxedInset"/>
                <a:bevelB prst="relaxedInset"/>
              </a:sp3d>
            </p:spPr>
            <p:txBody>
              <a:bodyPr rot="0" vert="horz" wrap="square" lIns="91440" tIns="45720" rIns="91440" bIns="45720" anchor="ctr" anchorCtr="0" upright="1">
                <a:noAutofit/>
              </a:bodyPr>
              <a:lstStyle/>
              <a:p>
                <a:pPr marL="0" marR="0" algn="ctr">
                  <a:lnSpc>
                    <a:spcPct val="107000"/>
                  </a:lnSpc>
                  <a:spcBef>
                    <a:spcPts val="0"/>
                  </a:spcBef>
                  <a:spcAft>
                    <a:spcPts val="0"/>
                  </a:spcAft>
                </a:pPr>
                <a:r>
                  <a:rPr lang="en-US" sz="14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WP 1</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4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Sharing the knowledge on innovative methods for teaching and learning and identification of digital and green skills in air transport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FBCB5B50-59F4-395F-BA5B-C6283A8D4FCC}"/>
                  </a:ext>
                </a:extLst>
              </p:cNvPr>
              <p:cNvCxnSpPr>
                <a:cxnSpLocks noChangeShapeType="1"/>
              </p:cNvCxnSpPr>
              <p:nvPr/>
            </p:nvCxnSpPr>
            <p:spPr>
              <a:xfrm>
                <a:off x="6553200" y="38100"/>
                <a:ext cx="52814" cy="5237836"/>
              </a:xfrm>
              <a:prstGeom prst="line">
                <a:avLst/>
              </a:prstGeom>
              <a:noFill/>
              <a:ln w="12700" cap="flat" cmpd="sng" algn="ctr">
                <a:solidFill>
                  <a:sysClr val="windowText" lastClr="000000"/>
                </a:solidFill>
                <a:prstDash val="dash"/>
                <a:miter lim="800000"/>
              </a:ln>
              <a:effectLst/>
            </p:spPr>
          </p:cxnSp>
          <p:sp>
            <p:nvSpPr>
              <p:cNvPr id="16" name="Text Box 27">
                <a:extLst>
                  <a:ext uri="{FF2B5EF4-FFF2-40B4-BE49-F238E27FC236}">
                    <a16:creationId xmlns:a16="http://schemas.microsoft.com/office/drawing/2014/main" id="{06EF800E-019E-F378-EB3E-8E20ED3D21AC}"/>
                  </a:ext>
                </a:extLst>
              </p:cNvPr>
              <p:cNvSpPr txBox="1">
                <a:spLocks noChangeArrowheads="1"/>
              </p:cNvSpPr>
              <p:nvPr/>
            </p:nvSpPr>
            <p:spPr>
              <a:xfrm>
                <a:off x="6650506" y="-16750"/>
                <a:ext cx="2367915" cy="536014"/>
              </a:xfrm>
              <a:prstGeom prst="rect">
                <a:avLst/>
              </a:prstGeom>
              <a:solidFill>
                <a:srgbClr val="4472C4"/>
              </a:solidFill>
              <a:ln w="6350">
                <a:solidFill>
                  <a:prstClr val="black"/>
                </a:solidFill>
              </a:ln>
              <a:scene3d>
                <a:camera prst="orthographicFront"/>
                <a:lightRig rig="threePt" dir="t"/>
              </a:scene3d>
              <a:sp3d>
                <a:bevelT prst="slope"/>
              </a:sp3d>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lnSpc>
                    <a:spcPct val="107000"/>
                  </a:lnSpc>
                  <a:spcBef>
                    <a:spcPts val="0"/>
                  </a:spcBef>
                  <a:spcAft>
                    <a:spcPts val="0"/>
                  </a:spcAft>
                  <a:tabLst>
                    <a:tab pos="2171700" algn="l"/>
                  </a:tabLst>
                </a:pPr>
                <a:r>
                  <a:rPr lang="en-US" sz="14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Beyond the </a:t>
                </a:r>
                <a:endParaRPr lang="en-US" sz="11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4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life of the project</a:t>
                </a:r>
                <a:endParaRPr lang="en-US" sz="11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7" name="Text Box 25">
                <a:extLst>
                  <a:ext uri="{FF2B5EF4-FFF2-40B4-BE49-F238E27FC236}">
                    <a16:creationId xmlns:a16="http://schemas.microsoft.com/office/drawing/2014/main" id="{FA5275EB-622D-7877-0534-89178C006C13}"/>
                  </a:ext>
                </a:extLst>
              </p:cNvPr>
              <p:cNvSpPr txBox="1">
                <a:spLocks noChangeArrowheads="1"/>
              </p:cNvSpPr>
              <p:nvPr/>
            </p:nvSpPr>
            <p:spPr bwMode="auto">
              <a:xfrm>
                <a:off x="1724244" y="2511681"/>
                <a:ext cx="1134676" cy="111646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07000"/>
                  </a:lnSpc>
                  <a:spcBef>
                    <a:spcPts val="0"/>
                  </a:spcBef>
                  <a:spcAft>
                    <a:spcPts val="800"/>
                  </a:spcAft>
                </a:pPr>
                <a:r>
                  <a:rPr lang="en-US" sz="1000" b="1" dirty="0">
                    <a:solidFill>
                      <a:srgbClr val="0070C0"/>
                    </a:solidFill>
                    <a:effectLst/>
                    <a:latin typeface="Arial Narrow" panose="020B0606020202030204" pitchFamily="34" charset="0"/>
                    <a:ea typeface="Times New Roman" panose="02020603050405020304" pitchFamily="18" charset="0"/>
                    <a:cs typeface="Times New Roman" panose="02020603050405020304" pitchFamily="18" charset="0"/>
                  </a:rPr>
                  <a:t>Report on the best practices on innovative didactical approaches </a:t>
                </a:r>
                <a:r>
                  <a:rPr lang="en-US" sz="1000" dirty="0">
                    <a:effectLst/>
                    <a:latin typeface="Arial Narrow" panose="020B0606020202030204" pitchFamily="34" charset="0"/>
                    <a:ea typeface="Times New Roman" panose="02020603050405020304" pitchFamily="18" charset="0"/>
                    <a:cs typeface="Times New Roman" panose="02020603050405020304" pitchFamily="18" charset="0"/>
                  </a:rPr>
                  <a:t>and digital tools for teaching &amp; learning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07000"/>
                  </a:lnSpc>
                  <a:spcBef>
                    <a:spcPts val="0"/>
                  </a:spcBef>
                  <a:spcAft>
                    <a:spcPts val="80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54E5413A-9A92-1953-3C7C-5148C2DFEF27}"/>
                  </a:ext>
                </a:extLst>
              </p:cNvPr>
              <p:cNvSpPr>
                <a:spLocks noChangeArrowheads="1"/>
              </p:cNvSpPr>
              <p:nvPr/>
            </p:nvSpPr>
            <p:spPr bwMode="auto">
              <a:xfrm>
                <a:off x="3588409" y="2628408"/>
                <a:ext cx="1099819" cy="101949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07000"/>
                  </a:lnSpc>
                  <a:spcBef>
                    <a:spcPts val="0"/>
                  </a:spcBef>
                  <a:spcAft>
                    <a:spcPts val="800"/>
                  </a:spcAft>
                </a:pPr>
                <a:r>
                  <a:rPr lang="en-US" sz="1200" b="1" dirty="0">
                    <a:effectLst/>
                    <a:latin typeface="Arial Narrow" panose="020B0606020202030204" pitchFamily="34" charset="0"/>
                    <a:ea typeface="Times New Roman" panose="02020603050405020304" pitchFamily="18" charset="0"/>
                    <a:cs typeface="Times New Roman" panose="02020603050405020304" pitchFamily="18" charset="0"/>
                  </a:rPr>
                  <a:t>Identify appropriate digital tools for </a:t>
                </a:r>
                <a:r>
                  <a:rPr lang="en-US" sz="1200" dirty="0">
                    <a:effectLst/>
                    <a:latin typeface="Arial Narrow" panose="020B0606020202030204" pitchFamily="34" charset="0"/>
                    <a:ea typeface="Times New Roman" panose="02020603050405020304" pitchFamily="18" charset="0"/>
                    <a:cs typeface="Times New Roman" panose="02020603050405020304" pitchFamily="18" charset="0"/>
                  </a:rPr>
                  <a:t>AT education &amp; training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E3905B7F-58B6-25B3-838E-0257BEF07B76}"/>
                  </a:ext>
                </a:extLst>
              </p:cNvPr>
              <p:cNvGrpSpPr/>
              <p:nvPr/>
            </p:nvGrpSpPr>
            <p:grpSpPr>
              <a:xfrm>
                <a:off x="6857915" y="730250"/>
                <a:ext cx="2098491" cy="4545687"/>
                <a:chOff x="-125672" y="542413"/>
                <a:chExt cx="2099535" cy="4302702"/>
              </a:xfrm>
            </p:grpSpPr>
            <p:sp>
              <p:nvSpPr>
                <p:cNvPr id="31" name="Rectangle: Rounded Corners 30">
                  <a:extLst>
                    <a:ext uri="{FF2B5EF4-FFF2-40B4-BE49-F238E27FC236}">
                      <a16:creationId xmlns:a16="http://schemas.microsoft.com/office/drawing/2014/main" id="{37EBE446-AA79-0510-EE3A-9E7CE72477E6}"/>
                    </a:ext>
                  </a:extLst>
                </p:cNvPr>
                <p:cNvSpPr>
                  <a:spLocks noChangeArrowheads="1"/>
                </p:cNvSpPr>
                <p:nvPr/>
              </p:nvSpPr>
              <p:spPr>
                <a:xfrm>
                  <a:off x="-98780" y="1280891"/>
                  <a:ext cx="2072643" cy="358775"/>
                </a:xfrm>
                <a:prstGeom prst="roundRect">
                  <a:avLst/>
                </a:prstGeom>
                <a:solidFill>
                  <a:srgbClr val="4472C4"/>
                </a:solidFill>
                <a:ln w="12700" cap="flat" cmpd="sng" algn="ctr">
                  <a:solidFill>
                    <a:srgbClr val="4472C4">
                      <a:shade val="50000"/>
                    </a:srgbClr>
                  </a:solidFill>
                  <a:prstDash val="solid"/>
                  <a:miter lim="800000"/>
                </a:ln>
                <a:effectLst/>
                <a:scene3d>
                  <a:camera prst="orthographicFront"/>
                  <a:lightRig rig="threePt" dir="t"/>
                </a:scene3d>
                <a:sp3d>
                  <a:bevelT prst="slope"/>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Dissemination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7918D045-4B81-0D46-6D0C-4FFF443A460D}"/>
                    </a:ext>
                  </a:extLst>
                </p:cNvPr>
                <p:cNvSpPr>
                  <a:spLocks noChangeArrowheads="1"/>
                </p:cNvSpPr>
                <p:nvPr/>
              </p:nvSpPr>
              <p:spPr>
                <a:xfrm>
                  <a:off x="-100174" y="1924904"/>
                  <a:ext cx="2072643" cy="515594"/>
                </a:xfrm>
                <a:prstGeom prst="roundRect">
                  <a:avLst/>
                </a:prstGeom>
                <a:solidFill>
                  <a:srgbClr val="4472C4"/>
                </a:solidFill>
                <a:ln w="12700" cap="flat" cmpd="sng" algn="ctr">
                  <a:solidFill>
                    <a:srgbClr val="4472C4">
                      <a:shade val="50000"/>
                    </a:srgbClr>
                  </a:solidFill>
                  <a:prstDash val="solid"/>
                  <a:miter lim="800000"/>
                </a:ln>
                <a:effectLst/>
                <a:scene3d>
                  <a:camera prst="orthographicFront"/>
                  <a:lightRig rig="threePt" dir="t"/>
                </a:scene3d>
                <a:sp3d>
                  <a:bevelT prst="slope"/>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Continuous of improved study programs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9DB9EB5C-172E-6491-D8C6-95AB106E5DE5}"/>
                    </a:ext>
                  </a:extLst>
                </p:cNvPr>
                <p:cNvSpPr>
                  <a:spLocks noChangeArrowheads="1"/>
                </p:cNvSpPr>
                <p:nvPr/>
              </p:nvSpPr>
              <p:spPr>
                <a:xfrm>
                  <a:off x="-100174" y="2685853"/>
                  <a:ext cx="2059591" cy="479883"/>
                </a:xfrm>
                <a:prstGeom prst="roundRect">
                  <a:avLst/>
                </a:prstGeom>
                <a:solidFill>
                  <a:srgbClr val="4472C4"/>
                </a:solidFill>
                <a:ln w="12700" cap="flat" cmpd="sng" algn="ctr">
                  <a:solidFill>
                    <a:srgbClr val="4472C4">
                      <a:shade val="50000"/>
                    </a:srgbClr>
                  </a:solidFill>
                  <a:prstDash val="solid"/>
                  <a:miter lim="800000"/>
                </a:ln>
                <a:effectLst/>
                <a:scene3d>
                  <a:camera prst="orthographicFront"/>
                  <a:lightRig rig="threePt" dir="t"/>
                </a:scene3d>
                <a:sp3d>
                  <a:bevelT prst="slope"/>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600"/>
                    </a:spcBef>
                    <a:spcAft>
                      <a:spcPts val="800"/>
                    </a:spcAft>
                  </a:pPr>
                  <a:r>
                    <a:rPr lang="en-US" sz="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Training programs deployment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4" name="Rectangle: Rounded Corners 33">
                  <a:extLst>
                    <a:ext uri="{FF2B5EF4-FFF2-40B4-BE49-F238E27FC236}">
                      <a16:creationId xmlns:a16="http://schemas.microsoft.com/office/drawing/2014/main" id="{1D9E7E38-F412-A458-ED9F-0A86361876EC}"/>
                    </a:ext>
                  </a:extLst>
                </p:cNvPr>
                <p:cNvSpPr>
                  <a:spLocks noChangeArrowheads="1"/>
                </p:cNvSpPr>
                <p:nvPr/>
              </p:nvSpPr>
              <p:spPr>
                <a:xfrm>
                  <a:off x="-100174" y="3378942"/>
                  <a:ext cx="2059591" cy="500283"/>
                </a:xfrm>
                <a:prstGeom prst="roundRect">
                  <a:avLst/>
                </a:prstGeom>
                <a:solidFill>
                  <a:srgbClr val="4472C4"/>
                </a:solidFill>
                <a:ln w="12700" cap="flat" cmpd="sng" algn="ctr">
                  <a:solidFill>
                    <a:srgbClr val="4472C4">
                      <a:shade val="50000"/>
                    </a:srgbClr>
                  </a:solidFill>
                  <a:prstDash val="solid"/>
                  <a:miter lim="800000"/>
                </a:ln>
                <a:effectLst/>
                <a:scene3d>
                  <a:camera prst="orthographicFront"/>
                  <a:lightRig rig="threePt" dir="t"/>
                </a:scene3d>
                <a:sp3d>
                  <a:bevelT prst="slope"/>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Application of informatic tools for teaching and learning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A86C826E-8D83-022C-CF84-59D92CAC3AB5}"/>
                    </a:ext>
                  </a:extLst>
                </p:cNvPr>
                <p:cNvSpPr>
                  <a:spLocks noChangeArrowheads="1"/>
                </p:cNvSpPr>
                <p:nvPr/>
              </p:nvSpPr>
              <p:spPr>
                <a:xfrm>
                  <a:off x="-100174" y="542413"/>
                  <a:ext cx="2074037" cy="489585"/>
                </a:xfrm>
                <a:prstGeom prst="roundRect">
                  <a:avLst/>
                </a:prstGeom>
                <a:solidFill>
                  <a:srgbClr val="4472C4"/>
                </a:solidFill>
                <a:ln w="12700" cap="flat" cmpd="sng" algn="ctr">
                  <a:solidFill>
                    <a:srgbClr val="4472C4">
                      <a:shade val="50000"/>
                    </a:srgbClr>
                  </a:solidFill>
                  <a:prstDash val="solid"/>
                  <a:miter lim="800000"/>
                </a:ln>
                <a:effectLst/>
                <a:scene3d>
                  <a:camera prst="orthographicFront"/>
                  <a:lightRig rig="threePt" dir="t"/>
                </a:scene3d>
                <a:sp3d>
                  <a:bevelT prst="slope"/>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200" dirty="0">
                      <a:solidFill>
                        <a:srgbClr val="FFFFFF"/>
                      </a:solidFill>
                      <a:effectLst/>
                      <a:latin typeface="Arial Narrow" panose="020B0606020202030204" pitchFamily="34" charset="0"/>
                      <a:ea typeface="Times New Roman" panose="02020603050405020304" pitchFamily="18" charset="0"/>
                      <a:cs typeface="Times New Roman (Body CS)"/>
                    </a:rPr>
                    <a:t>Exploitation beyond the life of the project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6" name="Rectangle: Rounded Corners 35">
                  <a:extLst>
                    <a:ext uri="{FF2B5EF4-FFF2-40B4-BE49-F238E27FC236}">
                      <a16:creationId xmlns:a16="http://schemas.microsoft.com/office/drawing/2014/main" id="{25002B7D-F010-4C73-3DD2-916D455AA36F}"/>
                    </a:ext>
                  </a:extLst>
                </p:cNvPr>
                <p:cNvSpPr>
                  <a:spLocks noChangeArrowheads="1"/>
                </p:cNvSpPr>
                <p:nvPr/>
              </p:nvSpPr>
              <p:spPr>
                <a:xfrm>
                  <a:off x="-125672" y="4147307"/>
                  <a:ext cx="2098141" cy="697808"/>
                </a:xfrm>
                <a:prstGeom prst="roundRect">
                  <a:avLst/>
                </a:prstGeom>
                <a:solidFill>
                  <a:srgbClr val="4472C4"/>
                </a:solidFill>
                <a:ln w="12700" cap="flat" cmpd="sng" algn="ctr">
                  <a:solidFill>
                    <a:srgbClr val="4472C4">
                      <a:shade val="50000"/>
                    </a:srgbClr>
                  </a:solidFill>
                  <a:prstDash val="solid"/>
                  <a:miter lim="800000"/>
                </a:ln>
                <a:effectLst/>
                <a:scene3d>
                  <a:camera prst="orthographicFront"/>
                  <a:lightRig rig="threePt" dir="t"/>
                </a:scene3d>
                <a:sp3d>
                  <a:bevelT prst="slope"/>
                </a:sp3d>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200" b="1" dirty="0">
                      <a:solidFill>
                        <a:srgbClr val="FFFF00"/>
                      </a:solidFill>
                      <a:effectLst/>
                      <a:latin typeface="Arial Narrow" panose="020B0606020202030204" pitchFamily="34" charset="0"/>
                      <a:ea typeface="Times New Roman" panose="02020603050405020304" pitchFamily="18" charset="0"/>
                      <a:cs typeface="Times New Roman" panose="02020603050405020304" pitchFamily="18" charset="0"/>
                    </a:rPr>
                    <a:t>Improved green and digital skills </a:t>
                  </a:r>
                  <a:r>
                    <a:rPr lang="en-US" sz="12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for the graduates</a:t>
                  </a:r>
                  <a:r>
                    <a:rPr lang="en-US" sz="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 better skills for air transport professionals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20" name="Rectangle: Rounded Corners 19">
                <a:extLst>
                  <a:ext uri="{FF2B5EF4-FFF2-40B4-BE49-F238E27FC236}">
                    <a16:creationId xmlns:a16="http://schemas.microsoft.com/office/drawing/2014/main" id="{FBFD4DDC-C9E4-5957-B8E5-EB0FE5EE9D68}"/>
                  </a:ext>
                </a:extLst>
              </p:cNvPr>
              <p:cNvSpPr>
                <a:spLocks noChangeArrowheads="1"/>
              </p:cNvSpPr>
              <p:nvPr/>
            </p:nvSpPr>
            <p:spPr bwMode="auto">
              <a:xfrm>
                <a:off x="2996777" y="1510431"/>
                <a:ext cx="509831" cy="1298713"/>
              </a:xfrm>
              <a:prstGeom prst="roundRect">
                <a:avLst>
                  <a:gd name="adj" fmla="val 16667"/>
                </a:avLst>
              </a:prstGeom>
              <a:solidFill>
                <a:srgbClr val="203864"/>
              </a:solidFill>
              <a:ln w="12700">
                <a:solidFill>
                  <a:srgbClr val="2F528F"/>
                </a:solidFill>
                <a:miter lim="800000"/>
                <a:headEnd/>
                <a:tailEnd/>
              </a:ln>
              <a:scene3d>
                <a:camera prst="orthographicFront"/>
                <a:lightRig rig="threePt" dir="t"/>
              </a:scene3d>
              <a:sp3d>
                <a:bevelT w="101600" prst="riblet"/>
              </a:sp3d>
            </p:spPr>
            <p:txBody>
              <a:bodyPr rot="0" vert="horz" wrap="square" lIns="91440" tIns="45720" rIns="91440" bIns="45720" anchor="ctr" anchorCtr="0" upright="1">
                <a:noAutofit/>
              </a:bodyPr>
              <a:lstStyle/>
              <a:p>
                <a:pPr marL="0" marR="0" algn="ctr">
                  <a:lnSpc>
                    <a:spcPct val="107000"/>
                  </a:lnSpc>
                  <a:spcBef>
                    <a:spcPts val="0"/>
                  </a:spcBef>
                  <a:spcAft>
                    <a:spcPts val="800"/>
                  </a:spcAft>
                </a:pPr>
                <a:r>
                  <a:rPr lang="en-US" sz="16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WS1</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p:txBody>
          </p:sp>
          <p:grpSp>
            <p:nvGrpSpPr>
              <p:cNvPr id="21" name="Group 20">
                <a:extLst>
                  <a:ext uri="{FF2B5EF4-FFF2-40B4-BE49-F238E27FC236}">
                    <a16:creationId xmlns:a16="http://schemas.microsoft.com/office/drawing/2014/main" id="{F9CCDEA4-3865-BEDA-CFE4-D9BC469C3A42}"/>
                  </a:ext>
                </a:extLst>
              </p:cNvPr>
              <p:cNvGrpSpPr/>
              <p:nvPr/>
            </p:nvGrpSpPr>
            <p:grpSpPr>
              <a:xfrm>
                <a:off x="0" y="79375"/>
                <a:ext cx="6475157" cy="2140069"/>
                <a:chOff x="0" y="0"/>
                <a:chExt cx="6475157" cy="2140069"/>
              </a:xfrm>
            </p:grpSpPr>
            <p:sp>
              <p:nvSpPr>
                <p:cNvPr id="27" name="Rectangle: Rounded Corners 26">
                  <a:extLst>
                    <a:ext uri="{FF2B5EF4-FFF2-40B4-BE49-F238E27FC236}">
                      <a16:creationId xmlns:a16="http://schemas.microsoft.com/office/drawing/2014/main" id="{740B25C8-89BD-A20E-C661-A22E44CCA511}"/>
                    </a:ext>
                  </a:extLst>
                </p:cNvPr>
                <p:cNvSpPr>
                  <a:spLocks noChangeArrowheads="1"/>
                </p:cNvSpPr>
                <p:nvPr/>
              </p:nvSpPr>
              <p:spPr bwMode="auto">
                <a:xfrm>
                  <a:off x="0" y="616105"/>
                  <a:ext cx="6462612" cy="307975"/>
                </a:xfrm>
                <a:prstGeom prst="roundRect">
                  <a:avLst>
                    <a:gd name="adj" fmla="val 16667"/>
                  </a:avLst>
                </a:prstGeom>
                <a:solidFill>
                  <a:srgbClr val="FF0000"/>
                </a:solidFill>
                <a:ln w="12700">
                  <a:solidFill>
                    <a:srgbClr val="2F528F"/>
                  </a:solidFill>
                  <a:miter lim="800000"/>
                  <a:headEnd/>
                  <a:tailEnd/>
                </a:ln>
                <a:scene3d>
                  <a:camera prst="orthographicFront"/>
                  <a:lightRig rig="threePt" dir="t"/>
                </a:scene3d>
                <a:sp3d>
                  <a:bevelT prst="relaxedInset"/>
                </a:sp3d>
              </p:spPr>
              <p:txBody>
                <a:bodyPr rot="0" vert="horz" wrap="square" lIns="91440" tIns="45720" rIns="91440" bIns="45720" anchor="ctr" anchorCtr="0" upright="1">
                  <a:noAutofit/>
                </a:bodyPr>
                <a:lstStyle/>
                <a:p>
                  <a:pPr marL="0" marR="0" algn="ctr">
                    <a:lnSpc>
                      <a:spcPct val="107000"/>
                    </a:lnSpc>
                    <a:spcBef>
                      <a:spcPts val="0"/>
                    </a:spcBef>
                    <a:spcAft>
                      <a:spcPts val="800"/>
                    </a:spcAft>
                  </a:pPr>
                  <a:r>
                    <a:rPr lang="en-US" sz="12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WP Project</a:t>
                  </a:r>
                  <a:r>
                    <a:rPr lang="en-US" sz="120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en-US" sz="1200" b="1">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Management (PM)</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8" name="Text Box 3">
                  <a:extLst>
                    <a:ext uri="{FF2B5EF4-FFF2-40B4-BE49-F238E27FC236}">
                      <a16:creationId xmlns:a16="http://schemas.microsoft.com/office/drawing/2014/main" id="{624FD71C-F8B4-AE5E-CF4D-5ED90E9FBFEE}"/>
                    </a:ext>
                  </a:extLst>
                </p:cNvPr>
                <p:cNvSpPr txBox="1">
                  <a:spLocks noChangeArrowheads="1"/>
                </p:cNvSpPr>
                <p:nvPr/>
              </p:nvSpPr>
              <p:spPr bwMode="auto">
                <a:xfrm>
                  <a:off x="0" y="0"/>
                  <a:ext cx="6378962" cy="325120"/>
                </a:xfrm>
                <a:prstGeom prst="rect">
                  <a:avLst/>
                </a:prstGeom>
                <a:solidFill>
                  <a:srgbClr val="00B0F0"/>
                </a:solidFill>
                <a:ln w="6350">
                  <a:solidFill>
                    <a:srgbClr val="000000"/>
                  </a:solidFill>
                  <a:miter lim="800000"/>
                  <a:headEnd/>
                  <a:tailEnd/>
                </a:ln>
                <a:scene3d>
                  <a:camera prst="orthographicFront"/>
                  <a:lightRig rig="threePt" dir="t"/>
                </a:scene3d>
                <a:sp3d>
                  <a:bevelT prst="relaxedInset"/>
                </a:sp3d>
              </p:spPr>
              <p:txBody>
                <a:bodyPr rot="0" vert="horz" wrap="square" lIns="91440" tIns="45720" rIns="91440" bIns="45720" anchor="t" anchorCtr="0" upright="1">
                  <a:noAutofit/>
                </a:bodyPr>
                <a:lstStyle/>
                <a:p>
                  <a:pPr marL="0" marR="0" algn="ctr">
                    <a:lnSpc>
                      <a:spcPct val="107000"/>
                    </a:lnSpc>
                    <a:spcBef>
                      <a:spcPts val="0"/>
                    </a:spcBef>
                    <a:spcAft>
                      <a:spcPts val="800"/>
                    </a:spcAft>
                  </a:pPr>
                  <a:r>
                    <a:rPr lang="en-US" sz="14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Life of the project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8C8704F2-DC79-FB06-A703-3A4D8DD7850F}"/>
                    </a:ext>
                  </a:extLst>
                </p:cNvPr>
                <p:cNvSpPr>
                  <a:spLocks noChangeArrowheads="1"/>
                </p:cNvSpPr>
                <p:nvPr/>
              </p:nvSpPr>
              <p:spPr bwMode="auto">
                <a:xfrm>
                  <a:off x="3531152" y="981942"/>
                  <a:ext cx="1184395" cy="115812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07000"/>
                    </a:lnSpc>
                    <a:spcBef>
                      <a:spcPts val="0"/>
                    </a:spcBef>
                    <a:spcAft>
                      <a:spcPts val="800"/>
                    </a:spcAft>
                  </a:pPr>
                  <a:r>
                    <a:rPr lang="en-US" sz="1100" b="1" dirty="0">
                      <a:effectLst/>
                      <a:latin typeface="Arial Narrow" panose="020B0606020202030204" pitchFamily="34" charset="0"/>
                      <a:ea typeface="Times New Roman" panose="02020603050405020304" pitchFamily="18" charset="0"/>
                      <a:cs typeface="Times New Roman" panose="02020603050405020304" pitchFamily="18" charset="0"/>
                    </a:rPr>
                    <a:t>Learning outcomes for new occupations and qualifications </a:t>
                  </a:r>
                  <a:r>
                    <a:rPr lang="en-US" sz="1100" dirty="0">
                      <a:effectLst/>
                      <a:latin typeface="Arial Narrow" panose="020B0606020202030204" pitchFamily="34" charset="0"/>
                      <a:ea typeface="Times New Roman" panose="02020603050405020304" pitchFamily="18" charset="0"/>
                      <a:cs typeface="Times New Roman" panose="02020603050405020304" pitchFamily="18" charset="0"/>
                    </a:rPr>
                    <a:t>for digitalization and ‘’</a:t>
                  </a:r>
                  <a:r>
                    <a:rPr lang="en-US" sz="1100" dirty="0" err="1">
                      <a:effectLst/>
                      <a:latin typeface="Arial Narrow" panose="020B0606020202030204" pitchFamily="34" charset="0"/>
                      <a:ea typeface="Times New Roman" panose="02020603050405020304" pitchFamily="18" charset="0"/>
                      <a:cs typeface="Times New Roman" panose="02020603050405020304" pitchFamily="18" charset="0"/>
                    </a:rPr>
                    <a:t>greenization</a:t>
                  </a:r>
                  <a:r>
                    <a:rPr lang="en-US" sz="1100" dirty="0">
                      <a:effectLst/>
                      <a:latin typeface="Arial Narrow" panose="020B0606020202030204" pitchFamily="34" charset="0"/>
                      <a:ea typeface="Times New Roman" panose="02020603050405020304" pitchFamily="18" charset="0"/>
                      <a:cs typeface="Times New Roman" panose="02020603050405020304" pitchFamily="18" charset="0"/>
                    </a:rPr>
                    <a:t>’’ of air transport</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30" name="Straight Arrow Connector 29">
                  <a:extLst>
                    <a:ext uri="{FF2B5EF4-FFF2-40B4-BE49-F238E27FC236}">
                      <a16:creationId xmlns:a16="http://schemas.microsoft.com/office/drawing/2014/main" id="{1055CA74-240A-A660-1E17-D9A3C911BDF6}"/>
                    </a:ext>
                  </a:extLst>
                </p:cNvPr>
                <p:cNvCxnSpPr/>
                <p:nvPr/>
              </p:nvCxnSpPr>
              <p:spPr>
                <a:xfrm flipV="1">
                  <a:off x="8363" y="497159"/>
                  <a:ext cx="6466794" cy="0"/>
                </a:xfrm>
                <a:prstGeom prst="straightConnector1">
                  <a:avLst/>
                </a:prstGeom>
                <a:ln w="19050">
                  <a:solidFill>
                    <a:schemeClr val="tx1"/>
                  </a:solidFill>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FDD3409B-4C6C-58B7-22AE-F5BEA978F713}"/>
                  </a:ext>
                </a:extLst>
              </p:cNvPr>
              <p:cNvCxnSpPr/>
              <p:nvPr/>
            </p:nvCxnSpPr>
            <p:spPr>
              <a:xfrm>
                <a:off x="6588125" y="568325"/>
                <a:ext cx="2481470" cy="0"/>
              </a:xfrm>
              <a:prstGeom prst="straightConnector1">
                <a:avLst/>
              </a:prstGeom>
              <a:ln w="19050">
                <a:solidFill>
                  <a:schemeClr val="tx1"/>
                </a:solidFill>
                <a:round/>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DE3C170-940F-52C4-F6F4-4294004197D9}"/>
                  </a:ext>
                </a:extLst>
              </p:cNvPr>
              <p:cNvSpPr/>
              <p:nvPr/>
            </p:nvSpPr>
            <p:spPr>
              <a:xfrm>
                <a:off x="16755" y="4255331"/>
                <a:ext cx="892175" cy="475036"/>
              </a:xfrm>
              <a:prstGeom prst="rect">
                <a:avLst/>
              </a:prstGeom>
              <a:solidFill>
                <a:srgbClr val="FFFF00"/>
              </a:solidFill>
              <a:ln>
                <a:solidFill>
                  <a:schemeClr val="accent1"/>
                </a:solidFill>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Times New Roman" panose="02020603050405020304" pitchFamily="18" charset="0"/>
                    <a:cs typeface="Times New Roman" panose="02020603050405020304" pitchFamily="18" charset="0"/>
                  </a:rPr>
                  <a:t>Launching conference</a:t>
                </a:r>
              </a:p>
            </p:txBody>
          </p:sp>
          <p:sp>
            <p:nvSpPr>
              <p:cNvPr id="24" name="Rectangle 23">
                <a:extLst>
                  <a:ext uri="{FF2B5EF4-FFF2-40B4-BE49-F238E27FC236}">
                    <a16:creationId xmlns:a16="http://schemas.microsoft.com/office/drawing/2014/main" id="{71AAA811-1679-7FB7-62D6-A44D968D685E}"/>
                  </a:ext>
                </a:extLst>
              </p:cNvPr>
              <p:cNvSpPr/>
              <p:nvPr/>
            </p:nvSpPr>
            <p:spPr>
              <a:xfrm>
                <a:off x="5395061" y="4255158"/>
                <a:ext cx="924140" cy="473918"/>
              </a:xfrm>
              <a:prstGeom prst="rect">
                <a:avLst/>
              </a:prstGeom>
              <a:solidFill>
                <a:srgbClr val="FFFF00"/>
              </a:solidFill>
              <a:ln>
                <a:solidFill>
                  <a:schemeClr val="accent1"/>
                </a:solidFill>
              </a:ln>
              <a:scene3d>
                <a:camera prst="orthographicFront"/>
                <a:lightRig rig="threePt" dir="t"/>
              </a:scene3d>
              <a:sp3d>
                <a:bevelT prst="slope"/>
              </a:sp3d>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1100">
                    <a:effectLst/>
                    <a:ea typeface="Times New Roman" panose="02020603050405020304" pitchFamily="18" charset="0"/>
                    <a:cs typeface="Times New Roman" panose="02020603050405020304" pitchFamily="18" charset="0"/>
                  </a:rPr>
                  <a:t>Closing conference</a:t>
                </a:r>
              </a:p>
            </p:txBody>
          </p:sp>
          <p:cxnSp>
            <p:nvCxnSpPr>
              <p:cNvPr id="25" name="Straight Arrow Connector 24">
                <a:extLst>
                  <a:ext uri="{FF2B5EF4-FFF2-40B4-BE49-F238E27FC236}">
                    <a16:creationId xmlns:a16="http://schemas.microsoft.com/office/drawing/2014/main" id="{002D29D4-F6E7-513D-C629-148CDE1B5669}"/>
                  </a:ext>
                </a:extLst>
              </p:cNvPr>
              <p:cNvCxnSpPr/>
              <p:nvPr/>
            </p:nvCxnSpPr>
            <p:spPr>
              <a:xfrm flipH="1">
                <a:off x="403225" y="4737100"/>
                <a:ext cx="3175" cy="26670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EEC4F9C-5C56-CF1A-0FCC-F2876915CC84}"/>
                  </a:ext>
                </a:extLst>
              </p:cNvPr>
              <p:cNvCxnSpPr/>
              <p:nvPr/>
            </p:nvCxnSpPr>
            <p:spPr>
              <a:xfrm flipH="1">
                <a:off x="5880100" y="4730750"/>
                <a:ext cx="3175" cy="26670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grpSp>
      </p:grpSp>
      <p:sp>
        <p:nvSpPr>
          <p:cNvPr id="3" name="Rectangle 2">
            <a:extLst>
              <a:ext uri="{FF2B5EF4-FFF2-40B4-BE49-F238E27FC236}">
                <a16:creationId xmlns:a16="http://schemas.microsoft.com/office/drawing/2014/main" id="{66E34F9A-F7AA-AF77-E713-210C4F721246}"/>
              </a:ext>
            </a:extLst>
          </p:cNvPr>
          <p:cNvSpPr>
            <a:spLocks noChangeArrowheads="1"/>
          </p:cNvSpPr>
          <p:nvPr/>
        </p:nvSpPr>
        <p:spPr bwMode="auto">
          <a:xfrm>
            <a:off x="2948695" y="2271800"/>
            <a:ext cx="1429251" cy="1024412"/>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upright="1">
            <a:noAutofit/>
          </a:bodyPr>
          <a:lstStyle/>
          <a:p>
            <a:pPr marL="0" marR="0" algn="ctr">
              <a:lnSpc>
                <a:spcPct val="115000"/>
              </a:lnSpc>
              <a:spcBef>
                <a:spcPts val="0"/>
              </a:spcBef>
              <a:spcAft>
                <a:spcPts val="600"/>
              </a:spcAft>
            </a:pPr>
            <a:r>
              <a:rPr lang="en-US" sz="1000" b="1" dirty="0">
                <a:solidFill>
                  <a:srgbClr val="0070C0"/>
                </a:solidFill>
                <a:effectLst/>
                <a:latin typeface="Arial Narrow" panose="020B0606020202030204" pitchFamily="34" charset="0"/>
                <a:ea typeface="Times New Roman" panose="02020603050405020304" pitchFamily="18" charset="0"/>
                <a:cs typeface="Times New Roman" panose="02020603050405020304" pitchFamily="18" charset="0"/>
              </a:rPr>
              <a:t>Report on occupations and qualification </a:t>
            </a:r>
            <a:r>
              <a:rPr lang="en-US" sz="1000" dirty="0">
                <a:effectLst/>
                <a:latin typeface="Arial Narrow" panose="020B0606020202030204" pitchFamily="34" charset="0"/>
                <a:ea typeface="Times New Roman" panose="02020603050405020304" pitchFamily="18" charset="0"/>
                <a:cs typeface="Times New Roman" panose="02020603050405020304" pitchFamily="18" charset="0"/>
              </a:rPr>
              <a:t>linked to digitalization and “</a:t>
            </a:r>
            <a:r>
              <a:rPr lang="en-US" sz="1000" dirty="0" err="1">
                <a:effectLst/>
                <a:latin typeface="Arial Narrow" panose="020B0606020202030204" pitchFamily="34" charset="0"/>
                <a:ea typeface="Times New Roman" panose="02020603050405020304" pitchFamily="18" charset="0"/>
                <a:cs typeface="Times New Roman" panose="02020603050405020304" pitchFamily="18" charset="0"/>
              </a:rPr>
              <a:t>greenization</a:t>
            </a:r>
            <a:r>
              <a:rPr lang="en-US" sz="1000" dirty="0">
                <a:effectLst/>
                <a:latin typeface="Arial Narrow" panose="020B0606020202030204" pitchFamily="34" charset="0"/>
                <a:ea typeface="Times New Roman" panose="02020603050405020304" pitchFamily="18" charset="0"/>
                <a:cs typeface="Times New Roman" panose="02020603050405020304" pitchFamily="18" charset="0"/>
              </a:rPr>
              <a:t>’’ of air transport</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1D13F604-27F6-92CF-EF31-2481CC078D5E}"/>
              </a:ext>
            </a:extLst>
          </p:cNvPr>
          <p:cNvSpPr txBox="1"/>
          <p:nvPr/>
        </p:nvSpPr>
        <p:spPr>
          <a:xfrm>
            <a:off x="2113215" y="6052508"/>
            <a:ext cx="6097162" cy="290849"/>
          </a:xfrm>
          <a:prstGeom prst="rect">
            <a:avLst/>
          </a:prstGeom>
          <a:noFill/>
        </p:spPr>
        <p:txBody>
          <a:bodyPr wrap="square">
            <a:spAutoFit/>
          </a:bodyPr>
          <a:lstStyle/>
          <a:p>
            <a:pPr marL="0" marR="0" algn="ctr">
              <a:lnSpc>
                <a:spcPct val="115000"/>
              </a:lnSpc>
              <a:spcBef>
                <a:spcPts val="0"/>
              </a:spcBef>
              <a:spcAft>
                <a:spcPts val="1000"/>
              </a:spcAft>
            </a:pPr>
            <a:r>
              <a:rPr lang="en-US" sz="1200" b="1"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WP 5 Impact and Dissemination</a:t>
            </a:r>
            <a:r>
              <a:rPr lang="en-US" sz="1200" dirty="0">
                <a:solidFill>
                  <a:srgbClr val="FFFFFF"/>
                </a:solidFill>
                <a:effectLst/>
                <a:latin typeface="Arial Narrow" panose="020B0606020202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894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89" y="0"/>
            <a:ext cx="12188825" cy="6858000"/>
          </a:xfrm>
          <a:prstGeom prst="rect">
            <a:avLst/>
          </a:prstGeom>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ln>
            <a:noFill/>
          </a:ln>
          <a:effectLst/>
        </p:spPr>
        <p:txBody>
          <a:bodyPr/>
          <a:lstStyle/>
          <a:p>
            <a:endParaRPr lang="en-US"/>
          </a:p>
        </p:txBody>
      </p:sp>
      <p:cxnSp>
        <p:nvCxnSpPr>
          <p:cNvPr id="12" name="Straight Connector 11">
            <a:extLst>
              <a:ext uri="{FF2B5EF4-FFF2-40B4-BE49-F238E27FC236}">
                <a16:creationId xmlns:a16="http://schemas.microsoft.com/office/drawing/2014/main" id="{8FD48FB1-66D8-4676-B0AA-C139A1DB78D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27457" y="8467"/>
            <a:ext cx="3809008"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033F5AE-6728-4F19-8DED-658E674B31B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108168" y="91546"/>
            <a:ext cx="607907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2C7D74A-18BA-4709-A808-44E8815C443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235528" y="228600"/>
            <a:ext cx="495171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B5164A3F-1561-4039-8185-AB0EEB713EA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5515" y="32279"/>
            <a:ext cx="4851725"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A35DB53-42BE-460E-9CA1-1294C98463C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44970" y="609602"/>
            <a:ext cx="4342268"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2" name="Rectangle 21">
            <a:extLst>
              <a:ext uri="{FF2B5EF4-FFF2-40B4-BE49-F238E27FC236}">
                <a16:creationId xmlns:a16="http://schemas.microsoft.com/office/drawing/2014/main" id="{1511F85B-5967-428B-BE8B-819A79813D9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2"/>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5" name="Picture 4"/>
          <p:cNvPicPr>
            <a:picLocks noChangeAspect="1"/>
          </p:cNvPicPr>
          <p:nvPr/>
        </p:nvPicPr>
        <p:blipFill rotWithShape="1">
          <a:blip r:embed="rId3">
            <a:grayscl/>
          </a:blip>
          <a:srcRect t="14905" b="10075"/>
          <a:stretch/>
        </p:blipFill>
        <p:spPr>
          <a:xfrm>
            <a:off x="501044" y="288610"/>
            <a:ext cx="12188805" cy="6857990"/>
          </a:xfrm>
          <a:prstGeom prst="rect">
            <a:avLst/>
          </a:prstGeom>
        </p:spPr>
      </p:pic>
      <p:sp>
        <p:nvSpPr>
          <p:cNvPr id="24" name="Snip Diagonal Corner Rectangle 6">
            <a:extLst>
              <a:ext uri="{FF2B5EF4-FFF2-40B4-BE49-F238E27FC236}">
                <a16:creationId xmlns:a16="http://schemas.microsoft.com/office/drawing/2014/main" id="{28DA8D05-CF65-4382-8BF4-2A08754DB5F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8" y="0"/>
            <a:ext cx="12187900" cy="6857998"/>
          </a:xfrm>
          <a:prstGeom prst="snip2DiagRect">
            <a:avLst>
              <a:gd name="adj1" fmla="val 0"/>
              <a:gd name="adj2" fmla="val 42414"/>
            </a:avLst>
          </a:prstGeom>
          <a:gradFill>
            <a:gsLst>
              <a:gs pos="0">
                <a:schemeClr val="dk2">
                  <a:tint val="97000"/>
                  <a:hueMod val="92000"/>
                  <a:satMod val="169000"/>
                  <a:lumMod val="164000"/>
                  <a:alpha val="80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26" name="Group 25">
            <a:extLst>
              <a:ext uri="{FF2B5EF4-FFF2-40B4-BE49-F238E27FC236}">
                <a16:creationId xmlns:a16="http://schemas.microsoft.com/office/drawing/2014/main" id="{E0C6252F-9468-4CFE-8A28-0DFE703FB7BC}"/>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1341" y="9145"/>
            <a:ext cx="6079073" cy="6163733"/>
            <a:chOff x="6108170" y="8467"/>
            <a:chExt cx="6080656" cy="6163733"/>
          </a:xfrm>
        </p:grpSpPr>
        <p:cxnSp>
          <p:nvCxnSpPr>
            <p:cNvPr id="27" name="Straight Connector 26"/>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1239962" y="686036"/>
            <a:ext cx="6765973" cy="2486049"/>
          </a:xfrm>
        </p:spPr>
        <p:txBody>
          <a:bodyPr vert="horz" lIns="91440" tIns="45720" rIns="91440" bIns="45720" rtlCol="0" anchor="b">
            <a:normAutofit/>
          </a:bodyPr>
          <a:lstStyle/>
          <a:p>
            <a:pPr defTabSz="457200"/>
            <a:r>
              <a:rPr lang="en-US" sz="4800" b="1" dirty="0"/>
              <a:t>4. Partnership</a:t>
            </a:r>
            <a:br>
              <a:rPr lang="en-US" sz="4800" dirty="0"/>
            </a:br>
            <a:br>
              <a:rPr lang="en-US" sz="4800" dirty="0"/>
            </a:br>
            <a:endParaRPr lang="en-US" sz="4800" dirty="0"/>
          </a:p>
        </p:txBody>
      </p:sp>
      <p:pic>
        <p:nvPicPr>
          <p:cNvPr id="3" name="Picture 2" descr="A group of people sitting in a chair&#10;&#10;Description automatically generated">
            <a:extLst>
              <a:ext uri="{FF2B5EF4-FFF2-40B4-BE49-F238E27FC236}">
                <a16:creationId xmlns:a16="http://schemas.microsoft.com/office/drawing/2014/main" id="{77A5BF59-5750-8B7A-9ADF-CFE402E1E1E4}"/>
              </a:ext>
            </a:extLst>
          </p:cNvPr>
          <p:cNvPicPr>
            <a:picLocks noChangeAspect="1"/>
          </p:cNvPicPr>
          <p:nvPr/>
        </p:nvPicPr>
        <p:blipFill rotWithShape="1">
          <a:blip r:embed="rId4"/>
          <a:srcRect l="3346" t="9835" b="2988"/>
          <a:stretch/>
        </p:blipFill>
        <p:spPr>
          <a:xfrm>
            <a:off x="5857876" y="4554459"/>
            <a:ext cx="3346709" cy="2014930"/>
          </a:xfrm>
          <a:prstGeom prst="rect">
            <a:avLst/>
          </a:prstGeom>
        </p:spPr>
      </p:pic>
      <p:pic>
        <p:nvPicPr>
          <p:cNvPr id="6" name="Picture 5" descr="A group of people standing in front of a crowd&#10;&#10;Description automatically generated">
            <a:extLst>
              <a:ext uri="{FF2B5EF4-FFF2-40B4-BE49-F238E27FC236}">
                <a16:creationId xmlns:a16="http://schemas.microsoft.com/office/drawing/2014/main" id="{C0E1A88C-2A1C-6C23-EE02-85941D872817}"/>
              </a:ext>
            </a:extLst>
          </p:cNvPr>
          <p:cNvPicPr>
            <a:picLocks noChangeAspect="1"/>
          </p:cNvPicPr>
          <p:nvPr/>
        </p:nvPicPr>
        <p:blipFill rotWithShape="1">
          <a:blip r:embed="rId5">
            <a:extLst>
              <a:ext uri="{28A0092B-C50C-407E-A947-70E740481C1C}">
                <a14:useLocalDpi xmlns:a14="http://schemas.microsoft.com/office/drawing/2010/main" val="0"/>
              </a:ext>
            </a:extLst>
          </a:blip>
          <a:srcRect l="11323" t="9277" b="27989"/>
          <a:stretch/>
        </p:blipFill>
        <p:spPr>
          <a:xfrm>
            <a:off x="7096035" y="2639333"/>
            <a:ext cx="4706117" cy="2219530"/>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5C1FE6AD-CD3B-1F91-DE52-632FE56AA99D}"/>
              </a:ext>
            </a:extLst>
          </p:cNvPr>
          <p:cNvPicPr>
            <a:picLocks noChangeAspect="1"/>
          </p:cNvPicPr>
          <p:nvPr/>
        </p:nvPicPr>
        <p:blipFill rotWithShape="1">
          <a:blip r:embed="rId6">
            <a:extLst>
              <a:ext uri="{28A0092B-C50C-407E-A947-70E740481C1C}">
                <a14:useLocalDpi xmlns:a14="http://schemas.microsoft.com/office/drawing/2010/main" val="0"/>
              </a:ext>
            </a:extLst>
          </a:blip>
          <a:srcRect r="1560"/>
          <a:stretch/>
        </p:blipFill>
        <p:spPr>
          <a:xfrm>
            <a:off x="9033495" y="4688598"/>
            <a:ext cx="2768657" cy="1875019"/>
          </a:xfrm>
          <a:prstGeom prst="rect">
            <a:avLst/>
          </a:prstGeom>
        </p:spPr>
      </p:pic>
      <p:pic>
        <p:nvPicPr>
          <p:cNvPr id="9" name="Picture 8">
            <a:extLst>
              <a:ext uri="{FF2B5EF4-FFF2-40B4-BE49-F238E27FC236}">
                <a16:creationId xmlns:a16="http://schemas.microsoft.com/office/drawing/2014/main" id="{C4F7C62F-1C6F-ECF2-DC5A-B8248D981FB6}"/>
              </a:ext>
            </a:extLst>
          </p:cNvPr>
          <p:cNvPicPr>
            <a:picLocks noChangeAspect="1"/>
          </p:cNvPicPr>
          <p:nvPr/>
        </p:nvPicPr>
        <p:blipFill rotWithShape="1">
          <a:blip r:embed="rId7"/>
          <a:srcRect t="22918" r="2" b="17783"/>
          <a:stretch/>
        </p:blipFill>
        <p:spPr>
          <a:xfrm>
            <a:off x="2210367" y="5016079"/>
            <a:ext cx="3924234" cy="1553311"/>
          </a:xfrm>
          <a:prstGeom prst="rect">
            <a:avLst/>
          </a:prstGeom>
        </p:spPr>
      </p:pic>
      <p:pic>
        <p:nvPicPr>
          <p:cNvPr id="11" name="Picture 10">
            <a:extLst>
              <a:ext uri="{FF2B5EF4-FFF2-40B4-BE49-F238E27FC236}">
                <a16:creationId xmlns:a16="http://schemas.microsoft.com/office/drawing/2014/main" id="{E68F6967-5941-B5C7-9080-30F36B51E6A3}"/>
              </a:ext>
            </a:extLst>
          </p:cNvPr>
          <p:cNvPicPr>
            <a:picLocks noChangeAspect="1"/>
          </p:cNvPicPr>
          <p:nvPr/>
        </p:nvPicPr>
        <p:blipFill>
          <a:blip r:embed="rId8"/>
          <a:stretch>
            <a:fillRect/>
          </a:stretch>
        </p:blipFill>
        <p:spPr>
          <a:xfrm>
            <a:off x="3105901" y="3172424"/>
            <a:ext cx="3985200" cy="1794922"/>
          </a:xfrm>
          <a:prstGeom prst="rect">
            <a:avLst/>
          </a:prstGeom>
        </p:spPr>
      </p:pic>
      <p:pic>
        <p:nvPicPr>
          <p:cNvPr id="13" name="Picture 12">
            <a:extLst>
              <a:ext uri="{FF2B5EF4-FFF2-40B4-BE49-F238E27FC236}">
                <a16:creationId xmlns:a16="http://schemas.microsoft.com/office/drawing/2014/main" id="{4B8AC008-E9F1-3ED7-A79A-E3B5CEAA8BD9}"/>
              </a:ext>
            </a:extLst>
          </p:cNvPr>
          <p:cNvPicPr>
            <a:picLocks noChangeAspect="1"/>
          </p:cNvPicPr>
          <p:nvPr/>
        </p:nvPicPr>
        <p:blipFill>
          <a:blip r:embed="rId9"/>
          <a:stretch>
            <a:fillRect/>
          </a:stretch>
        </p:blipFill>
        <p:spPr>
          <a:xfrm>
            <a:off x="8791224" y="782700"/>
            <a:ext cx="3149728" cy="2099819"/>
          </a:xfrm>
          <a:prstGeom prst="rect">
            <a:avLst/>
          </a:prstGeom>
        </p:spPr>
      </p:pic>
    </p:spTree>
    <p:extLst>
      <p:ext uri="{BB962C8B-B14F-4D97-AF65-F5344CB8AC3E}">
        <p14:creationId xmlns:p14="http://schemas.microsoft.com/office/powerpoint/2010/main" val="27651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1665-2563-0378-A465-A914822E81F2}"/>
              </a:ext>
            </a:extLst>
          </p:cNvPr>
          <p:cNvSpPr>
            <a:spLocks noGrp="1"/>
          </p:cNvSpPr>
          <p:nvPr>
            <p:ph type="title"/>
          </p:nvPr>
        </p:nvSpPr>
        <p:spPr>
          <a:xfrm>
            <a:off x="8019286" y="481264"/>
            <a:ext cx="3702251" cy="3907856"/>
          </a:xfrm>
        </p:spPr>
        <p:txBody>
          <a:bodyPr vert="horz" lIns="91440" tIns="45720" rIns="91440" bIns="45720" rtlCol="0" anchor="b">
            <a:normAutofit/>
          </a:bodyPr>
          <a:lstStyle/>
          <a:p>
            <a:r>
              <a:rPr lang="en-US" sz="3800" b="1" dirty="0">
                <a:latin typeface="Arial Narrow" panose="020B0606020202030204" pitchFamily="34" charset="0"/>
              </a:rPr>
              <a:t>Project coordinator </a:t>
            </a:r>
            <a:br>
              <a:rPr lang="en-US" sz="3800" b="1" dirty="0">
                <a:latin typeface="Arial Narrow" panose="020B0606020202030204" pitchFamily="34" charset="0"/>
              </a:rPr>
            </a:br>
            <a:br>
              <a:rPr lang="en-US" sz="3800" b="1" dirty="0">
                <a:latin typeface="Arial Narrow" panose="020B0606020202030204" pitchFamily="34" charset="0"/>
              </a:rPr>
            </a:br>
            <a:r>
              <a:rPr lang="en-US" sz="3800" b="1" dirty="0">
                <a:latin typeface="Arial Narrow" panose="020B0606020202030204" pitchFamily="34" charset="0"/>
              </a:rPr>
              <a:t>UNIVERSITY POLITECHNICA OF BUCHAREST </a:t>
            </a:r>
            <a:br>
              <a:rPr lang="en-US" sz="3800" b="1" dirty="0">
                <a:latin typeface="Arial Narrow" panose="020B0606020202030204" pitchFamily="34" charset="0"/>
              </a:rPr>
            </a:br>
            <a:r>
              <a:rPr lang="en-US" sz="3800" b="1" dirty="0">
                <a:latin typeface="Arial Narrow" panose="020B0606020202030204" pitchFamily="34" charset="0"/>
              </a:rPr>
              <a:t>Romania</a:t>
            </a:r>
          </a:p>
        </p:txBody>
      </p:sp>
      <p:sp>
        <p:nvSpPr>
          <p:cNvPr id="3105" name="Rectangle 3104">
            <a:extLst>
              <a:ext uri="{FF2B5EF4-FFF2-40B4-BE49-F238E27FC236}">
                <a16:creationId xmlns:a16="http://schemas.microsoft.com/office/drawing/2014/main" id="{9584E7D4-A2F5-41A9-A4AE-B84BD1346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534657" cy="6858000"/>
          </a:xfrm>
          <a:prstGeom prst="rect">
            <a:avLst/>
          </a:prstGeom>
          <a:solidFill>
            <a:srgbClr val="15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7" name="Rectangle 3106">
            <a:extLst>
              <a:ext uri="{FF2B5EF4-FFF2-40B4-BE49-F238E27FC236}">
                <a16:creationId xmlns:a16="http://schemas.microsoft.com/office/drawing/2014/main" id="{912531D6-F318-49BD-859A-0B2B71594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481264"/>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UNESCO Department - Universitatea Politehnica din Bucuresti">
            <a:extLst>
              <a:ext uri="{FF2B5EF4-FFF2-40B4-BE49-F238E27FC236}">
                <a16:creationId xmlns:a16="http://schemas.microsoft.com/office/drawing/2014/main" id="{965F0BA9-7F3C-AD88-00A6-1F235AF139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22631" y="965337"/>
            <a:ext cx="2890705" cy="1927136"/>
          </a:xfrm>
          <a:prstGeom prst="rect">
            <a:avLst/>
          </a:prstGeom>
          <a:noFill/>
          <a:extLst>
            <a:ext uri="{909E8E84-426E-40DD-AFC4-6F175D3DCCD1}">
              <a14:hiddenFill xmlns:a14="http://schemas.microsoft.com/office/drawing/2010/main">
                <a:solidFill>
                  <a:srgbClr val="FFFFFF"/>
                </a:solidFill>
              </a14:hiddenFill>
            </a:ext>
          </a:extLst>
        </p:spPr>
      </p:pic>
      <p:sp>
        <p:nvSpPr>
          <p:cNvPr id="3109" name="Rectangle 3108">
            <a:extLst>
              <a:ext uri="{FF2B5EF4-FFF2-40B4-BE49-F238E27FC236}">
                <a16:creationId xmlns:a16="http://schemas.microsoft.com/office/drawing/2014/main" id="{C3A78525-353D-47EB-B839-E380DBD7D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7760" y="481264"/>
            <a:ext cx="3207226"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A592D94-3E4E-7E47-B86E-5945619062AE}"/>
              </a:ext>
            </a:extLst>
          </p:cNvPr>
          <p:cNvPicPr>
            <a:picLocks noChangeAspect="1"/>
          </p:cNvPicPr>
          <p:nvPr/>
        </p:nvPicPr>
        <p:blipFill rotWithShape="1">
          <a:blip r:embed="rId3"/>
          <a:srcRect r="10723" b="-2"/>
          <a:stretch/>
        </p:blipFill>
        <p:spPr>
          <a:xfrm>
            <a:off x="926214" y="641418"/>
            <a:ext cx="2298812" cy="2574973"/>
          </a:xfrm>
          <a:prstGeom prst="rect">
            <a:avLst/>
          </a:prstGeom>
        </p:spPr>
      </p:pic>
      <p:sp>
        <p:nvSpPr>
          <p:cNvPr id="3111" name="Rectangle 3110">
            <a:extLst>
              <a:ext uri="{FF2B5EF4-FFF2-40B4-BE49-F238E27FC236}">
                <a16:creationId xmlns:a16="http://schemas.microsoft.com/office/drawing/2014/main" id="{6436C932-B8B8-4A70-8A0D-1A4AD0A9F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7334" y="3538308"/>
            <a:ext cx="3217652" cy="28624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3CA487-30D6-BC9A-0BB5-F53D1CEA249B}"/>
              </a:ext>
            </a:extLst>
          </p:cNvPr>
          <p:cNvPicPr>
            <a:picLocks noChangeAspect="1"/>
          </p:cNvPicPr>
          <p:nvPr/>
        </p:nvPicPr>
        <p:blipFill rotWithShape="1">
          <a:blip r:embed="rId4"/>
          <a:srcRect l="18341" r="1332" b="-2"/>
          <a:stretch/>
        </p:blipFill>
        <p:spPr>
          <a:xfrm>
            <a:off x="3998201" y="3945023"/>
            <a:ext cx="2895918" cy="2027943"/>
          </a:xfrm>
          <a:prstGeom prst="rect">
            <a:avLst/>
          </a:prstGeom>
        </p:spPr>
      </p:pic>
      <p:cxnSp>
        <p:nvCxnSpPr>
          <p:cNvPr id="3113" name="Straight Connector 3112">
            <a:extLst>
              <a:ext uri="{FF2B5EF4-FFF2-40B4-BE49-F238E27FC236}">
                <a16:creationId xmlns:a16="http://schemas.microsoft.com/office/drawing/2014/main" id="{02AD82C0-24F3-4083-849D-D281174AF25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4447" y="4459986"/>
            <a:ext cx="3291840" cy="0"/>
          </a:xfrm>
          <a:prstGeom prst="line">
            <a:avLst/>
          </a:prstGeom>
          <a:ln w="19050">
            <a:solidFill>
              <a:srgbClr val="1557A1"/>
            </a:solidFill>
          </a:ln>
        </p:spPr>
        <p:style>
          <a:lnRef idx="1">
            <a:schemeClr val="accent1"/>
          </a:lnRef>
          <a:fillRef idx="0">
            <a:schemeClr val="accent1"/>
          </a:fillRef>
          <a:effectRef idx="0">
            <a:schemeClr val="accent1"/>
          </a:effectRef>
          <a:fontRef idx="minor">
            <a:schemeClr val="tx1"/>
          </a:fontRef>
        </p:style>
      </p:cxnSp>
      <p:sp>
        <p:nvSpPr>
          <p:cNvPr id="3115" name="Rectangle 3114">
            <a:extLst>
              <a:ext uri="{FF2B5EF4-FFF2-40B4-BE49-F238E27FC236}">
                <a16:creationId xmlns:a16="http://schemas.microsoft.com/office/drawing/2014/main" id="{BEC760C0-2D8A-4DE5-9990-FA96D59E5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66" y="3538308"/>
            <a:ext cx="3207227" cy="28967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large building with trees in front of it&#10;&#10;Description automatically generated with low confidence">
            <a:extLst>
              <a:ext uri="{FF2B5EF4-FFF2-40B4-BE49-F238E27FC236}">
                <a16:creationId xmlns:a16="http://schemas.microsoft.com/office/drawing/2014/main" id="{7FE683AA-3726-2A80-1127-6874065456D7}"/>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0962" r="17312" b="1"/>
          <a:stretch/>
        </p:blipFill>
        <p:spPr>
          <a:xfrm>
            <a:off x="620002" y="3939318"/>
            <a:ext cx="2911236" cy="2019247"/>
          </a:xfrm>
          <a:prstGeom prst="rect">
            <a:avLst/>
          </a:prstGeom>
        </p:spPr>
      </p:pic>
      <p:pic>
        <p:nvPicPr>
          <p:cNvPr id="3" name="Picture 2" descr="UNESCO Department - Universitatea Politehnica din Bucuresti">
            <a:extLst>
              <a:ext uri="{FF2B5EF4-FFF2-40B4-BE49-F238E27FC236}">
                <a16:creationId xmlns:a16="http://schemas.microsoft.com/office/drawing/2014/main" id="{32755720-1B43-CAFE-024B-5FD102855B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998201" y="1045506"/>
            <a:ext cx="2890705" cy="192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600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6" name="Rectangle 2061">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7" name="Rectangle 2063">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Universidad Politécnica de Madrid">
            <a:extLst>
              <a:ext uri="{FF2B5EF4-FFF2-40B4-BE49-F238E27FC236}">
                <a16:creationId xmlns:a16="http://schemas.microsoft.com/office/drawing/2014/main" id="{1AA2890F-4635-A798-9DD7-2F2DEB761FF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760" r="19685" b="1"/>
          <a:stretch/>
        </p:blipFill>
        <p:spPr bwMode="auto">
          <a:xfrm>
            <a:off x="6164130" y="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7C3D13-8CA7-E79E-AB0E-F83D0CDD1E13}"/>
              </a:ext>
            </a:extLst>
          </p:cNvPr>
          <p:cNvSpPr>
            <a:spLocks noGrp="1"/>
          </p:cNvSpPr>
          <p:nvPr>
            <p:ph type="title"/>
          </p:nvPr>
        </p:nvSpPr>
        <p:spPr>
          <a:xfrm>
            <a:off x="390413" y="5158850"/>
            <a:ext cx="6931319" cy="1225683"/>
          </a:xfrm>
        </p:spPr>
        <p:txBody>
          <a:bodyPr vert="horz" lIns="91440" tIns="45720" rIns="91440" bIns="45720" rtlCol="0" anchor="b">
            <a:noAutofit/>
          </a:bodyPr>
          <a:lstStyle/>
          <a:p>
            <a:r>
              <a:rPr lang="en-US" sz="3600" b="1" kern="1200" dirty="0">
                <a:solidFill>
                  <a:schemeClr val="tx1">
                    <a:lumMod val="85000"/>
                    <a:lumOff val="15000"/>
                  </a:schemeClr>
                </a:solidFill>
                <a:latin typeface="Arial Narrow" panose="020B0606020202030204" pitchFamily="34" charset="0"/>
              </a:rPr>
              <a:t>Universidad </a:t>
            </a:r>
            <a:r>
              <a:rPr lang="en-US" sz="3600" b="1" kern="1200" dirty="0" err="1">
                <a:solidFill>
                  <a:schemeClr val="tx1">
                    <a:lumMod val="85000"/>
                    <a:lumOff val="15000"/>
                  </a:schemeClr>
                </a:solidFill>
                <a:latin typeface="Arial Narrow" panose="020B0606020202030204" pitchFamily="34" charset="0"/>
              </a:rPr>
              <a:t>Politecnica</a:t>
            </a:r>
            <a:r>
              <a:rPr lang="en-US" sz="3600" b="1" kern="1200" dirty="0">
                <a:solidFill>
                  <a:schemeClr val="tx1">
                    <a:lumMod val="85000"/>
                    <a:lumOff val="15000"/>
                  </a:schemeClr>
                </a:solidFill>
                <a:latin typeface="Arial Narrow" panose="020B0606020202030204" pitchFamily="34" charset="0"/>
              </a:rPr>
              <a:t> de Madrid, Madrid, Spain</a:t>
            </a:r>
          </a:p>
        </p:txBody>
      </p:sp>
      <p:pic>
        <p:nvPicPr>
          <p:cNvPr id="2052" name="Picture 4" descr="The Most Instagrammable Buildings and Monuments in Madrid">
            <a:extLst>
              <a:ext uri="{FF2B5EF4-FFF2-40B4-BE49-F238E27FC236}">
                <a16:creationId xmlns:a16="http://schemas.microsoft.com/office/drawing/2014/main" id="{354CE64D-2740-24A3-30E0-132D1466D4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10" r="10562" b="-1"/>
          <a:stretch/>
        </p:blipFill>
        <p:spPr bwMode="auto">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Universidad Politécnica de Madrid">
            <a:extLst>
              <a:ext uri="{FF2B5EF4-FFF2-40B4-BE49-F238E27FC236}">
                <a16:creationId xmlns:a16="http://schemas.microsoft.com/office/drawing/2014/main" id="{DD39745E-AAB0-3728-CC50-2F9A4DB4D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130" y="5771701"/>
            <a:ext cx="2339534" cy="1086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233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43" name="Rectangle 314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3B99A7-778D-754C-0AF4-C49DF5D9924E}"/>
              </a:ext>
            </a:extLst>
          </p:cNvPr>
          <p:cNvSpPr>
            <a:spLocks noGrp="1"/>
          </p:cNvSpPr>
          <p:nvPr>
            <p:ph type="title"/>
          </p:nvPr>
        </p:nvSpPr>
        <p:spPr>
          <a:xfrm>
            <a:off x="828044" y="1370267"/>
            <a:ext cx="3816095" cy="1938076"/>
          </a:xfrm>
        </p:spPr>
        <p:txBody>
          <a:bodyPr vert="horz" lIns="91440" tIns="45720" rIns="91440" bIns="45720" rtlCol="0">
            <a:normAutofit/>
          </a:bodyPr>
          <a:lstStyle/>
          <a:p>
            <a:r>
              <a:rPr lang="en-US" b="1" dirty="0" err="1">
                <a:latin typeface="Arial Narrow" panose="020B0606020202030204" pitchFamily="34" charset="0"/>
              </a:rPr>
              <a:t>Universit</a:t>
            </a:r>
            <a:r>
              <a:rPr lang="fr-FR" b="1" dirty="0">
                <a:latin typeface="Arial Narrow" panose="020B0606020202030204" pitchFamily="34" charset="0"/>
              </a:rPr>
              <a:t>é</a:t>
            </a:r>
            <a:r>
              <a:rPr lang="en-US" b="1" dirty="0">
                <a:latin typeface="Arial Narrow" panose="020B0606020202030204" pitchFamily="34" charset="0"/>
              </a:rPr>
              <a:t> de Strasbourg, France</a:t>
            </a:r>
          </a:p>
        </p:txBody>
      </p:sp>
      <p:pic>
        <p:nvPicPr>
          <p:cNvPr id="3074" name="Picture 2" descr="Université de Strasbourg — Wikipédia">
            <a:extLst>
              <a:ext uri="{FF2B5EF4-FFF2-40B4-BE49-F238E27FC236}">
                <a16:creationId xmlns:a16="http://schemas.microsoft.com/office/drawing/2014/main" id="{087A4C04-8F31-3231-F3FF-CE2C8070F8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588" r="-1" b="20820"/>
          <a:stretch/>
        </p:blipFill>
        <p:spPr bwMode="auto">
          <a:xfrm>
            <a:off x="4911425" y="108585"/>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10 Iconic Buildings and Places in Strasbourg - Discover the Most Famous  Landmarks of Strasbourg – Go Guides">
            <a:extLst>
              <a:ext uri="{FF2B5EF4-FFF2-40B4-BE49-F238E27FC236}">
                <a16:creationId xmlns:a16="http://schemas.microsoft.com/office/drawing/2014/main" id="{BE641CAF-E1A3-2C52-7E17-01E053D3F8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64" b="12986"/>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E637F9E-C3B9-92BB-B225-F1606CA86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6633" y="3820509"/>
            <a:ext cx="3330095" cy="12626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niversidad Politécnica de Madrid">
            <a:extLst>
              <a:ext uri="{FF2B5EF4-FFF2-40B4-BE49-F238E27FC236}">
                <a16:creationId xmlns:a16="http://schemas.microsoft.com/office/drawing/2014/main" id="{E67F64BE-0987-B8FC-F49C-C91DEBAFBA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3571" y="1112060"/>
            <a:ext cx="1995381" cy="92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65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17" name="Rectangle 5216">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FBE20D-897E-7C88-378A-C79CA44F71CF}"/>
              </a:ext>
            </a:extLst>
          </p:cNvPr>
          <p:cNvSpPr>
            <a:spLocks noGrp="1"/>
          </p:cNvSpPr>
          <p:nvPr>
            <p:ph type="title"/>
          </p:nvPr>
        </p:nvSpPr>
        <p:spPr>
          <a:xfrm>
            <a:off x="765770" y="1112002"/>
            <a:ext cx="4280880" cy="3187772"/>
          </a:xfrm>
        </p:spPr>
        <p:txBody>
          <a:bodyPr vert="horz" lIns="91440" tIns="45720" rIns="91440" bIns="45720" rtlCol="0">
            <a:noAutofit/>
          </a:bodyPr>
          <a:lstStyle/>
          <a:p>
            <a:pPr>
              <a:lnSpc>
                <a:spcPts val="4600"/>
              </a:lnSpc>
            </a:pPr>
            <a:r>
              <a:rPr lang="en-US" b="1" dirty="0">
                <a:latin typeface="Arial Narrow" panose="020B0606020202030204" pitchFamily="34" charset="0"/>
              </a:rPr>
              <a:t>Menzies Aviation Romania SA, Bucharest, Romania </a:t>
            </a:r>
          </a:p>
        </p:txBody>
      </p:sp>
      <p:pic>
        <p:nvPicPr>
          <p:cNvPr id="5122" name="Picture 2" descr="Clients Portfolio - Euro Nuclear Security Services - ENSS">
            <a:extLst>
              <a:ext uri="{FF2B5EF4-FFF2-40B4-BE49-F238E27FC236}">
                <a16:creationId xmlns:a16="http://schemas.microsoft.com/office/drawing/2014/main" id="{E7A8B29D-D5D7-5F66-3A3A-AB80A705E1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8" r="1" b="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extLst>
            <a:ext uri="{909E8E84-426E-40DD-AFC4-6F175D3DCCD1}">
              <a14:hiddenFill xmlns:a14="http://schemas.microsoft.com/office/drawing/2010/main">
                <a:solidFill>
                  <a:srgbClr val="FFFFFF"/>
                </a:solidFill>
              </a14:hiddenFill>
            </a:ext>
          </a:extLst>
        </p:spPr>
      </p:pic>
      <p:pic>
        <p:nvPicPr>
          <p:cNvPr id="5124" name="Picture 4" descr="A weekend in . . . Bucharest, Romania | Travel | The Times">
            <a:extLst>
              <a:ext uri="{FF2B5EF4-FFF2-40B4-BE49-F238E27FC236}">
                <a16:creationId xmlns:a16="http://schemas.microsoft.com/office/drawing/2014/main" id="{5B68B273-BC20-ECC9-5DF9-C55CEEC6F9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73" b="14277"/>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extLst>
            <a:ext uri="{909E8E84-426E-40DD-AFC4-6F175D3DCCD1}">
              <a14:hiddenFill xmlns:a14="http://schemas.microsoft.com/office/drawing/2010/main">
                <a:solidFill>
                  <a:srgbClr val="FFFFFF"/>
                </a:solidFill>
              </a14:hiddenFill>
            </a:ext>
          </a:extLst>
        </p:spPr>
      </p:pic>
      <p:pic>
        <p:nvPicPr>
          <p:cNvPr id="3" name="Picture 2" descr="menzies-aviation-black-logo-v2 - TCC">
            <a:extLst>
              <a:ext uri="{FF2B5EF4-FFF2-40B4-BE49-F238E27FC236}">
                <a16:creationId xmlns:a16="http://schemas.microsoft.com/office/drawing/2014/main" id="{480F5E96-C404-9D59-5869-05AA8762B643}"/>
              </a:ext>
            </a:extLst>
          </p:cNvPr>
          <p:cNvPicPr>
            <a:picLocks noChangeAspect="1" noChangeArrowheads="1"/>
          </p:cNvPicPr>
          <p:nvPr/>
        </p:nvPicPr>
        <p:blipFill>
          <a:blip r:embed="rId4">
            <a:duotone>
              <a:prstClr val="black"/>
              <a:srgbClr val="0070C0">
                <a:tint val="45000"/>
                <a:satMod val="400000"/>
              </a:srgbClr>
            </a:duotone>
            <a:extLst>
              <a:ext uri="{BEBA8EAE-BF5A-486C-A8C5-ECC9F3942E4B}">
                <a14:imgProps xmlns:a14="http://schemas.microsoft.com/office/drawing/2010/main">
                  <a14:imgLayer r:embed="rId5">
                    <a14:imgEffect>
                      <a14:artisticPhotocopy/>
                    </a14:imgEffect>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2502803" y="4299774"/>
            <a:ext cx="2213768" cy="221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283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5B67-4990-4B53-9DF7-373FB96760D2}"/>
              </a:ext>
            </a:extLst>
          </p:cNvPr>
          <p:cNvSpPr>
            <a:spLocks noGrp="1"/>
          </p:cNvSpPr>
          <p:nvPr>
            <p:ph type="title"/>
          </p:nvPr>
        </p:nvSpPr>
        <p:spPr>
          <a:xfrm>
            <a:off x="76200" y="9084"/>
            <a:ext cx="5638800" cy="1507067"/>
          </a:xfrm>
        </p:spPr>
        <p:txBody>
          <a:bodyPr>
            <a:normAutofit fontScale="90000"/>
          </a:bodyPr>
          <a:lstStyle/>
          <a:p>
            <a:r>
              <a:rPr lang="en-US" sz="3200" b="1" dirty="0"/>
              <a:t>6 Associated partners: </a:t>
            </a:r>
            <a:br>
              <a:rPr lang="en-US" sz="3200" b="1" dirty="0"/>
            </a:br>
            <a:r>
              <a:rPr lang="en-US" sz="3200" b="1" dirty="0"/>
              <a:t>from 3 countries and 3 international bodies</a:t>
            </a:r>
          </a:p>
        </p:txBody>
      </p:sp>
      <p:sp>
        <p:nvSpPr>
          <p:cNvPr id="4" name="Content Placeholder 3">
            <a:extLst>
              <a:ext uri="{FF2B5EF4-FFF2-40B4-BE49-F238E27FC236}">
                <a16:creationId xmlns:a16="http://schemas.microsoft.com/office/drawing/2014/main" id="{4212611E-E466-4762-8987-C427A54ADB67}"/>
              </a:ext>
            </a:extLst>
          </p:cNvPr>
          <p:cNvSpPr>
            <a:spLocks noGrp="1"/>
          </p:cNvSpPr>
          <p:nvPr>
            <p:ph sz="half" idx="2"/>
          </p:nvPr>
        </p:nvSpPr>
        <p:spPr>
          <a:xfrm>
            <a:off x="130745" y="1597783"/>
            <a:ext cx="6161947" cy="4953000"/>
          </a:xfrm>
        </p:spPr>
        <p:txBody>
          <a:bodyPr>
            <a:normAutofit/>
          </a:bodyPr>
          <a:lstStyle/>
          <a:p>
            <a:pPr>
              <a:lnSpc>
                <a:spcPts val="3200"/>
              </a:lnSpc>
            </a:pPr>
            <a:r>
              <a:rPr lang="en-US" sz="2400" b="1" dirty="0">
                <a:latin typeface="Arial Narrow" panose="020B0606020202030204" pitchFamily="34" charset="0"/>
              </a:rPr>
              <a:t>European and North Atlantic (EUR/NAT) Office of the International Civil Aviation Organization (ICAO)</a:t>
            </a:r>
          </a:p>
          <a:p>
            <a:pPr>
              <a:lnSpc>
                <a:spcPts val="3200"/>
              </a:lnSpc>
            </a:pPr>
            <a:r>
              <a:rPr lang="en-US" sz="2400" b="1" dirty="0">
                <a:latin typeface="Arial Narrow" panose="020B0606020202030204" pitchFamily="34" charset="0"/>
              </a:rPr>
              <a:t>Ministry of Environment, Waters and Forests - Romania</a:t>
            </a:r>
          </a:p>
          <a:p>
            <a:pPr>
              <a:lnSpc>
                <a:spcPts val="3200"/>
              </a:lnSpc>
            </a:pPr>
            <a:r>
              <a:rPr lang="fr-BE" sz="2400" b="1" dirty="0">
                <a:latin typeface="Arial Narrow" panose="020B0606020202030204" pitchFamily="34" charset="0"/>
              </a:rPr>
              <a:t>Airport Council International – Europe(ACI)</a:t>
            </a:r>
          </a:p>
          <a:p>
            <a:pPr>
              <a:lnSpc>
                <a:spcPts val="3200"/>
              </a:lnSpc>
            </a:pPr>
            <a:r>
              <a:rPr lang="fr-BE" sz="2400" b="1" dirty="0" err="1">
                <a:latin typeface="Arial Narrow" panose="020B0606020202030204" pitchFamily="34" charset="0"/>
              </a:rPr>
              <a:t>European</a:t>
            </a:r>
            <a:r>
              <a:rPr lang="fr-BE" sz="2400" b="1" dirty="0">
                <a:latin typeface="Arial Narrow" panose="020B0606020202030204" pitchFamily="34" charset="0"/>
              </a:rPr>
              <a:t> Network for Aviation Training and Education</a:t>
            </a:r>
          </a:p>
          <a:p>
            <a:pPr marL="285664" marR="0" lvl="0" indent="-285664" algn="l" defTabSz="457063" rtl="0" eaLnBrk="1" fontAlgn="auto" latinLnBrk="0" hangingPunct="1">
              <a:lnSpc>
                <a:spcPts val="2800"/>
              </a:lnSpc>
              <a:spcBef>
                <a:spcPct val="20000"/>
              </a:spcBef>
              <a:spcAft>
                <a:spcPts val="600"/>
              </a:spcAft>
              <a:buClr>
                <a:prstClr val="white"/>
              </a:buClr>
              <a:buSzPct val="80000"/>
              <a:buFont typeface="Wingdings 3" panose="05040102010807070707" pitchFamily="18" charset="2"/>
              <a:buChar char=""/>
              <a:tabLst/>
              <a:defRPr/>
            </a:pPr>
            <a:r>
              <a:rPr kumimoji="0" lang="fr-BE" sz="2400" b="1" i="0" u="none" strike="noStrike" kern="1200" cap="none" spc="0" normalizeH="0" baseline="0" noProof="0" dirty="0">
                <a:ln>
                  <a:noFill/>
                </a:ln>
                <a:solidFill>
                  <a:srgbClr val="146194">
                    <a:lumMod val="75000"/>
                  </a:srgbClr>
                </a:solidFill>
                <a:effectLst/>
                <a:uLnTx/>
                <a:uFillTx/>
                <a:latin typeface="Arial Narrow" panose="020B0606020202030204" pitchFamily="34" charset="0"/>
                <a:ea typeface="+mn-ea"/>
                <a:cs typeface="+mn-cs"/>
              </a:rPr>
              <a:t>Romanian Airport Association (RAA)</a:t>
            </a:r>
          </a:p>
          <a:p>
            <a:pPr algn="l"/>
            <a:r>
              <a:rPr kumimoji="0" lang="fr-BE" sz="2400" b="1" i="0" u="none" strike="noStrike" kern="1200" cap="none" spc="0" normalizeH="0" baseline="0" noProof="0" dirty="0">
                <a:ln>
                  <a:noFill/>
                </a:ln>
                <a:solidFill>
                  <a:srgbClr val="146194">
                    <a:lumMod val="75000"/>
                  </a:srgbClr>
                </a:solidFill>
                <a:effectLst/>
                <a:uLnTx/>
                <a:uFillTx/>
                <a:latin typeface="Arial Narrow" panose="020B0606020202030204" pitchFamily="34" charset="0"/>
                <a:ea typeface="+mn-ea"/>
                <a:cs typeface="+mn-cs"/>
              </a:rPr>
              <a:t>IATA – International Air Transport Association</a:t>
            </a:r>
          </a:p>
          <a:p>
            <a:pPr>
              <a:lnSpc>
                <a:spcPts val="3200"/>
              </a:lnSpc>
            </a:pPr>
            <a:endParaRPr lang="fr-BE" sz="2200" b="1" dirty="0">
              <a:latin typeface="Arial Narrow" panose="020B0606020202030204" pitchFamily="34" charset="0"/>
            </a:endParaRPr>
          </a:p>
          <a:p>
            <a:pPr>
              <a:lnSpc>
                <a:spcPts val="3200"/>
              </a:lnSpc>
            </a:pPr>
            <a:endParaRPr lang="fr-BE" sz="2200" b="1" dirty="0">
              <a:latin typeface="Arial Narrow" panose="020B0606020202030204" pitchFamily="34" charset="0"/>
            </a:endParaRPr>
          </a:p>
          <a:p>
            <a:pPr lvl="8">
              <a:lnSpc>
                <a:spcPts val="3200"/>
              </a:lnSpc>
            </a:pPr>
            <a:endParaRPr lang="en-US" sz="2201" b="1" dirty="0">
              <a:latin typeface="Arial Narrow" panose="020B0606020202030204" pitchFamily="34" charset="0"/>
            </a:endParaRPr>
          </a:p>
          <a:p>
            <a:endParaRPr lang="en-US" dirty="0"/>
          </a:p>
        </p:txBody>
      </p:sp>
      <p:pic>
        <p:nvPicPr>
          <p:cNvPr id="7" name="Picture 6">
            <a:extLst>
              <a:ext uri="{FF2B5EF4-FFF2-40B4-BE49-F238E27FC236}">
                <a16:creationId xmlns:a16="http://schemas.microsoft.com/office/drawing/2014/main" id="{14BD3ADC-1F29-4C69-885D-3408CB3C11A6}"/>
              </a:ext>
            </a:extLst>
          </p:cNvPr>
          <p:cNvPicPr>
            <a:picLocks noChangeAspect="1"/>
          </p:cNvPicPr>
          <p:nvPr/>
        </p:nvPicPr>
        <p:blipFill>
          <a:blip r:embed="rId3"/>
          <a:stretch>
            <a:fillRect/>
          </a:stretch>
        </p:blipFill>
        <p:spPr>
          <a:xfrm>
            <a:off x="9243530" y="3200037"/>
            <a:ext cx="1574637" cy="1700608"/>
          </a:xfrm>
          <a:prstGeom prst="rect">
            <a:avLst/>
          </a:prstGeom>
        </p:spPr>
      </p:pic>
      <p:pic>
        <p:nvPicPr>
          <p:cNvPr id="11" name="Picture 10">
            <a:extLst>
              <a:ext uri="{FF2B5EF4-FFF2-40B4-BE49-F238E27FC236}">
                <a16:creationId xmlns:a16="http://schemas.microsoft.com/office/drawing/2014/main" id="{F762414C-12A0-42E8-912C-30A950491DE8}"/>
              </a:ext>
            </a:extLst>
          </p:cNvPr>
          <p:cNvPicPr>
            <a:picLocks noChangeAspect="1"/>
          </p:cNvPicPr>
          <p:nvPr/>
        </p:nvPicPr>
        <p:blipFill>
          <a:blip r:embed="rId4"/>
          <a:stretch>
            <a:fillRect/>
          </a:stretch>
        </p:blipFill>
        <p:spPr>
          <a:xfrm>
            <a:off x="7287370" y="2499299"/>
            <a:ext cx="2795540" cy="685698"/>
          </a:xfrm>
          <a:prstGeom prst="rect">
            <a:avLst/>
          </a:prstGeom>
        </p:spPr>
      </p:pic>
      <p:pic>
        <p:nvPicPr>
          <p:cNvPr id="5" name="Picture 4">
            <a:extLst>
              <a:ext uri="{FF2B5EF4-FFF2-40B4-BE49-F238E27FC236}">
                <a16:creationId xmlns:a16="http://schemas.microsoft.com/office/drawing/2014/main" id="{C5E6794C-55C4-4858-AC23-BAC3FCFC459D}"/>
              </a:ext>
            </a:extLst>
          </p:cNvPr>
          <p:cNvPicPr>
            <a:picLocks noChangeAspect="1"/>
          </p:cNvPicPr>
          <p:nvPr/>
        </p:nvPicPr>
        <p:blipFill>
          <a:blip r:embed="rId5"/>
          <a:stretch>
            <a:fillRect/>
          </a:stretch>
        </p:blipFill>
        <p:spPr>
          <a:xfrm>
            <a:off x="7498657" y="4410097"/>
            <a:ext cx="1851393" cy="1525996"/>
          </a:xfrm>
          <a:prstGeom prst="rect">
            <a:avLst/>
          </a:prstGeom>
        </p:spPr>
      </p:pic>
      <p:pic>
        <p:nvPicPr>
          <p:cNvPr id="20" name="Content Placeholder 19" descr="A picture containing text&#10;&#10;Description automatically generated">
            <a:extLst>
              <a:ext uri="{FF2B5EF4-FFF2-40B4-BE49-F238E27FC236}">
                <a16:creationId xmlns:a16="http://schemas.microsoft.com/office/drawing/2014/main" id="{5AFD791B-55A1-D31B-A2B0-61C43D6BDE03}"/>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9447304" y="4915686"/>
            <a:ext cx="1851393" cy="1322423"/>
          </a:xfrm>
        </p:spPr>
      </p:pic>
      <p:pic>
        <p:nvPicPr>
          <p:cNvPr id="1026" name="Picture 2" descr="Romania turns to satellites to crackdown on illegal deforestation">
            <a:extLst>
              <a:ext uri="{FF2B5EF4-FFF2-40B4-BE49-F238E27FC236}">
                <a16:creationId xmlns:a16="http://schemas.microsoft.com/office/drawing/2014/main" id="{76709826-2EC3-CD24-1436-9A9D140FA3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4631" y="1520276"/>
            <a:ext cx="3676559" cy="10285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ATA to survey shippers">
            <a:extLst>
              <a:ext uri="{FF2B5EF4-FFF2-40B4-BE49-F238E27FC236}">
                <a16:creationId xmlns:a16="http://schemas.microsoft.com/office/drawing/2014/main" id="{8B0C0DE8-1D93-C03A-5AB1-B1732EB74C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6408" y="3170054"/>
            <a:ext cx="1603061" cy="133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2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Isosceles Triangle 5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Content Placeholder 2">
            <a:extLst>
              <a:ext uri="{FF2B5EF4-FFF2-40B4-BE49-F238E27FC236}">
                <a16:creationId xmlns:a16="http://schemas.microsoft.com/office/drawing/2014/main" id="{3B2D8DF0-529F-45B8-5198-6B1665529746}"/>
              </a:ext>
            </a:extLst>
          </p:cNvPr>
          <p:cNvGraphicFramePr>
            <a:graphicFrameLocks noGrp="1"/>
          </p:cNvGraphicFramePr>
          <p:nvPr>
            <p:ph idx="1"/>
            <p:extLst>
              <p:ext uri="{D42A27DB-BD31-4B8C-83A1-F6EECF244321}">
                <p14:modId xmlns:p14="http://schemas.microsoft.com/office/powerpoint/2010/main" val="3479800058"/>
              </p:ext>
            </p:extLst>
          </p:nvPr>
        </p:nvGraphicFramePr>
        <p:xfrm>
          <a:off x="585460" y="1280853"/>
          <a:ext cx="11021079" cy="5350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25F9793-C36B-65D1-B5F7-799773F4EF06}"/>
              </a:ext>
            </a:extLst>
          </p:cNvPr>
          <p:cNvSpPr txBox="1"/>
          <p:nvPr/>
        </p:nvSpPr>
        <p:spPr>
          <a:xfrm>
            <a:off x="1979352" y="286484"/>
            <a:ext cx="3106168" cy="707886"/>
          </a:xfrm>
          <a:prstGeom prst="rect">
            <a:avLst/>
          </a:prstGeom>
          <a:noFill/>
        </p:spPr>
        <p:txBody>
          <a:bodyPr wrap="square" rtlCol="0">
            <a:spAutoFit/>
          </a:bodyPr>
          <a:lstStyle/>
          <a:p>
            <a:r>
              <a:rPr lang="en-US" sz="4000" b="1" dirty="0">
                <a:solidFill>
                  <a:srgbClr val="0070C0"/>
                </a:solidFill>
                <a:latin typeface="Arial Narrow" panose="020B0606020202030204" pitchFamily="34" charset="0"/>
              </a:rPr>
              <a:t>Results</a:t>
            </a:r>
          </a:p>
        </p:txBody>
      </p:sp>
    </p:spTree>
    <p:extLst>
      <p:ext uri="{BB962C8B-B14F-4D97-AF65-F5344CB8AC3E}">
        <p14:creationId xmlns:p14="http://schemas.microsoft.com/office/powerpoint/2010/main" val="1012111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92D050"/>
            </a:gs>
            <a:gs pos="57000">
              <a:srgbClr val="92D050"/>
            </a:gs>
            <a:gs pos="81000">
              <a:srgbClr val="00B050"/>
            </a:gs>
            <a:gs pos="100000">
              <a:schemeClr val="accent3">
                <a:lumMod val="50000"/>
              </a:schemeClr>
            </a:gs>
          </a:gsLst>
          <a:lin ang="5400000" scaled="1"/>
        </a:gradFill>
        <a:effectLst/>
      </p:bgPr>
    </p:bg>
    <p:spTree>
      <p:nvGrpSpPr>
        <p:cNvPr id="1" name=""/>
        <p:cNvGrpSpPr/>
        <p:nvPr/>
      </p:nvGrpSpPr>
      <p:grpSpPr>
        <a:xfrm>
          <a:off x="0" y="0"/>
          <a:ext cx="0" cy="0"/>
          <a:chOff x="0" y="0"/>
          <a:chExt cx="0" cy="0"/>
        </a:xfrm>
      </p:grpSpPr>
      <p:sp useBgFill="1">
        <p:nvSpPr>
          <p:cNvPr id="10" name="Background Fill">
            <a:extLst>
              <a:ext uri="{FF2B5EF4-FFF2-40B4-BE49-F238E27FC236}">
                <a16:creationId xmlns:a16="http://schemas.microsoft.com/office/drawing/2014/main" id="{4BD3D2AC-21AB-44A3-8D46-777B3B880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Rectangle 11">
            <a:extLst>
              <a:ext uri="{FF2B5EF4-FFF2-40B4-BE49-F238E27FC236}">
                <a16:creationId xmlns:a16="http://schemas.microsoft.com/office/drawing/2014/main" id="{004E8BC0-F283-4E94-9331-304A94903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4" name="Freeform: Shape 13">
            <a:extLst>
              <a:ext uri="{FF2B5EF4-FFF2-40B4-BE49-F238E27FC236}">
                <a16:creationId xmlns:a16="http://schemas.microsoft.com/office/drawing/2014/main" id="{02369452-A38F-421A-87AB-9CE1B5955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8831334" cy="4923095"/>
          </a:xfrm>
          <a:custGeom>
            <a:avLst/>
            <a:gdLst>
              <a:gd name="connsiteX0" fmla="*/ 1412408 w 8831334"/>
              <a:gd name="connsiteY0" fmla="*/ 4231273 h 4923095"/>
              <a:gd name="connsiteX1" fmla="*/ 1480115 w 8831334"/>
              <a:gd name="connsiteY1" fmla="*/ 4255873 h 4923095"/>
              <a:gd name="connsiteX2" fmla="*/ 1555026 w 8831334"/>
              <a:gd name="connsiteY2" fmla="*/ 4493895 h 4923095"/>
              <a:gd name="connsiteX3" fmla="*/ 1315323 w 8831334"/>
              <a:gd name="connsiteY3" fmla="*/ 4546785 h 4923095"/>
              <a:gd name="connsiteX4" fmla="*/ 1240411 w 8831334"/>
              <a:gd name="connsiteY4" fmla="*/ 4308763 h 4923095"/>
              <a:gd name="connsiteX5" fmla="*/ 1344748 w 8831334"/>
              <a:gd name="connsiteY5" fmla="*/ 4233023 h 4923095"/>
              <a:gd name="connsiteX6" fmla="*/ 1412408 w 8831334"/>
              <a:gd name="connsiteY6" fmla="*/ 4231273 h 4923095"/>
              <a:gd name="connsiteX7" fmla="*/ 622613 w 8831334"/>
              <a:gd name="connsiteY7" fmla="*/ 3711323 h 4923095"/>
              <a:gd name="connsiteX8" fmla="*/ 726058 w 8831334"/>
              <a:gd name="connsiteY8" fmla="*/ 3713477 h 4923095"/>
              <a:gd name="connsiteX9" fmla="*/ 862930 w 8831334"/>
              <a:gd name="connsiteY9" fmla="*/ 3763207 h 4923095"/>
              <a:gd name="connsiteX10" fmla="*/ 1014368 w 8831334"/>
              <a:gd name="connsiteY10" fmla="*/ 4244384 h 4923095"/>
              <a:gd name="connsiteX11" fmla="*/ 529792 w 8831334"/>
              <a:gd name="connsiteY11" fmla="*/ 4351304 h 4923095"/>
              <a:gd name="connsiteX12" fmla="*/ 378355 w 8831334"/>
              <a:gd name="connsiteY12" fmla="*/ 3870127 h 4923095"/>
              <a:gd name="connsiteX13" fmla="*/ 622613 w 8831334"/>
              <a:gd name="connsiteY13" fmla="*/ 3711323 h 4923095"/>
              <a:gd name="connsiteX14" fmla="*/ 0 w 8831334"/>
              <a:gd name="connsiteY14" fmla="*/ 0 h 4923095"/>
              <a:gd name="connsiteX15" fmla="*/ 7345477 w 8831334"/>
              <a:gd name="connsiteY15" fmla="*/ 0 h 4923095"/>
              <a:gd name="connsiteX16" fmla="*/ 7330937 w 8831334"/>
              <a:gd name="connsiteY16" fmla="*/ 57909 h 4923095"/>
              <a:gd name="connsiteX17" fmla="*/ 7204045 w 8831334"/>
              <a:gd name="connsiteY17" fmla="*/ 525057 h 4923095"/>
              <a:gd name="connsiteX18" fmla="*/ 7423939 w 8831334"/>
              <a:gd name="connsiteY18" fmla="*/ 1259431 h 4923095"/>
              <a:gd name="connsiteX19" fmla="*/ 8123848 w 8831334"/>
              <a:gd name="connsiteY19" fmla="*/ 1829863 h 4923095"/>
              <a:gd name="connsiteX20" fmla="*/ 8304560 w 8831334"/>
              <a:gd name="connsiteY20" fmla="*/ 4410617 h 4923095"/>
              <a:gd name="connsiteX21" fmla="*/ 5824906 w 8831334"/>
              <a:gd name="connsiteY21" fmla="*/ 4582246 h 4923095"/>
              <a:gd name="connsiteX22" fmla="*/ 4814027 w 8831334"/>
              <a:gd name="connsiteY22" fmla="*/ 3900391 h 4923095"/>
              <a:gd name="connsiteX23" fmla="*/ 3389336 w 8831334"/>
              <a:gd name="connsiteY23" fmla="*/ 4033298 h 4923095"/>
              <a:gd name="connsiteX24" fmla="*/ 2844266 w 8831334"/>
              <a:gd name="connsiteY24" fmla="*/ 4497245 h 4923095"/>
              <a:gd name="connsiteX25" fmla="*/ 1361823 w 8831334"/>
              <a:gd name="connsiteY25" fmla="*/ 3978831 h 4923095"/>
              <a:gd name="connsiteX26" fmla="*/ 723961 w 8831334"/>
              <a:gd name="connsiteY26" fmla="*/ 3482165 h 4923095"/>
              <a:gd name="connsiteX27" fmla="*/ 41451 w 8831334"/>
              <a:gd name="connsiteY27" fmla="*/ 3495177 h 4923095"/>
              <a:gd name="connsiteX28" fmla="*/ 0 w 8831334"/>
              <a:gd name="connsiteY28" fmla="*/ 3499960 h 4923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31334" h="4923095">
                <a:moveTo>
                  <a:pt x="1412408" y="4231273"/>
                </a:moveTo>
                <a:cubicBezTo>
                  <a:pt x="1435398" y="4234988"/>
                  <a:pt x="1458395" y="4243092"/>
                  <a:pt x="1480115" y="4255873"/>
                </a:cubicBezTo>
                <a:cubicBezTo>
                  <a:pt x="1566994" y="4306997"/>
                  <a:pt x="1600533" y="4413563"/>
                  <a:pt x="1555026" y="4493895"/>
                </a:cubicBezTo>
                <a:cubicBezTo>
                  <a:pt x="1509520" y="4574228"/>
                  <a:pt x="1402201" y="4597907"/>
                  <a:pt x="1315323" y="4546785"/>
                </a:cubicBezTo>
                <a:cubicBezTo>
                  <a:pt x="1228444" y="4495662"/>
                  <a:pt x="1194905" y="4389095"/>
                  <a:pt x="1240411" y="4308763"/>
                </a:cubicBezTo>
                <a:cubicBezTo>
                  <a:pt x="1263164" y="4268597"/>
                  <a:pt x="1301371" y="4242593"/>
                  <a:pt x="1344748" y="4233023"/>
                </a:cubicBezTo>
                <a:cubicBezTo>
                  <a:pt x="1366437" y="4228237"/>
                  <a:pt x="1389419" y="4227559"/>
                  <a:pt x="1412408" y="4231273"/>
                </a:cubicBezTo>
                <a:close/>
                <a:moveTo>
                  <a:pt x="622613" y="3711323"/>
                </a:moveTo>
                <a:cubicBezTo>
                  <a:pt x="656354" y="3707209"/>
                  <a:pt x="691202" y="3707845"/>
                  <a:pt x="726058" y="3713477"/>
                </a:cubicBezTo>
                <a:cubicBezTo>
                  <a:pt x="772533" y="3720984"/>
                  <a:pt x="819023" y="3737370"/>
                  <a:pt x="862930" y="3763207"/>
                </a:cubicBezTo>
                <a:cubicBezTo>
                  <a:pt x="1038560" y="3866555"/>
                  <a:pt x="1106361" y="4081986"/>
                  <a:pt x="1014368" y="4244384"/>
                </a:cubicBezTo>
                <a:cubicBezTo>
                  <a:pt x="922373" y="4406782"/>
                  <a:pt x="705422" y="4454653"/>
                  <a:pt x="529792" y="4351304"/>
                </a:cubicBezTo>
                <a:cubicBezTo>
                  <a:pt x="354162" y="4247957"/>
                  <a:pt x="286361" y="4032525"/>
                  <a:pt x="378355" y="3870127"/>
                </a:cubicBezTo>
                <a:cubicBezTo>
                  <a:pt x="430102" y="3778778"/>
                  <a:pt x="521385" y="3723667"/>
                  <a:pt x="622613" y="3711323"/>
                </a:cubicBezTo>
                <a:close/>
                <a:moveTo>
                  <a:pt x="0" y="0"/>
                </a:moveTo>
                <a:lnTo>
                  <a:pt x="7345477" y="0"/>
                </a:lnTo>
                <a:lnTo>
                  <a:pt x="7330937" y="57909"/>
                </a:lnTo>
                <a:cubicBezTo>
                  <a:pt x="7288864" y="213626"/>
                  <a:pt x="7242961" y="368487"/>
                  <a:pt x="7204045" y="525057"/>
                </a:cubicBezTo>
                <a:cubicBezTo>
                  <a:pt x="7133676" y="809936"/>
                  <a:pt x="7207545" y="1073056"/>
                  <a:pt x="7423939" y="1259431"/>
                </a:cubicBezTo>
                <a:cubicBezTo>
                  <a:pt x="7652783" y="1456418"/>
                  <a:pt x="7881464" y="1655861"/>
                  <a:pt x="8123848" y="1829863"/>
                </a:cubicBezTo>
                <a:cubicBezTo>
                  <a:pt x="9170527" y="2581053"/>
                  <a:pt x="8902406" y="3889765"/>
                  <a:pt x="8304560" y="4410617"/>
                </a:cubicBezTo>
                <a:cubicBezTo>
                  <a:pt x="7554009" y="5063887"/>
                  <a:pt x="6697479" y="5060469"/>
                  <a:pt x="5824906" y="4582246"/>
                </a:cubicBezTo>
                <a:cubicBezTo>
                  <a:pt x="5473190" y="4390333"/>
                  <a:pt x="5153204" y="4124206"/>
                  <a:pt x="4814027" y="3900391"/>
                </a:cubicBezTo>
                <a:cubicBezTo>
                  <a:pt x="4336267" y="3586184"/>
                  <a:pt x="3821519" y="3552717"/>
                  <a:pt x="3389336" y="4033298"/>
                </a:cubicBezTo>
                <a:cubicBezTo>
                  <a:pt x="3228138" y="4212489"/>
                  <a:pt x="3051008" y="4402509"/>
                  <a:pt x="2844266" y="4497245"/>
                </a:cubicBezTo>
                <a:cubicBezTo>
                  <a:pt x="2311195" y="4741524"/>
                  <a:pt x="1799982" y="4540883"/>
                  <a:pt x="1361823" y="3978831"/>
                </a:cubicBezTo>
                <a:cubicBezTo>
                  <a:pt x="1185983" y="3753353"/>
                  <a:pt x="1004288" y="3503556"/>
                  <a:pt x="723961" y="3482165"/>
                </a:cubicBezTo>
                <a:cubicBezTo>
                  <a:pt x="497125" y="3465003"/>
                  <a:pt x="268214" y="3473242"/>
                  <a:pt x="41451" y="3495177"/>
                </a:cubicBezTo>
                <a:lnTo>
                  <a:pt x="0" y="3499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A5822D8A-EC0B-B2BB-3EC7-9D377D816F6F}"/>
              </a:ext>
            </a:extLst>
          </p:cNvPr>
          <p:cNvSpPr>
            <a:spLocks noGrp="1"/>
          </p:cNvSpPr>
          <p:nvPr>
            <p:ph type="ctrTitle"/>
          </p:nvPr>
        </p:nvSpPr>
        <p:spPr>
          <a:xfrm>
            <a:off x="172346" y="766710"/>
            <a:ext cx="9926812" cy="2438041"/>
          </a:xfrm>
        </p:spPr>
        <p:txBody>
          <a:bodyPr>
            <a:noAutofit/>
          </a:bodyPr>
          <a:lstStyle/>
          <a:p>
            <a:pPr algn="ctr"/>
            <a:r>
              <a:rPr lang="en-US" sz="4000" b="1" dirty="0">
                <a:solidFill>
                  <a:schemeClr val="accent3">
                    <a:lumMod val="50000"/>
                  </a:schemeClr>
                </a:solidFill>
                <a:latin typeface="Arial Narrow" panose="020B0606020202030204" pitchFamily="34" charset="0"/>
                <a:cs typeface="Sabon Next LT" panose="02000500000000000000" pitchFamily="2" charset="0"/>
              </a:rPr>
              <a:t>Occupations and qualifications generated by digitalization and sustainable development  in the air transport</a:t>
            </a:r>
          </a:p>
        </p:txBody>
      </p:sp>
      <p:sp>
        <p:nvSpPr>
          <p:cNvPr id="3" name="Subtitle 2">
            <a:extLst>
              <a:ext uri="{FF2B5EF4-FFF2-40B4-BE49-F238E27FC236}">
                <a16:creationId xmlns:a16="http://schemas.microsoft.com/office/drawing/2014/main" id="{989C2F3E-83B7-A8D6-5A8B-110EF7DD7398}"/>
              </a:ext>
            </a:extLst>
          </p:cNvPr>
          <p:cNvSpPr>
            <a:spLocks noGrp="1"/>
          </p:cNvSpPr>
          <p:nvPr>
            <p:ph type="subTitle" idx="1"/>
          </p:nvPr>
        </p:nvSpPr>
        <p:spPr>
          <a:xfrm>
            <a:off x="2072064" y="6223729"/>
            <a:ext cx="4352443" cy="867557"/>
          </a:xfrm>
        </p:spPr>
        <p:txBody>
          <a:bodyPr>
            <a:normAutofit/>
          </a:bodyPr>
          <a:lstStyle/>
          <a:p>
            <a:pPr algn="ctr"/>
            <a:r>
              <a:rPr lang="en-US" sz="1800" b="1" i="0" dirty="0">
                <a:solidFill>
                  <a:schemeClr val="accent3">
                    <a:lumMod val="50000"/>
                  </a:schemeClr>
                </a:solidFill>
                <a:effectLst/>
                <a:latin typeface="Sabon Next LT" panose="02000500000000000000" pitchFamily="2" charset="0"/>
                <a:cs typeface="Sabon Next LT" panose="02000500000000000000" pitchFamily="2" charset="0"/>
              </a:rPr>
              <a:t>27.10.2023</a:t>
            </a:r>
            <a:endParaRPr lang="ro-RO" sz="1800" b="1" i="0" dirty="0">
              <a:solidFill>
                <a:schemeClr val="accent3">
                  <a:lumMod val="50000"/>
                </a:schemeClr>
              </a:solidFill>
              <a:effectLst/>
              <a:latin typeface="Sabon Next LT" panose="02000500000000000000" pitchFamily="2" charset="0"/>
              <a:cs typeface="Sabon Next LT" panose="02000500000000000000" pitchFamily="2" charset="0"/>
            </a:endParaRPr>
          </a:p>
        </p:txBody>
      </p:sp>
      <p:pic>
        <p:nvPicPr>
          <p:cNvPr id="4" name="Picture 6" descr="Texto&#10;&#10;Descripción generada automáticamente">
            <a:extLst>
              <a:ext uri="{FF2B5EF4-FFF2-40B4-BE49-F238E27FC236}">
                <a16:creationId xmlns:a16="http://schemas.microsoft.com/office/drawing/2014/main" id="{4B1A13D5-E28B-609C-5B5D-9CF12FA3C6C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4901" y="5221235"/>
            <a:ext cx="3637255" cy="1091177"/>
          </a:xfrm>
          <a:prstGeom prst="rect">
            <a:avLst/>
          </a:prstGeom>
          <a:noFill/>
          <a:ln>
            <a:noFill/>
          </a:ln>
        </p:spPr>
      </p:pic>
      <p:pic>
        <p:nvPicPr>
          <p:cNvPr id="13" name="Picture 12">
            <a:extLst>
              <a:ext uri="{FF2B5EF4-FFF2-40B4-BE49-F238E27FC236}">
                <a16:creationId xmlns:a16="http://schemas.microsoft.com/office/drawing/2014/main" id="{85128BC5-D0AC-EFA3-58B4-FD92B3D038D0}"/>
              </a:ext>
            </a:extLst>
          </p:cNvPr>
          <p:cNvPicPr>
            <a:picLocks noChangeAspect="1"/>
          </p:cNvPicPr>
          <p:nvPr/>
        </p:nvPicPr>
        <p:blipFill>
          <a:blip r:embed="rId3"/>
          <a:stretch>
            <a:fillRect/>
          </a:stretch>
        </p:blipFill>
        <p:spPr>
          <a:xfrm>
            <a:off x="1474034" y="3487619"/>
            <a:ext cx="6024072" cy="2502824"/>
          </a:xfrm>
          <a:prstGeom prst="rect">
            <a:avLst/>
          </a:prstGeom>
        </p:spPr>
      </p:pic>
      <p:sp>
        <p:nvSpPr>
          <p:cNvPr id="6" name="TextBox 5">
            <a:extLst>
              <a:ext uri="{FF2B5EF4-FFF2-40B4-BE49-F238E27FC236}">
                <a16:creationId xmlns:a16="http://schemas.microsoft.com/office/drawing/2014/main" id="{C84B6AF1-2615-02D9-3ACC-673CDE7C8582}"/>
              </a:ext>
            </a:extLst>
          </p:cNvPr>
          <p:cNvSpPr txBox="1"/>
          <p:nvPr/>
        </p:nvSpPr>
        <p:spPr>
          <a:xfrm>
            <a:off x="1526147" y="258902"/>
            <a:ext cx="3142445" cy="707886"/>
          </a:xfrm>
          <a:prstGeom prst="rect">
            <a:avLst/>
          </a:prstGeom>
          <a:noFill/>
        </p:spPr>
        <p:txBody>
          <a:bodyPr wrap="square" rtlCol="0">
            <a:spAutoFit/>
          </a:bodyPr>
          <a:lstStyle/>
          <a:p>
            <a:r>
              <a:rPr lang="en-US" sz="4000" b="1" dirty="0">
                <a:solidFill>
                  <a:schemeClr val="accent1">
                    <a:lumMod val="75000"/>
                  </a:schemeClr>
                </a:solidFill>
                <a:latin typeface="Arial Narrow" panose="020B0606020202030204" pitchFamily="34" charset="0"/>
              </a:rPr>
              <a:t>Part 2</a:t>
            </a:r>
          </a:p>
        </p:txBody>
      </p:sp>
    </p:spTree>
    <p:extLst>
      <p:ext uri="{BB962C8B-B14F-4D97-AF65-F5344CB8AC3E}">
        <p14:creationId xmlns:p14="http://schemas.microsoft.com/office/powerpoint/2010/main" val="3606054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DA538-A676-CED0-332F-9D6F0D4C0E03}"/>
              </a:ext>
            </a:extLst>
          </p:cNvPr>
          <p:cNvSpPr>
            <a:spLocks noGrp="1"/>
          </p:cNvSpPr>
          <p:nvPr>
            <p:ph type="title"/>
          </p:nvPr>
        </p:nvSpPr>
        <p:spPr>
          <a:xfrm>
            <a:off x="4227140" y="45720"/>
            <a:ext cx="6853646" cy="1009759"/>
          </a:xfrm>
        </p:spPr>
        <p:txBody>
          <a:bodyPr anchor="b">
            <a:normAutofit/>
          </a:bodyPr>
          <a:lstStyle/>
          <a:p>
            <a:r>
              <a:rPr lang="en-US" b="1" dirty="0">
                <a:latin typeface="Arial Narrow" panose="020B0606020202030204" pitchFamily="34" charset="0"/>
              </a:rPr>
              <a:t>CONTENT Part 2	</a:t>
            </a:r>
          </a:p>
        </p:txBody>
      </p:sp>
      <p:pic>
        <p:nvPicPr>
          <p:cNvPr id="3" name="Picture 2">
            <a:extLst>
              <a:ext uri="{FF2B5EF4-FFF2-40B4-BE49-F238E27FC236}">
                <a16:creationId xmlns:a16="http://schemas.microsoft.com/office/drawing/2014/main" id="{A4AA455E-5903-E82B-F099-C4F55EC8E069}"/>
              </a:ext>
            </a:extLst>
          </p:cNvPr>
          <p:cNvPicPr>
            <a:picLocks noChangeAspect="1"/>
          </p:cNvPicPr>
          <p:nvPr/>
        </p:nvPicPr>
        <p:blipFill>
          <a:blip r:embed="rId2"/>
          <a:stretch>
            <a:fillRect/>
          </a:stretch>
        </p:blipFill>
        <p:spPr>
          <a:xfrm>
            <a:off x="0" y="0"/>
            <a:ext cx="1877674" cy="1126605"/>
          </a:xfrm>
          <a:prstGeom prst="rect">
            <a:avLst/>
          </a:prstGeom>
          <a:solidFill>
            <a:schemeClr val="bg1"/>
          </a:solidFill>
        </p:spPr>
      </p:pic>
      <p:sp>
        <p:nvSpPr>
          <p:cNvPr id="6" name="Content Placeholder 5">
            <a:extLst>
              <a:ext uri="{FF2B5EF4-FFF2-40B4-BE49-F238E27FC236}">
                <a16:creationId xmlns:a16="http://schemas.microsoft.com/office/drawing/2014/main" id="{04F02A9A-AB66-79F3-887D-A2B6B699334C}"/>
              </a:ext>
            </a:extLst>
          </p:cNvPr>
          <p:cNvSpPr>
            <a:spLocks noGrp="1"/>
          </p:cNvSpPr>
          <p:nvPr>
            <p:ph idx="1"/>
          </p:nvPr>
        </p:nvSpPr>
        <p:spPr>
          <a:xfrm>
            <a:off x="879894" y="1738144"/>
            <a:ext cx="9966385" cy="4036534"/>
          </a:xfrm>
        </p:spPr>
        <p:txBody>
          <a:bodyPr>
            <a:normAutofit/>
          </a:bodyPr>
          <a:lstStyle/>
          <a:p>
            <a:pPr>
              <a:buClrTx/>
            </a:pPr>
            <a:r>
              <a:rPr lang="en-US" sz="2800" dirty="0">
                <a:latin typeface="Arial Narrow" panose="020B0606020202030204" pitchFamily="34" charset="0"/>
              </a:rPr>
              <a:t>1. The methodology of research </a:t>
            </a:r>
          </a:p>
          <a:p>
            <a:r>
              <a:rPr lang="en-US" sz="2800" dirty="0">
                <a:latin typeface="Arial Narrow" panose="020B0606020202030204" pitchFamily="34" charset="0"/>
              </a:rPr>
              <a:t>2. Skill shortage and qualification development</a:t>
            </a:r>
          </a:p>
          <a:p>
            <a:r>
              <a:rPr lang="en-US" sz="2800" dirty="0">
                <a:latin typeface="Arial Narrow" panose="020B0606020202030204" pitchFamily="34" charset="0"/>
              </a:rPr>
              <a:t>3. New occupations link to digitalization and  sustainable development and importance of skills 	required</a:t>
            </a:r>
          </a:p>
          <a:p>
            <a:r>
              <a:rPr lang="en-US" sz="2800" dirty="0">
                <a:latin typeface="Arial Narrow" panose="020B0606020202030204" pitchFamily="34" charset="0"/>
              </a:rPr>
              <a:t>4. Education and employee training</a:t>
            </a:r>
          </a:p>
          <a:p>
            <a:r>
              <a:rPr lang="en-US" sz="2800" dirty="0">
                <a:latin typeface="Arial Narrow" panose="020B0606020202030204" pitchFamily="34" charset="0"/>
              </a:rPr>
              <a:t>5. Conclusion – key findings</a:t>
            </a:r>
          </a:p>
        </p:txBody>
      </p:sp>
    </p:spTree>
    <p:extLst>
      <p:ext uri="{BB962C8B-B14F-4D97-AF65-F5344CB8AC3E}">
        <p14:creationId xmlns:p14="http://schemas.microsoft.com/office/powerpoint/2010/main" val="3491583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2EEC1E-B930-A580-54AC-BF1AD5095606}"/>
              </a:ext>
            </a:extLst>
          </p:cNvPr>
          <p:cNvSpPr>
            <a:spLocks noGrp="1"/>
          </p:cNvSpPr>
          <p:nvPr>
            <p:ph type="title"/>
          </p:nvPr>
        </p:nvSpPr>
        <p:spPr>
          <a:xfrm>
            <a:off x="838201" y="345810"/>
            <a:ext cx="5396012" cy="1325563"/>
          </a:xfrm>
        </p:spPr>
        <p:txBody>
          <a:bodyPr>
            <a:normAutofit/>
          </a:bodyPr>
          <a:lstStyle/>
          <a:p>
            <a:r>
              <a:rPr lang="en-US" b="1" dirty="0">
                <a:latin typeface="Arial Narrow" panose="020B0606020202030204" pitchFamily="34" charset="0"/>
              </a:rPr>
              <a:t>Part 1 Project overview</a:t>
            </a:r>
          </a:p>
        </p:txBody>
      </p:sp>
      <p:sp>
        <p:nvSpPr>
          <p:cNvPr id="34" name="Oval 3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99FE476-0C75-7996-1CA1-3BECB0DD7066}"/>
              </a:ext>
            </a:extLst>
          </p:cNvPr>
          <p:cNvPicPr>
            <a:picLocks noChangeAspect="1"/>
          </p:cNvPicPr>
          <p:nvPr/>
        </p:nvPicPr>
        <p:blipFill rotWithShape="1">
          <a:blip r:embed="rId2"/>
          <a:srcRect l="5986" r="35321"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36" name="Arc 35">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6A2BB28-C03E-8071-07C1-7554A66AD56C}"/>
              </a:ext>
            </a:extLst>
          </p:cNvPr>
          <p:cNvPicPr>
            <a:picLocks noChangeAspect="1"/>
          </p:cNvPicPr>
          <p:nvPr/>
        </p:nvPicPr>
        <p:blipFill rotWithShape="1">
          <a:blip r:embed="rId3"/>
          <a:srcRect l="19783" r="14695" b="-1"/>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graphicFrame>
        <p:nvGraphicFramePr>
          <p:cNvPr id="27" name="Content Placeholder 2">
            <a:extLst>
              <a:ext uri="{FF2B5EF4-FFF2-40B4-BE49-F238E27FC236}">
                <a16:creationId xmlns:a16="http://schemas.microsoft.com/office/drawing/2014/main" id="{920C71A0-8962-4009-908C-92F9C8A43779}"/>
              </a:ext>
            </a:extLst>
          </p:cNvPr>
          <p:cNvGraphicFramePr>
            <a:graphicFrameLocks noGrp="1"/>
          </p:cNvGraphicFramePr>
          <p:nvPr>
            <p:ph idx="1"/>
            <p:extLst>
              <p:ext uri="{D42A27DB-BD31-4B8C-83A1-F6EECF244321}">
                <p14:modId xmlns:p14="http://schemas.microsoft.com/office/powerpoint/2010/main" val="2024212025"/>
              </p:ext>
            </p:extLst>
          </p:nvPr>
        </p:nvGraphicFramePr>
        <p:xfrm>
          <a:off x="838201" y="1825625"/>
          <a:ext cx="5092194"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64430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1DB4598-1E2C-96AB-2B8A-FBE6AE8BA7FA}"/>
              </a:ext>
            </a:extLst>
          </p:cNvPr>
          <p:cNvGraphicFramePr>
            <a:graphicFrameLocks noGrp="1"/>
          </p:cNvGraphicFramePr>
          <p:nvPr>
            <p:ph idx="1"/>
            <p:extLst>
              <p:ext uri="{D42A27DB-BD31-4B8C-83A1-F6EECF244321}">
                <p14:modId xmlns:p14="http://schemas.microsoft.com/office/powerpoint/2010/main" val="2028803881"/>
              </p:ext>
            </p:extLst>
          </p:nvPr>
        </p:nvGraphicFramePr>
        <p:xfrm>
          <a:off x="260195" y="1387988"/>
          <a:ext cx="11621253" cy="5047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DFCCB11F-546A-74C8-06AA-C02B0C6DB487}"/>
              </a:ext>
            </a:extLst>
          </p:cNvPr>
          <p:cNvSpPr/>
          <p:nvPr/>
        </p:nvSpPr>
        <p:spPr>
          <a:xfrm>
            <a:off x="122136" y="144404"/>
            <a:ext cx="11942719" cy="109918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Arial Narrow" panose="020B0606020202030204" pitchFamily="34" charset="0"/>
                <a:cs typeface="Sabon Next LT" panose="02000500000000000000" pitchFamily="2" charset="0"/>
              </a:rPr>
              <a:t>1</a:t>
            </a:r>
            <a:r>
              <a:rPr kumimoji="0" lang="en-US" sz="36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Sabon Next LT" panose="02000500000000000000" pitchFamily="2" charset="0"/>
              </a:rPr>
              <a:t>. THE METHODOLOGY OF RESEARCH</a:t>
            </a:r>
          </a:p>
        </p:txBody>
      </p:sp>
      <p:graphicFrame>
        <p:nvGraphicFramePr>
          <p:cNvPr id="4" name="Diagram 3">
            <a:extLst>
              <a:ext uri="{FF2B5EF4-FFF2-40B4-BE49-F238E27FC236}">
                <a16:creationId xmlns:a16="http://schemas.microsoft.com/office/drawing/2014/main" id="{F1EFEADC-1343-5C7D-813C-CC4F2B078DBA}"/>
              </a:ext>
            </a:extLst>
          </p:cNvPr>
          <p:cNvGraphicFramePr/>
          <p:nvPr>
            <p:extLst>
              <p:ext uri="{D42A27DB-BD31-4B8C-83A1-F6EECF244321}">
                <p14:modId xmlns:p14="http://schemas.microsoft.com/office/powerpoint/2010/main" val="4290050992"/>
              </p:ext>
            </p:extLst>
          </p:nvPr>
        </p:nvGraphicFramePr>
        <p:xfrm>
          <a:off x="6569375" y="5027084"/>
          <a:ext cx="5312073" cy="14998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 name="Picture 1">
            <a:extLst>
              <a:ext uri="{FF2B5EF4-FFF2-40B4-BE49-F238E27FC236}">
                <a16:creationId xmlns:a16="http://schemas.microsoft.com/office/drawing/2014/main" id="{C752209E-184C-664D-89DE-65557A0ED332}"/>
              </a:ext>
            </a:extLst>
          </p:cNvPr>
          <p:cNvPicPr>
            <a:picLocks noChangeAspect="1"/>
          </p:cNvPicPr>
          <p:nvPr/>
        </p:nvPicPr>
        <p:blipFill>
          <a:blip r:embed="rId13"/>
          <a:stretch>
            <a:fillRect/>
          </a:stretch>
        </p:blipFill>
        <p:spPr>
          <a:xfrm>
            <a:off x="6455538" y="2112096"/>
            <a:ext cx="5425910" cy="1938696"/>
          </a:xfrm>
          <a:prstGeom prst="rect">
            <a:avLst/>
          </a:prstGeom>
        </p:spPr>
      </p:pic>
    </p:spTree>
    <p:extLst>
      <p:ext uri="{BB962C8B-B14F-4D97-AF65-F5344CB8AC3E}">
        <p14:creationId xmlns:p14="http://schemas.microsoft.com/office/powerpoint/2010/main" val="3818087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2">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0CD2D9-8E50-7CC8-C798-FE7B3B1D0AE5}"/>
              </a:ext>
            </a:extLst>
          </p:cNvPr>
          <p:cNvSpPr>
            <a:spLocks noGrp="1"/>
          </p:cNvSpPr>
          <p:nvPr>
            <p:ph type="title"/>
          </p:nvPr>
        </p:nvSpPr>
        <p:spPr>
          <a:xfrm>
            <a:off x="804672" y="5116529"/>
            <a:ext cx="10592174" cy="1000655"/>
          </a:xfrm>
        </p:spPr>
        <p:txBody>
          <a:bodyPr vert="horz" lIns="91440" tIns="45720" rIns="91440" bIns="45720" rtlCol="0" anchor="t">
            <a:normAutofit/>
          </a:bodyPr>
          <a:lstStyle/>
          <a:p>
            <a:r>
              <a:rPr lang="en-US" sz="4000" b="1" dirty="0">
                <a:solidFill>
                  <a:srgbClr val="92D050"/>
                </a:solidFill>
                <a:latin typeface="Arial Narrow" panose="020B0606020202030204" pitchFamily="34" charset="0"/>
                <a:cs typeface="Sabon Next LT" panose="02000500000000000000" pitchFamily="2" charset="0"/>
              </a:rPr>
              <a:t>2. Skill shortage and qualification development</a:t>
            </a:r>
          </a:p>
        </p:txBody>
      </p:sp>
      <p:pic>
        <p:nvPicPr>
          <p:cNvPr id="27" name="Picture 26" descr="Plane on tarmac">
            <a:extLst>
              <a:ext uri="{FF2B5EF4-FFF2-40B4-BE49-F238E27FC236}">
                <a16:creationId xmlns:a16="http://schemas.microsoft.com/office/drawing/2014/main" id="{0F4B5290-FEFD-9387-608D-56A8A12D4576}"/>
              </a:ext>
            </a:extLst>
          </p:cNvPr>
          <p:cNvPicPr>
            <a:picLocks noChangeAspect="1"/>
          </p:cNvPicPr>
          <p:nvPr/>
        </p:nvPicPr>
        <p:blipFill rotWithShape="1">
          <a:blip r:embed="rId2"/>
          <a:srcRect b="30382"/>
          <a:stretch/>
        </p:blipFill>
        <p:spPr>
          <a:xfrm>
            <a:off x="-1" y="10"/>
            <a:ext cx="12192001" cy="4201449"/>
          </a:xfrm>
          <a:prstGeom prst="rect">
            <a:avLst/>
          </a:prstGeom>
        </p:spPr>
      </p:pic>
      <p:grpSp>
        <p:nvGrpSpPr>
          <p:cNvPr id="52" name="Group 44">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46" name="Freeform: Shape 45">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Shape 46">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48">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93526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7E6EFA-0542-5BB3-9154-F490FF49B802}"/>
              </a:ext>
            </a:extLst>
          </p:cNvPr>
          <p:cNvPicPr>
            <a:picLocks noChangeAspect="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sharpenSoften amount="25000"/>
                    </a14:imgEffect>
                  </a14:imgLayer>
                </a14:imgProps>
              </a:ext>
            </a:extLst>
          </a:blip>
          <a:srcRect r="10571" b="-1"/>
          <a:stretch/>
        </p:blipFill>
        <p:spPr>
          <a:xfrm>
            <a:off x="-55756" y="-201846"/>
            <a:ext cx="12247756" cy="7835324"/>
          </a:xfrm>
          <a:prstGeom prst="rect">
            <a:avLst/>
          </a:prstGeom>
        </p:spPr>
      </p:pic>
      <p:sp>
        <p:nvSpPr>
          <p:cNvPr id="2" name="Title 1">
            <a:extLst>
              <a:ext uri="{FF2B5EF4-FFF2-40B4-BE49-F238E27FC236}">
                <a16:creationId xmlns:a16="http://schemas.microsoft.com/office/drawing/2014/main" id="{B923421D-E397-DDEF-F027-95E948358C2B}"/>
              </a:ext>
            </a:extLst>
          </p:cNvPr>
          <p:cNvSpPr>
            <a:spLocks noGrp="1"/>
          </p:cNvSpPr>
          <p:nvPr>
            <p:ph type="title"/>
          </p:nvPr>
        </p:nvSpPr>
        <p:spPr>
          <a:xfrm>
            <a:off x="2114849" y="182252"/>
            <a:ext cx="9779124" cy="1325563"/>
          </a:xfrm>
        </p:spPr>
        <p:txBody>
          <a:bodyPr vert="horz" lIns="91440" tIns="45720" rIns="91440" bIns="45720" rtlCol="0" anchor="b">
            <a:normAutofit/>
          </a:bodyPr>
          <a:lstStyle/>
          <a:p>
            <a:pPr algn="ctr"/>
            <a:r>
              <a:rPr lang="en-US" sz="4000" b="1" dirty="0">
                <a:solidFill>
                  <a:srgbClr val="006666"/>
                </a:solidFill>
                <a:latin typeface="Arial   "/>
              </a:rPr>
              <a:t>	Green occupations and green skills -  concepts -</a:t>
            </a:r>
          </a:p>
        </p:txBody>
      </p:sp>
      <p:graphicFrame>
        <p:nvGraphicFramePr>
          <p:cNvPr id="34" name="Content Placeholder 2">
            <a:extLst>
              <a:ext uri="{FF2B5EF4-FFF2-40B4-BE49-F238E27FC236}">
                <a16:creationId xmlns:a16="http://schemas.microsoft.com/office/drawing/2014/main" id="{84829AB7-91DB-DD0C-9A9E-F5EB9C58CB70}"/>
              </a:ext>
            </a:extLst>
          </p:cNvPr>
          <p:cNvGraphicFramePr>
            <a:graphicFrameLocks noGrp="1"/>
          </p:cNvGraphicFramePr>
          <p:nvPr>
            <p:ph idx="1"/>
          </p:nvPr>
        </p:nvGraphicFramePr>
        <p:xfrm>
          <a:off x="838200" y="1658112"/>
          <a:ext cx="10515600" cy="501763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B616185C-2F23-2036-FCC3-B167B97B62AF}"/>
              </a:ext>
            </a:extLst>
          </p:cNvPr>
          <p:cNvPicPr>
            <a:picLocks noChangeAspect="1"/>
          </p:cNvPicPr>
          <p:nvPr/>
        </p:nvPicPr>
        <p:blipFill>
          <a:blip r:embed="rId10"/>
          <a:stretch>
            <a:fillRect/>
          </a:stretch>
        </p:blipFill>
        <p:spPr>
          <a:xfrm rot="20546186">
            <a:off x="611516" y="421325"/>
            <a:ext cx="1408298" cy="847417"/>
          </a:xfrm>
          <a:prstGeom prst="rect">
            <a:avLst/>
          </a:prstGeom>
          <a:solidFill>
            <a:schemeClr val="bg1"/>
          </a:solidFill>
        </p:spPr>
      </p:pic>
    </p:spTree>
    <p:extLst>
      <p:ext uri="{BB962C8B-B14F-4D97-AF65-F5344CB8AC3E}">
        <p14:creationId xmlns:p14="http://schemas.microsoft.com/office/powerpoint/2010/main" val="3539429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4548437-75CE-84A9-1005-7FDFBA3D765B}"/>
              </a:ext>
            </a:extLst>
          </p:cNvPr>
          <p:cNvSpPr txBox="1">
            <a:spLocks noGrp="1"/>
          </p:cNvSpPr>
          <p:nvPr>
            <p:ph idx="1"/>
          </p:nvPr>
        </p:nvSpPr>
        <p:spPr>
          <a:xfrm>
            <a:off x="210355" y="155539"/>
            <a:ext cx="5288037" cy="794513"/>
          </a:xfrm>
          <a:prstGeom prst="rect">
            <a:avLst/>
          </a:prstGeom>
          <a:solidFill>
            <a:srgbClr val="95CD5A"/>
          </a:solidFill>
          <a:ln>
            <a:solidFill>
              <a:schemeClr val="bg1">
                <a:lumMod val="65000"/>
              </a:schemeClr>
            </a:solidFill>
          </a:ln>
          <a:effectLst>
            <a:glow rad="101600">
              <a:schemeClr val="accent6">
                <a:satMod val="175000"/>
                <a:alpha val="40000"/>
              </a:schemeClr>
            </a:glow>
          </a:effectLst>
          <a:scene3d>
            <a:camera prst="orthographicFront"/>
            <a:lightRig rig="threePt" dir="t"/>
          </a:scene3d>
          <a:sp3d>
            <a:bevelT/>
          </a:sp3d>
        </p:spPr>
        <p:txBody>
          <a:bodyPr wrap="square">
            <a:spAutoFit/>
          </a:bodyPr>
          <a:lstStyle/>
          <a:p>
            <a:pPr indent="0" algn="ctr">
              <a:lnSpc>
                <a:spcPts val="2700"/>
              </a:lnSpc>
              <a:spcBef>
                <a:spcPts val="0"/>
              </a:spcBef>
              <a:buNone/>
            </a:pPr>
            <a:r>
              <a:rPr lang="en-US" b="1" dirty="0">
                <a:effectLst/>
                <a:latin typeface="Arial Narrow" panose="020B0606020202030204" pitchFamily="34" charset="0"/>
                <a:ea typeface="Calibri" panose="020F0502020204030204" pitchFamily="34" charset="0"/>
                <a:cs typeface="Sabon Next LT" panose="02000500000000000000" pitchFamily="2" charset="0"/>
              </a:rPr>
              <a:t>Survey for top management and employees in aviation</a:t>
            </a:r>
          </a:p>
        </p:txBody>
      </p:sp>
      <p:graphicFrame>
        <p:nvGraphicFramePr>
          <p:cNvPr id="5" name="Content Placeholder 3">
            <a:extLst>
              <a:ext uri="{FF2B5EF4-FFF2-40B4-BE49-F238E27FC236}">
                <a16:creationId xmlns:a16="http://schemas.microsoft.com/office/drawing/2014/main" id="{39681085-F376-6BE7-48FB-B82B98B3B1E4}"/>
              </a:ext>
            </a:extLst>
          </p:cNvPr>
          <p:cNvGraphicFramePr>
            <a:graphicFrameLocks/>
          </p:cNvGraphicFramePr>
          <p:nvPr/>
        </p:nvGraphicFramePr>
        <p:xfrm>
          <a:off x="6460761" y="155539"/>
          <a:ext cx="5533734" cy="34357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88A1141F-ABFC-E6E5-7D2E-9DD2D8105D6B}"/>
              </a:ext>
            </a:extLst>
          </p:cNvPr>
          <p:cNvGraphicFramePr/>
          <p:nvPr/>
        </p:nvGraphicFramePr>
        <p:xfrm>
          <a:off x="6231038" y="3717323"/>
          <a:ext cx="5454050" cy="314067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38C3429A-D9B5-26D3-3DE0-18D019EDC3DA}"/>
              </a:ext>
            </a:extLst>
          </p:cNvPr>
          <p:cNvSpPr txBox="1"/>
          <p:nvPr/>
        </p:nvSpPr>
        <p:spPr>
          <a:xfrm>
            <a:off x="343742" y="1116009"/>
            <a:ext cx="5037993" cy="3301738"/>
          </a:xfrm>
          <a:prstGeom prst="rect">
            <a:avLst/>
          </a:prstGeom>
          <a:noFill/>
        </p:spPr>
        <p:txBody>
          <a:bodyPr wrap="square">
            <a:spAutoFit/>
          </a:bodyPr>
          <a:lstStyle/>
          <a:p>
            <a:pPr marL="0" marR="0" lvl="0" indent="0" algn="just" defTabSz="457200" rtl="0" eaLnBrk="1" fontAlgn="auto" latinLnBrk="0" hangingPunct="1">
              <a:lnSpc>
                <a:spcPts val="34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rPr>
              <a:t>The questionnaire for top management is divided into the following sections:</a:t>
            </a:r>
            <a:endParaRPr kumimoji="0" lang="en-US" sz="2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endParaRPr>
          </a:p>
          <a:p>
            <a:pPr marL="800100" marR="0" lvl="1" indent="-342900" algn="just" defTabSz="457200" rtl="0" eaLnBrk="1" fontAlgn="auto" latinLnBrk="0" hangingPunct="1">
              <a:lnSpc>
                <a:spcPts val="31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rPr>
              <a:t>Respondent identification</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endParaRPr>
          </a:p>
          <a:p>
            <a:pPr marL="800100" marR="0" lvl="1" indent="-342900" algn="just" defTabSz="457200" rtl="0" eaLnBrk="1" fontAlgn="auto" latinLnBrk="0" hangingPunct="1">
              <a:lnSpc>
                <a:spcPts val="31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Present situation referring to jobs and training </a:t>
            </a:r>
            <a:endPar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endParaRPr>
          </a:p>
          <a:p>
            <a:pPr marL="800100" marR="0" lvl="1" indent="-342900" algn="just" defTabSz="457200" rtl="0" eaLnBrk="1" fontAlgn="auto" latinLnBrk="0" hangingPunct="1">
              <a:lnSpc>
                <a:spcPts val="31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rPr>
              <a:t>Future of occupations and jobs</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endParaRPr>
          </a:p>
          <a:p>
            <a:pPr marL="800100" marR="0" lvl="1" indent="-342900" algn="just" defTabSz="457200" rtl="0" eaLnBrk="1" fontAlgn="auto" latinLnBrk="0" hangingPunct="1">
              <a:lnSpc>
                <a:spcPts val="31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rPr>
              <a:t>Key competences</a:t>
            </a:r>
          </a:p>
          <a:p>
            <a:pPr marL="800100" marR="0" lvl="1" indent="-342900" algn="just" defTabSz="457200" rtl="0" eaLnBrk="1" fontAlgn="auto" latinLnBrk="0" hangingPunct="1">
              <a:lnSpc>
                <a:spcPts val="31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rPr>
              <a:t>Education and training</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endParaRPr>
          </a:p>
          <a:p>
            <a:pPr marL="800100" marR="0" lvl="1" indent="-342900" algn="just" defTabSz="457200" rtl="0" eaLnBrk="1" fontAlgn="auto" latinLnBrk="0" hangingPunct="1">
              <a:lnSpc>
                <a:spcPts val="31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rPr>
              <a:t>Contact information</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Sabon Next LT" panose="02000500000000000000" pitchFamily="2" charset="0"/>
            </a:endParaRPr>
          </a:p>
        </p:txBody>
      </p:sp>
      <p:cxnSp>
        <p:nvCxnSpPr>
          <p:cNvPr id="15" name="Straight Connector 14">
            <a:extLst>
              <a:ext uri="{FF2B5EF4-FFF2-40B4-BE49-F238E27FC236}">
                <a16:creationId xmlns:a16="http://schemas.microsoft.com/office/drawing/2014/main" id="{1A3A0075-F95D-37A5-24A8-B7027C42E291}"/>
              </a:ext>
            </a:extLst>
          </p:cNvPr>
          <p:cNvCxnSpPr>
            <a:cxnSpLocks/>
          </p:cNvCxnSpPr>
          <p:nvPr/>
        </p:nvCxnSpPr>
        <p:spPr>
          <a:xfrm>
            <a:off x="5807799" y="0"/>
            <a:ext cx="34148" cy="6902022"/>
          </a:xfrm>
          <a:prstGeom prst="line">
            <a:avLst/>
          </a:prstGeom>
        </p:spPr>
        <p:style>
          <a:lnRef idx="3">
            <a:schemeClr val="accent6"/>
          </a:lnRef>
          <a:fillRef idx="0">
            <a:schemeClr val="accent6"/>
          </a:fillRef>
          <a:effectRef idx="2">
            <a:schemeClr val="accent6"/>
          </a:effectRef>
          <a:fontRef idx="minor">
            <a:schemeClr val="tx1"/>
          </a:fontRef>
        </p:style>
      </p:cxnSp>
      <p:cxnSp>
        <p:nvCxnSpPr>
          <p:cNvPr id="3" name="Straight Arrow Connector 2">
            <a:extLst>
              <a:ext uri="{FF2B5EF4-FFF2-40B4-BE49-F238E27FC236}">
                <a16:creationId xmlns:a16="http://schemas.microsoft.com/office/drawing/2014/main" id="{581E5D80-4F13-75D0-8A60-51DC2435899C}"/>
              </a:ext>
            </a:extLst>
          </p:cNvPr>
          <p:cNvCxnSpPr>
            <a:cxnSpLocks/>
          </p:cNvCxnSpPr>
          <p:nvPr/>
        </p:nvCxnSpPr>
        <p:spPr>
          <a:xfrm flipV="1">
            <a:off x="8589979" y="4560498"/>
            <a:ext cx="1261387" cy="263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E0159EC-9BE3-D790-B1F0-AEDD01F09E31}"/>
              </a:ext>
            </a:extLst>
          </p:cNvPr>
          <p:cNvCxnSpPr>
            <a:cxnSpLocks/>
          </p:cNvCxnSpPr>
          <p:nvPr/>
        </p:nvCxnSpPr>
        <p:spPr>
          <a:xfrm flipV="1">
            <a:off x="8934138" y="4950055"/>
            <a:ext cx="980488" cy="7911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57A26A7-D8EA-994A-D475-444307ADA199}"/>
              </a:ext>
            </a:extLst>
          </p:cNvPr>
          <p:cNvSpPr txBox="1"/>
          <p:nvPr/>
        </p:nvSpPr>
        <p:spPr>
          <a:xfrm>
            <a:off x="6096000" y="3391258"/>
            <a:ext cx="2788171" cy="400110"/>
          </a:xfrm>
          <a:prstGeom prst="rect">
            <a:avLst/>
          </a:prstGeom>
          <a:solidFill>
            <a:srgbClr val="92D050"/>
          </a:solidFill>
          <a:effectLst>
            <a:innerShdw blurRad="63500" dist="50800" dir="18900000">
              <a:prstClr val="black">
                <a:alpha val="50000"/>
              </a:prstClr>
            </a:inn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Respondents’  profile</a:t>
            </a:r>
          </a:p>
        </p:txBody>
      </p:sp>
      <p:sp>
        <p:nvSpPr>
          <p:cNvPr id="11" name="TextBox 10">
            <a:extLst>
              <a:ext uri="{FF2B5EF4-FFF2-40B4-BE49-F238E27FC236}">
                <a16:creationId xmlns:a16="http://schemas.microsoft.com/office/drawing/2014/main" id="{F51B11FC-ACB1-D8F1-6446-644AB06FCC06}"/>
              </a:ext>
            </a:extLst>
          </p:cNvPr>
          <p:cNvSpPr txBox="1"/>
          <p:nvPr/>
        </p:nvSpPr>
        <p:spPr>
          <a:xfrm>
            <a:off x="343742" y="4638961"/>
            <a:ext cx="4845243" cy="2098780"/>
          </a:xfrm>
          <a:prstGeom prst="rect">
            <a:avLst/>
          </a:prstGeom>
          <a:noFill/>
        </p:spPr>
        <p:txBody>
          <a:bodyPr wrap="square" rtlCol="0">
            <a:spAutoFit/>
          </a:bodyPr>
          <a:lstStyle/>
          <a:p>
            <a:pPr marL="0" marR="0" lvl="0" indent="0" algn="just" defTabSz="914400" rtl="0" eaLnBrk="1" fontAlgn="auto" latinLnBrk="0" hangingPunct="1">
              <a:lnSpc>
                <a:spcPts val="32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The employees who answered come from 15 countries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Romania, Spain, Italy, Germany, Greece, Finland,  Canada, Belgium, Netherlands, Nigeria,  Czech Republic, Austria, United Kingdom, Thailand,  Luxembourg </a:t>
            </a:r>
          </a:p>
        </p:txBody>
      </p:sp>
    </p:spTree>
    <p:extLst>
      <p:ext uri="{BB962C8B-B14F-4D97-AF65-F5344CB8AC3E}">
        <p14:creationId xmlns:p14="http://schemas.microsoft.com/office/powerpoint/2010/main" val="1497580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EB565-5061-0B37-599A-55D2C434F9B3}"/>
              </a:ext>
            </a:extLst>
          </p:cNvPr>
          <p:cNvSpPr>
            <a:spLocks noGrp="1"/>
          </p:cNvSpPr>
          <p:nvPr>
            <p:ph type="title"/>
          </p:nvPr>
        </p:nvSpPr>
        <p:spPr>
          <a:xfrm>
            <a:off x="838200" y="341021"/>
            <a:ext cx="10515600" cy="785064"/>
          </a:xfrm>
        </p:spPr>
        <p:txBody>
          <a:bodyPr>
            <a:normAutofit/>
          </a:bodyPr>
          <a:lstStyle/>
          <a:p>
            <a:r>
              <a:rPr lang="en-US" sz="3600" b="1" dirty="0">
                <a:solidFill>
                  <a:sysClr val="windowText" lastClr="000000">
                    <a:lumMod val="75000"/>
                    <a:lumOff val="25000"/>
                  </a:sysClr>
                </a:solidFill>
                <a:latin typeface="Arial Narrow" panose="020B0606020202030204" pitchFamily="34" charset="0"/>
              </a:rPr>
              <a:t> Skills s</a:t>
            </a:r>
            <a:r>
              <a:rPr lang="ro-RO" sz="3600" b="1" i="0" u="none" strike="noStrike" kern="1200" baseline="0" dirty="0">
                <a:solidFill>
                  <a:sysClr val="windowText" lastClr="000000">
                    <a:lumMod val="75000"/>
                    <a:lumOff val="25000"/>
                  </a:sysClr>
                </a:solidFill>
                <a:latin typeface="Arial Narrow" panose="020B0606020202030204" pitchFamily="34" charset="0"/>
              </a:rPr>
              <a:t>hortages</a:t>
            </a:r>
            <a:r>
              <a:rPr lang="en-US" sz="3600" b="1" i="0" u="none" strike="noStrike" kern="1200" baseline="0" dirty="0">
                <a:solidFill>
                  <a:sysClr val="windowText" lastClr="000000">
                    <a:lumMod val="75000"/>
                    <a:lumOff val="25000"/>
                  </a:sysClr>
                </a:solidFill>
                <a:latin typeface="Arial Narrow" panose="020B0606020202030204" pitchFamily="34" charset="0"/>
              </a:rPr>
              <a:t> in air transport</a:t>
            </a:r>
            <a:endParaRPr lang="en-US" sz="3600" dirty="0"/>
          </a:p>
        </p:txBody>
      </p:sp>
      <p:graphicFrame>
        <p:nvGraphicFramePr>
          <p:cNvPr id="4" name="Chart 3">
            <a:extLst>
              <a:ext uri="{FF2B5EF4-FFF2-40B4-BE49-F238E27FC236}">
                <a16:creationId xmlns:a16="http://schemas.microsoft.com/office/drawing/2014/main" id="{1CC46A85-C94A-1EC6-50C6-C638C074703A}"/>
              </a:ext>
            </a:extLst>
          </p:cNvPr>
          <p:cNvGraphicFramePr/>
          <p:nvPr/>
        </p:nvGraphicFramePr>
        <p:xfrm>
          <a:off x="368854" y="1207605"/>
          <a:ext cx="8980915" cy="5135410"/>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FE3401F3-3805-1293-F4BC-77343A2A375E}"/>
              </a:ext>
            </a:extLst>
          </p:cNvPr>
          <p:cNvPicPr>
            <a:picLocks noChangeAspect="1"/>
          </p:cNvPicPr>
          <p:nvPr/>
        </p:nvPicPr>
        <p:blipFill rotWithShape="1">
          <a:blip r:embed="rId4"/>
          <a:srcRect l="67500" t="20197" r="12213" b="4375"/>
          <a:stretch/>
        </p:blipFill>
        <p:spPr>
          <a:xfrm>
            <a:off x="9349769" y="973070"/>
            <a:ext cx="2691422" cy="3127165"/>
          </a:xfrm>
          <a:prstGeom prst="rect">
            <a:avLst/>
          </a:prstGeom>
        </p:spPr>
      </p:pic>
      <p:sp>
        <p:nvSpPr>
          <p:cNvPr id="6" name="TextBox 5">
            <a:extLst>
              <a:ext uri="{FF2B5EF4-FFF2-40B4-BE49-F238E27FC236}">
                <a16:creationId xmlns:a16="http://schemas.microsoft.com/office/drawing/2014/main" id="{88286C78-0B5D-0903-3EFC-6105A53E2006}"/>
              </a:ext>
            </a:extLst>
          </p:cNvPr>
          <p:cNvSpPr txBox="1"/>
          <p:nvPr/>
        </p:nvSpPr>
        <p:spPr>
          <a:xfrm>
            <a:off x="9349769" y="4469513"/>
            <a:ext cx="261238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 slim majority of SMEs (52%) say it is 'very difficult' to find workers with the right skills and about a quarter (26%) say this is 'moderately difficult'.</a:t>
            </a:r>
          </a:p>
        </p:txBody>
      </p:sp>
    </p:spTree>
    <p:extLst>
      <p:ext uri="{BB962C8B-B14F-4D97-AF65-F5344CB8AC3E}">
        <p14:creationId xmlns:p14="http://schemas.microsoft.com/office/powerpoint/2010/main" val="3499640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2E6B706A-0149-BD39-7851-8ECD93ECE852}"/>
              </a:ext>
            </a:extLst>
          </p:cNvPr>
          <p:cNvGraphicFramePr/>
          <p:nvPr/>
        </p:nvGraphicFramePr>
        <p:xfrm>
          <a:off x="18733" y="2517169"/>
          <a:ext cx="6255546" cy="38459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96">
            <a:extLst>
              <a:ext uri="{FF2B5EF4-FFF2-40B4-BE49-F238E27FC236}">
                <a16:creationId xmlns:a16="http://schemas.microsoft.com/office/drawing/2014/main" id="{7E3ECFCB-D2A3-6316-99EB-9E6353D98FFB}"/>
              </a:ext>
            </a:extLst>
          </p:cNvPr>
          <p:cNvGraphicFramePr/>
          <p:nvPr>
            <p:extLst>
              <p:ext uri="{D42A27DB-BD31-4B8C-83A1-F6EECF244321}">
                <p14:modId xmlns:p14="http://schemas.microsoft.com/office/powerpoint/2010/main" val="1458832787"/>
              </p:ext>
            </p:extLst>
          </p:nvPr>
        </p:nvGraphicFramePr>
        <p:xfrm>
          <a:off x="6251981" y="1386160"/>
          <a:ext cx="5647244" cy="20771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106">
            <a:extLst>
              <a:ext uri="{FF2B5EF4-FFF2-40B4-BE49-F238E27FC236}">
                <a16:creationId xmlns:a16="http://schemas.microsoft.com/office/drawing/2014/main" id="{DDD00141-EDA2-AD24-9699-E8CD23C55F8F}"/>
              </a:ext>
            </a:extLst>
          </p:cNvPr>
          <p:cNvGraphicFramePr/>
          <p:nvPr>
            <p:extLst>
              <p:ext uri="{D42A27DB-BD31-4B8C-83A1-F6EECF244321}">
                <p14:modId xmlns:p14="http://schemas.microsoft.com/office/powerpoint/2010/main" val="1945153145"/>
              </p:ext>
            </p:extLst>
          </p:nvPr>
        </p:nvGraphicFramePr>
        <p:xfrm>
          <a:off x="6465471" y="4365094"/>
          <a:ext cx="5647244" cy="1869897"/>
        </p:xfrm>
        <a:graphic>
          <a:graphicData uri="http://schemas.openxmlformats.org/drawingml/2006/chart">
            <c:chart xmlns:c="http://schemas.openxmlformats.org/drawingml/2006/chart" xmlns:r="http://schemas.openxmlformats.org/officeDocument/2006/relationships" r:id="rId5"/>
          </a:graphicData>
        </a:graphic>
      </p:graphicFrame>
      <p:cxnSp>
        <p:nvCxnSpPr>
          <p:cNvPr id="8" name="Conector recto de flecha 7">
            <a:extLst>
              <a:ext uri="{FF2B5EF4-FFF2-40B4-BE49-F238E27FC236}">
                <a16:creationId xmlns:a16="http://schemas.microsoft.com/office/drawing/2014/main" id="{E451DD72-0BBC-ECC1-FC4B-D169ED613A0E}"/>
              </a:ext>
            </a:extLst>
          </p:cNvPr>
          <p:cNvCxnSpPr>
            <a:cxnSpLocks/>
            <a:stCxn id="12" idx="0"/>
            <a:endCxn id="5" idx="1"/>
          </p:cNvCxnSpPr>
          <p:nvPr/>
        </p:nvCxnSpPr>
        <p:spPr>
          <a:xfrm flipV="1">
            <a:off x="1538344" y="2424743"/>
            <a:ext cx="4713637" cy="7122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2C9CCF4F-7E6C-B48D-E971-B166EC55EB53}"/>
              </a:ext>
            </a:extLst>
          </p:cNvPr>
          <p:cNvCxnSpPr>
            <a:cxnSpLocks/>
            <a:endCxn id="6" idx="1"/>
          </p:cNvCxnSpPr>
          <p:nvPr/>
        </p:nvCxnSpPr>
        <p:spPr>
          <a:xfrm>
            <a:off x="5331125" y="4365094"/>
            <a:ext cx="1134346" cy="9349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Elipse 11">
            <a:extLst>
              <a:ext uri="{FF2B5EF4-FFF2-40B4-BE49-F238E27FC236}">
                <a16:creationId xmlns:a16="http://schemas.microsoft.com/office/drawing/2014/main" id="{DA143263-98B2-1AD9-32CC-AB73663B171F}"/>
              </a:ext>
            </a:extLst>
          </p:cNvPr>
          <p:cNvSpPr/>
          <p:nvPr/>
        </p:nvSpPr>
        <p:spPr>
          <a:xfrm>
            <a:off x="869477" y="3136961"/>
            <a:ext cx="1337733" cy="15493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Elipse 1">
            <a:extLst>
              <a:ext uri="{FF2B5EF4-FFF2-40B4-BE49-F238E27FC236}">
                <a16:creationId xmlns:a16="http://schemas.microsoft.com/office/drawing/2014/main" id="{B2E463E8-A656-7A65-8C2D-6798C887AD50}"/>
              </a:ext>
            </a:extLst>
          </p:cNvPr>
          <p:cNvSpPr/>
          <p:nvPr/>
        </p:nvSpPr>
        <p:spPr>
          <a:xfrm>
            <a:off x="3841840" y="3427683"/>
            <a:ext cx="1617103" cy="1193801"/>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Title 1">
            <a:extLst>
              <a:ext uri="{FF2B5EF4-FFF2-40B4-BE49-F238E27FC236}">
                <a16:creationId xmlns:a16="http://schemas.microsoft.com/office/drawing/2014/main" id="{6BBCD04E-9CED-82B9-849C-88AEB827D593}"/>
              </a:ext>
            </a:extLst>
          </p:cNvPr>
          <p:cNvSpPr txBox="1">
            <a:spLocks/>
          </p:cNvSpPr>
          <p:nvPr/>
        </p:nvSpPr>
        <p:spPr>
          <a:xfrm>
            <a:off x="0" y="158027"/>
            <a:ext cx="12294742" cy="1038583"/>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62626"/>
                </a:solidFill>
                <a:effectLst/>
                <a:uLnTx/>
                <a:uFillTx/>
                <a:latin typeface="Arial Narrow" panose="020B0606020202030204" pitchFamily="34" charset="0"/>
                <a:ea typeface="+mj-ea"/>
                <a:cs typeface="Sabon Next LT" panose="02000500000000000000" pitchFamily="2" charset="0"/>
              </a:rPr>
              <a:t>To what extent the following approaches and technologies </a:t>
            </a:r>
            <a:r>
              <a:rPr kumimoji="0" lang="en-US" sz="3600" b="1" i="0" u="none" strike="noStrike" kern="1200" cap="none" spc="0" normalizeH="0" baseline="0" noProof="0" dirty="0">
                <a:ln>
                  <a:noFill/>
                </a:ln>
                <a:solidFill>
                  <a:schemeClr val="accent4">
                    <a:lumMod val="75000"/>
                  </a:schemeClr>
                </a:solidFill>
                <a:effectLst/>
                <a:uLnTx/>
                <a:uFillTx/>
                <a:latin typeface="Arial Narrow" panose="020B0606020202030204" pitchFamily="34" charset="0"/>
                <a:ea typeface="+mj-ea"/>
                <a:cs typeface="Sabon Next LT" panose="02000500000000000000" pitchFamily="2" charset="0"/>
              </a:rPr>
              <a:t>affect your current occupation</a:t>
            </a:r>
            <a:r>
              <a:rPr kumimoji="0" lang="en-US" sz="3600" b="1" i="0" u="none" strike="noStrike" kern="1200" cap="none" spc="0" normalizeH="0" baseline="0" noProof="0" dirty="0">
                <a:ln>
                  <a:noFill/>
                </a:ln>
                <a:solidFill>
                  <a:srgbClr val="262626"/>
                </a:solidFill>
                <a:effectLst/>
                <a:uLnTx/>
                <a:uFillTx/>
                <a:latin typeface="Arial Narrow" panose="020B0606020202030204" pitchFamily="34" charset="0"/>
                <a:ea typeface="+mj-ea"/>
                <a:cs typeface="Sabon Next LT" panose="02000500000000000000" pitchFamily="2" charset="0"/>
              </a:rPr>
              <a:t> -  Employee opinion</a:t>
            </a:r>
          </a:p>
        </p:txBody>
      </p:sp>
    </p:spTree>
    <p:extLst>
      <p:ext uri="{BB962C8B-B14F-4D97-AF65-F5344CB8AC3E}">
        <p14:creationId xmlns:p14="http://schemas.microsoft.com/office/powerpoint/2010/main" val="186310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12"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A9AA8F-BD42-913D-91AB-712136A91D33}"/>
              </a:ext>
            </a:extLst>
          </p:cNvPr>
          <p:cNvSpPr>
            <a:spLocks noGrp="1"/>
          </p:cNvSpPr>
          <p:nvPr>
            <p:ph type="title"/>
          </p:nvPr>
        </p:nvSpPr>
        <p:spPr>
          <a:xfrm>
            <a:off x="-1" y="253175"/>
            <a:ext cx="12188951" cy="762975"/>
          </a:xfrm>
          <a:solidFill>
            <a:srgbClr val="95CD5A"/>
          </a:solidFill>
        </p:spPr>
        <p:txBody>
          <a:bodyPr vert="horz" lIns="91440" tIns="45720" rIns="91440" bIns="45720" rtlCol="0" anchor="ctr">
            <a:normAutofit/>
          </a:bodyPr>
          <a:lstStyle/>
          <a:p>
            <a:pPr algn="ctr"/>
            <a:r>
              <a:rPr lang="en-US" sz="2400" kern="1200" dirty="0">
                <a:latin typeface="Arial" panose="020B0604020202020204" pitchFamily="34" charset="0"/>
                <a:cs typeface="Arial" panose="020B0604020202020204" pitchFamily="34" charset="0"/>
              </a:rPr>
              <a:t>The opinion of </a:t>
            </a:r>
            <a:r>
              <a:rPr lang="en-US" sz="2400" b="1" kern="1200" dirty="0">
                <a:latin typeface="Arial" panose="020B0604020202020204" pitchFamily="34" charset="0"/>
                <a:cs typeface="Arial" panose="020B0604020202020204" pitchFamily="34" charset="0"/>
              </a:rPr>
              <a:t>employees from air transport </a:t>
            </a:r>
            <a:r>
              <a:rPr lang="en-US" sz="2400" kern="1200" dirty="0">
                <a:latin typeface="Arial" panose="020B0604020202020204" pitchFamily="34" charset="0"/>
                <a:cs typeface="Arial" panose="020B0604020202020204" pitchFamily="34" charset="0"/>
              </a:rPr>
              <a:t>about </a:t>
            </a:r>
            <a:br>
              <a:rPr lang="en-US" sz="2400" kern="1200" dirty="0">
                <a:latin typeface="Arial" panose="020B0604020202020204" pitchFamily="34" charset="0"/>
                <a:cs typeface="Arial" panose="020B0604020202020204" pitchFamily="34" charset="0"/>
              </a:rPr>
            </a:br>
            <a:r>
              <a:rPr lang="en-US" sz="2400" b="1" kern="1200" dirty="0">
                <a:latin typeface="Arial" panose="020B0604020202020204" pitchFamily="34" charset="0"/>
                <a:cs typeface="Arial" panose="020B0604020202020204" pitchFamily="34" charset="0"/>
              </a:rPr>
              <a:t>the importance of competences </a:t>
            </a:r>
            <a:r>
              <a:rPr lang="en-US" sz="2400" kern="1200" dirty="0">
                <a:latin typeface="Arial" panose="020B0604020202020204" pitchFamily="34" charset="0"/>
                <a:cs typeface="Arial" panose="020B0604020202020204" pitchFamily="34" charset="0"/>
              </a:rPr>
              <a:t>in their current occupation</a:t>
            </a:r>
          </a:p>
        </p:txBody>
      </p:sp>
      <p:sp>
        <p:nvSpPr>
          <p:cNvPr id="9" name="TextBox 4">
            <a:extLst>
              <a:ext uri="{FF2B5EF4-FFF2-40B4-BE49-F238E27FC236}">
                <a16:creationId xmlns:a16="http://schemas.microsoft.com/office/drawing/2014/main" id="{34EBBB07-D571-575E-DE81-147C15E6868C}"/>
              </a:ext>
            </a:extLst>
          </p:cNvPr>
          <p:cNvSpPr txBox="1"/>
          <p:nvPr/>
        </p:nvSpPr>
        <p:spPr>
          <a:xfrm>
            <a:off x="1195040" y="1992730"/>
            <a:ext cx="4832194" cy="3822631"/>
          </a:xfrm>
          <a:prstGeom prst="rect">
            <a:avLst/>
          </a:prstGeom>
        </p:spPr>
        <p:txBody>
          <a:bodyPr vert="horz" lIns="91440" tIns="45720" rIns="91440" bIns="45720" rtlCol="0">
            <a:normAutofit/>
          </a:bodyPr>
          <a:lstStyle/>
          <a:p>
            <a:pPr marL="285750" marR="0" lvl="0" indent="-228600" algn="just" defTabSz="914400" rtl="0" eaLnBrk="1" fontAlgn="auto" latinLnBrk="0" hangingPunct="1">
              <a:lnSpc>
                <a:spcPts val="32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 </a:t>
            </a:r>
            <a:r>
              <a:rPr kumimoji="0" lang="en-US" sz="2000" b="1" i="0" u="none" strike="noStrike" kern="1200" cap="none" spc="0" normalizeH="0" baseline="0" noProof="0" dirty="0">
                <a:ln>
                  <a:noFill/>
                </a:ln>
                <a:solidFill>
                  <a:srgbClr val="0070C0"/>
                </a:solidFill>
                <a:effectLst/>
                <a:uLnTx/>
                <a:uFillTx/>
                <a:latin typeface="Arial Narrow" panose="020B0606020202030204" pitchFamily="34" charset="0"/>
                <a:cs typeface="Arial" panose="020B0604020202020204" pitchFamily="34" charset="0"/>
              </a:rPr>
              <a:t>teamwork and collaboration</a:t>
            </a: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 communication, digital skills, quality, responsibility, critical thinking and analysis, and compliance with regulations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as the most relevant skills for their current occupation </a:t>
            </a:r>
          </a:p>
          <a:p>
            <a:pPr marL="285750" marR="0" lvl="0" indent="-228600" algn="just" defTabSz="914400" rtl="0" eaLnBrk="1" fontAlgn="auto" latinLnBrk="0" hangingPunct="1">
              <a:lnSpc>
                <a:spcPts val="32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B050"/>
                </a:solidFill>
                <a:effectLst/>
                <a:uLnTx/>
                <a:uFillTx/>
                <a:latin typeface="Arial Narrow" panose="020B0606020202030204" pitchFamily="34" charset="0"/>
                <a:cs typeface="Arial" panose="020B0604020202020204" pitchFamily="34" charset="0"/>
              </a:rPr>
              <a:t>green competences </a:t>
            </a: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rPr>
              <a:t>were deemed unimportant for their current jobs in air transport, receiving the lowest average score among the listed competences </a:t>
            </a:r>
          </a:p>
        </p:txBody>
      </p:sp>
      <p:pic>
        <p:nvPicPr>
          <p:cNvPr id="4" name="Content Placeholder 3" descr="Chart&#10;&#10;Description automatically generated">
            <a:extLst>
              <a:ext uri="{FF2B5EF4-FFF2-40B4-BE49-F238E27FC236}">
                <a16:creationId xmlns:a16="http://schemas.microsoft.com/office/drawing/2014/main" id="{C19AF4CF-9CDA-8244-28C6-951D711DAE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6395530" y="1509185"/>
            <a:ext cx="5473027" cy="4368564"/>
          </a:xfrm>
          <a:prstGeom prst="rect">
            <a:avLst/>
          </a:prstGeom>
          <a:noFill/>
        </p:spPr>
      </p:pic>
      <p:sp>
        <p:nvSpPr>
          <p:cNvPr id="3" name="Oval 2">
            <a:extLst>
              <a:ext uri="{FF2B5EF4-FFF2-40B4-BE49-F238E27FC236}">
                <a16:creationId xmlns:a16="http://schemas.microsoft.com/office/drawing/2014/main" id="{F645AAD3-779C-B2AA-03DD-7D919A7BEB1D}"/>
              </a:ext>
            </a:extLst>
          </p:cNvPr>
          <p:cNvSpPr/>
          <p:nvPr/>
        </p:nvSpPr>
        <p:spPr>
          <a:xfrm>
            <a:off x="7323992" y="3473659"/>
            <a:ext cx="597877" cy="219808"/>
          </a:xfrm>
          <a:prstGeom prst="ellipse">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42C8479-9C50-41DF-CC44-E342A9C224DE}"/>
              </a:ext>
            </a:extLst>
          </p:cNvPr>
          <p:cNvSpPr/>
          <p:nvPr/>
        </p:nvSpPr>
        <p:spPr>
          <a:xfrm>
            <a:off x="7323992" y="5380345"/>
            <a:ext cx="597877" cy="219808"/>
          </a:xfrm>
          <a:prstGeom prst="ellipse">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F066500-4B24-D251-33A8-827990BAD035}"/>
              </a:ext>
            </a:extLst>
          </p:cNvPr>
          <p:cNvSpPr/>
          <p:nvPr/>
        </p:nvSpPr>
        <p:spPr>
          <a:xfrm>
            <a:off x="6653048" y="2116218"/>
            <a:ext cx="1268821" cy="336331"/>
          </a:xfrm>
          <a:prstGeom prst="ellipse">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2869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1F0A3C-FFB8-F348-1C68-7895C7C1ACDC}"/>
              </a:ext>
            </a:extLst>
          </p:cNvPr>
          <p:cNvSpPr>
            <a:spLocks noGrp="1"/>
          </p:cNvSpPr>
          <p:nvPr>
            <p:ph idx="1"/>
          </p:nvPr>
        </p:nvSpPr>
        <p:spPr>
          <a:xfrm>
            <a:off x="514383" y="1164752"/>
            <a:ext cx="3351679" cy="3447832"/>
          </a:xfrm>
        </p:spPr>
        <p:txBody>
          <a:bodyPr anchor="t">
            <a:noAutofit/>
          </a:bodyPr>
          <a:lstStyle/>
          <a:p>
            <a:pPr marL="0" indent="-1097280">
              <a:buNone/>
            </a:pPr>
            <a:r>
              <a:rPr lang="en-US" sz="3600" b="1" dirty="0">
                <a:solidFill>
                  <a:srgbClr val="0070C0"/>
                </a:solidFill>
                <a:latin typeface="Arial Narrow" panose="020B0606020202030204" pitchFamily="34" charset="0"/>
              </a:rPr>
              <a:t>3. New occupations link to digitalization and  sustainable development and importance of skills required</a:t>
            </a:r>
          </a:p>
        </p:txBody>
      </p:sp>
      <p:pic>
        <p:nvPicPr>
          <p:cNvPr id="4" name="Picture 3">
            <a:extLst>
              <a:ext uri="{FF2B5EF4-FFF2-40B4-BE49-F238E27FC236}">
                <a16:creationId xmlns:a16="http://schemas.microsoft.com/office/drawing/2014/main" id="{0A9C4739-6283-819B-FEAA-0166640A7F58}"/>
              </a:ext>
            </a:extLst>
          </p:cNvPr>
          <p:cNvPicPr>
            <a:picLocks noChangeAspect="1"/>
          </p:cNvPicPr>
          <p:nvPr/>
        </p:nvPicPr>
        <p:blipFill rotWithShape="1">
          <a:blip r:embed="rId2"/>
          <a:srcRect l="7101" r="11387" b="-2"/>
          <a:stretch/>
        </p:blipFill>
        <p:spPr>
          <a:xfrm>
            <a:off x="5065566" y="10"/>
            <a:ext cx="7032825" cy="4378805"/>
          </a:xfrm>
          <a:prstGeom prst="rect">
            <a:avLst/>
          </a:prstGeom>
        </p:spPr>
      </p:pic>
      <p:sp>
        <p:nvSpPr>
          <p:cNvPr id="1031" name="Rectangle 1030">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068597" y="0"/>
            <a:ext cx="12340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B9A89F4-691F-FEE3-7117-1DDE096286C3}"/>
              </a:ext>
            </a:extLst>
          </p:cNvPr>
          <p:cNvPicPr>
            <a:picLocks noChangeAspect="1"/>
          </p:cNvPicPr>
          <p:nvPr/>
        </p:nvPicPr>
        <p:blipFill rotWithShape="1">
          <a:blip r:embed="rId3"/>
          <a:srcRect l="5998" r="36066" b="2"/>
          <a:stretch/>
        </p:blipFill>
        <p:spPr>
          <a:xfrm>
            <a:off x="5065566" y="4378817"/>
            <a:ext cx="3524828" cy="2479183"/>
          </a:xfrm>
          <a:prstGeom prst="rect">
            <a:avLst/>
          </a:prstGeom>
        </p:spPr>
      </p:pic>
      <p:pic>
        <p:nvPicPr>
          <p:cNvPr id="1026" name="Picture 2" descr="The State of Airline Digitization: Expectations Meet Reality - World  Aviation Festival">
            <a:extLst>
              <a:ext uri="{FF2B5EF4-FFF2-40B4-BE49-F238E27FC236}">
                <a16:creationId xmlns:a16="http://schemas.microsoft.com/office/drawing/2014/main" id="{8107D13E-7663-B9D8-B528-454CC06C45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407" b="3"/>
          <a:stretch/>
        </p:blipFill>
        <p:spPr bwMode="auto">
          <a:xfrm>
            <a:off x="8573563" y="4378818"/>
            <a:ext cx="3524828" cy="2479182"/>
          </a:xfrm>
          <a:prstGeom prst="rect">
            <a:avLst/>
          </a:prstGeom>
          <a:noFill/>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034" name="Rectangle 1033">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5" name="Rectangle 1034">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50302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9BEF-C525-E276-503E-18C33049D43D}"/>
              </a:ext>
            </a:extLst>
          </p:cNvPr>
          <p:cNvSpPr>
            <a:spLocks noGrp="1"/>
          </p:cNvSpPr>
          <p:nvPr>
            <p:ph type="title"/>
          </p:nvPr>
        </p:nvSpPr>
        <p:spPr>
          <a:xfrm>
            <a:off x="26949" y="100361"/>
            <a:ext cx="12138102" cy="1395181"/>
          </a:xfrm>
        </p:spPr>
        <p:txBody>
          <a:bodyPr>
            <a:noAutofit/>
          </a:bodyPr>
          <a:lstStyle/>
          <a:p>
            <a:pPr algn="ctr"/>
            <a:r>
              <a:rPr lang="en-US" sz="2400" dirty="0">
                <a:latin typeface="Sabon Next LT" panose="02000500000000000000" pitchFamily="2" charset="0"/>
                <a:cs typeface="Sabon Next LT" panose="02000500000000000000" pitchFamily="2" charset="0"/>
              </a:rPr>
              <a:t>WHICH OCCUPATIONS DO YOU THINK </a:t>
            </a:r>
            <a:r>
              <a:rPr lang="en-US" sz="2400" b="1" dirty="0">
                <a:latin typeface="Sabon Next LT" panose="02000500000000000000" pitchFamily="2" charset="0"/>
                <a:cs typeface="Sabon Next LT" panose="02000500000000000000" pitchFamily="2" charset="0"/>
              </a:rPr>
              <a:t>ARE GOING TO DRASTICALLY CHANGE?</a:t>
            </a:r>
            <a:br>
              <a:rPr lang="en-US" sz="2400" dirty="0">
                <a:latin typeface="Sabon Next LT" panose="02000500000000000000" pitchFamily="2" charset="0"/>
                <a:cs typeface="Sabon Next LT" panose="02000500000000000000" pitchFamily="2" charset="0"/>
              </a:rPr>
            </a:br>
            <a:r>
              <a:rPr lang="en-US" sz="2400" dirty="0">
                <a:latin typeface="Sabon Next LT" panose="02000500000000000000" pitchFamily="2" charset="0"/>
                <a:cs typeface="Sabon Next LT" panose="02000500000000000000" pitchFamily="2" charset="0"/>
              </a:rPr>
              <a:t> WHICH OCCUPATIONS DO YOU THINK </a:t>
            </a:r>
            <a:r>
              <a:rPr lang="en-US" sz="2400" b="1" dirty="0">
                <a:latin typeface="Sabon Next LT" panose="02000500000000000000" pitchFamily="2" charset="0"/>
                <a:cs typeface="Sabon Next LT" panose="02000500000000000000" pitchFamily="2" charset="0"/>
              </a:rPr>
              <a:t>ARE GOING TO DISAPPEAR </a:t>
            </a:r>
            <a:r>
              <a:rPr lang="en-US" sz="2400" dirty="0">
                <a:latin typeface="Sabon Next LT" panose="02000500000000000000" pitchFamily="2" charset="0"/>
                <a:cs typeface="Sabon Next LT" panose="02000500000000000000" pitchFamily="2" charset="0"/>
              </a:rPr>
              <a:t>BY 2030?</a:t>
            </a:r>
            <a:br>
              <a:rPr lang="en-US" sz="2400" dirty="0">
                <a:latin typeface="Sabon Next LT" panose="02000500000000000000" pitchFamily="2" charset="0"/>
                <a:cs typeface="Sabon Next LT" panose="02000500000000000000" pitchFamily="2" charset="0"/>
              </a:rPr>
            </a:br>
            <a:r>
              <a:rPr lang="en-US" sz="2400" dirty="0">
                <a:latin typeface="Sabon Next LT" panose="02000500000000000000" pitchFamily="2" charset="0"/>
                <a:cs typeface="Sabon Next LT" panose="02000500000000000000" pitchFamily="2" charset="0"/>
              </a:rPr>
              <a:t>- directors’ perspective</a:t>
            </a:r>
          </a:p>
        </p:txBody>
      </p:sp>
      <p:graphicFrame>
        <p:nvGraphicFramePr>
          <p:cNvPr id="6" name="Content Placeholder 3">
            <a:extLst>
              <a:ext uri="{FF2B5EF4-FFF2-40B4-BE49-F238E27FC236}">
                <a16:creationId xmlns:a16="http://schemas.microsoft.com/office/drawing/2014/main" id="{E1B27022-9408-6E1B-6303-D7E130C4264B}"/>
              </a:ext>
            </a:extLst>
          </p:cNvPr>
          <p:cNvGraphicFramePr>
            <a:graphicFrameLocks/>
          </p:cNvGraphicFramePr>
          <p:nvPr/>
        </p:nvGraphicFramePr>
        <p:xfrm>
          <a:off x="6496196" y="2133600"/>
          <a:ext cx="5668855" cy="446764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4600CCC3-79E9-B78B-BFC6-91DE8EAB1E98}"/>
              </a:ext>
            </a:extLst>
          </p:cNvPr>
          <p:cNvSpPr txBox="1"/>
          <p:nvPr/>
        </p:nvSpPr>
        <p:spPr>
          <a:xfrm>
            <a:off x="135512" y="1719870"/>
            <a:ext cx="3600740" cy="4734629"/>
          </a:xfrm>
          <a:prstGeom prst="rect">
            <a:avLst/>
          </a:prstGeom>
          <a:noFill/>
        </p:spPr>
        <p:txBody>
          <a:bodyPr wrap="square" rtlCol="0">
            <a:spAutoFit/>
          </a:bodyPr>
          <a:lstStyle/>
          <a:p>
            <a:pPr marL="0" marR="0" lvl="0" indent="0" algn="l" defTabSz="914400" rtl="0" eaLnBrk="1" fontAlgn="auto" latinLnBrk="0" hangingPunct="1">
              <a:lnSpc>
                <a:spcPts val="2200"/>
              </a:lnSpc>
              <a:spcBef>
                <a:spcPts val="0"/>
              </a:spcBef>
              <a:spcAft>
                <a:spcPts val="800"/>
              </a:spcAft>
              <a:buClrTx/>
              <a:buSzTx/>
              <a:buFont typeface="Arial" panose="020B0604020202020204" pitchFamily="34" charset="0"/>
              <a:buNone/>
              <a:tabLst/>
              <a:defRPr/>
            </a:pPr>
            <a:r>
              <a:rPr kumimoji="0" lang="en-US" sz="20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Changing</a:t>
            </a:r>
            <a:endParaRPr kumimoji="0" lang="en-US" sz="2000" b="0"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ts val="23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Energy and </a:t>
            </a:r>
            <a:r>
              <a:rPr kumimoji="0" lang="en-US" sz="1800" b="1" i="0" u="none" strike="noStrike" kern="100" cap="none" spc="0" normalizeH="0" baseline="0" noProof="0" dirty="0">
                <a:ln>
                  <a:noFill/>
                </a:ln>
                <a:solidFill>
                  <a:srgbClr val="0070C0"/>
                </a:solidFill>
                <a:effectLst/>
                <a:uLnTx/>
                <a:uFillTx/>
                <a:latin typeface="Arial Narrow" panose="020B0606020202030204" pitchFamily="34" charset="0"/>
                <a:ea typeface="Calibri" panose="020F0502020204030204" pitchFamily="34" charset="0"/>
                <a:cs typeface="Arial" panose="020B0604020202020204" pitchFamily="34" charset="0"/>
              </a:rPr>
              <a:t>maintenance engineer</a:t>
            </a:r>
            <a:r>
              <a:rPr kumimoji="0" lang="en-US" sz="18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 thermal, solar;</a:t>
            </a:r>
          </a:p>
          <a:p>
            <a:pPr marL="228600" marR="0" lvl="0" indent="-228600" algn="l" defTabSz="914400" rtl="0" eaLnBrk="1" fontAlgn="auto" latinLnBrk="0" hangingPunct="1">
              <a:lnSpc>
                <a:spcPts val="2300"/>
              </a:lnSpc>
              <a:spcBef>
                <a:spcPts val="0"/>
              </a:spcBef>
              <a:spcAft>
                <a:spcPts val="800"/>
              </a:spcAft>
              <a:buClrTx/>
              <a:buSzTx/>
              <a:buFont typeface="Arial" panose="020B0604020202020204" pitchFamily="34" charset="0"/>
              <a:buChar char="•"/>
              <a:tabLst/>
              <a:defRPr/>
            </a:pPr>
            <a:r>
              <a:rPr kumimoji="0" lang="en-US" sz="1800" b="1" i="0" u="none" strike="noStrike" kern="100" cap="none" spc="0" normalizeH="0" baseline="0" noProof="0" dirty="0">
                <a:ln>
                  <a:noFill/>
                </a:ln>
                <a:solidFill>
                  <a:srgbClr val="0070C0"/>
                </a:solidFill>
                <a:effectLst/>
                <a:uLnTx/>
                <a:uFillTx/>
                <a:latin typeface="Arial Narrow" panose="020B0606020202030204" pitchFamily="34" charset="0"/>
                <a:ea typeface="Calibri" panose="020F0502020204030204" pitchFamily="34" charset="0"/>
                <a:cs typeface="Arial" panose="020B0604020202020204" pitchFamily="34" charset="0"/>
              </a:rPr>
              <a:t>Electric engineer</a:t>
            </a:r>
            <a:r>
              <a:rPr kumimoji="0" lang="en-US" sz="18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 Alternative vehicle developers;</a:t>
            </a:r>
          </a:p>
          <a:p>
            <a:pPr marL="228600" marR="0" lvl="0" indent="-228600" algn="l" defTabSz="914400" rtl="0" eaLnBrk="1" fontAlgn="auto" latinLnBrk="0" hangingPunct="1">
              <a:lnSpc>
                <a:spcPts val="2300"/>
              </a:lnSpc>
              <a:spcBef>
                <a:spcPts val="0"/>
              </a:spcBef>
              <a:spcAft>
                <a:spcPts val="800"/>
              </a:spcAft>
              <a:buClrTx/>
              <a:buSzTx/>
              <a:buFont typeface="Arial" panose="020B0604020202020204" pitchFamily="34" charset="0"/>
              <a:buChar char="•"/>
              <a:tabLst/>
              <a:defRPr/>
            </a:pPr>
            <a:r>
              <a:rPr kumimoji="0" lang="en-US" sz="1800" b="1" i="0" u="none" strike="noStrike" kern="100" cap="none" spc="0" normalizeH="0" baseline="0" noProof="0" dirty="0">
                <a:ln>
                  <a:noFill/>
                </a:ln>
                <a:solidFill>
                  <a:srgbClr val="0070C0"/>
                </a:solidFill>
                <a:effectLst/>
                <a:uLnTx/>
                <a:uFillTx/>
                <a:latin typeface="Arial Narrow" panose="020B0606020202030204" pitchFamily="34" charset="0"/>
                <a:ea typeface="Calibri" panose="020F0502020204030204" pitchFamily="34" charset="0"/>
                <a:cs typeface="Arial" panose="020B0604020202020204" pitchFamily="34" charset="0"/>
              </a:rPr>
              <a:t>Aviation Data Analyst</a:t>
            </a:r>
            <a:r>
              <a:rPr kumimoji="0" lang="en-US" sz="18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a:t>
            </a:r>
          </a:p>
          <a:p>
            <a:pPr marL="228600" marR="0" lvl="0" indent="-228600" algn="l" defTabSz="914400" rtl="0" eaLnBrk="1" fontAlgn="auto" latinLnBrk="0" hangingPunct="1">
              <a:lnSpc>
                <a:spcPts val="2300"/>
              </a:lnSpc>
              <a:spcBef>
                <a:spcPts val="0"/>
              </a:spcBef>
              <a:spcAft>
                <a:spcPts val="800"/>
              </a:spcAft>
              <a:buClrTx/>
              <a:buSzTx/>
              <a:buFont typeface="Arial" panose="020B0604020202020204" pitchFamily="34" charset="0"/>
              <a:buChar char="•"/>
              <a:tabLst/>
              <a:defRPr/>
            </a:pPr>
            <a:r>
              <a:rPr kumimoji="0" lang="en-US" sz="18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Electric Aircraft Technician</a:t>
            </a:r>
          </a:p>
          <a:p>
            <a:pPr marL="342900" marR="0" lvl="0" indent="-342900" algn="l" defTabSz="914400" rtl="0" eaLnBrk="1" fontAlgn="auto" latinLnBrk="0" hangingPunct="1">
              <a:lnSpc>
                <a:spcPts val="2300"/>
              </a:lnSpc>
              <a:spcBef>
                <a:spcPts val="600"/>
              </a:spcBef>
              <a:spcAft>
                <a:spcPts val="600"/>
              </a:spcAft>
              <a:buClrTx/>
              <a:buSzTx/>
              <a:buFont typeface="Arial" panose="020B0604020202020204" pitchFamily="34" charset="0"/>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egoe UI" panose="020B0502040204020203" pitchFamily="34" charset="0"/>
              </a:rPr>
              <a:t>ATC.</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2300"/>
              </a:lnSpc>
              <a:spcBef>
                <a:spcPts val="600"/>
              </a:spcBef>
              <a:spcAft>
                <a:spcPts val="600"/>
              </a:spcAft>
              <a:buClrTx/>
              <a:buSzTx/>
              <a:buFont typeface="Arial" panose="020B0604020202020204" pitchFamily="34" charset="0"/>
              <a:buChar char="•"/>
              <a:tabLst>
                <a:tab pos="457200" algn="l"/>
              </a:tabLst>
              <a:defRPr/>
            </a:pPr>
            <a:r>
              <a:rPr kumimoji="0" lang="en-GB" sz="1800" b="1" i="0" u="none" strike="noStrike" kern="1200" cap="none" spc="0" normalizeH="0" baseline="0" noProof="0" dirty="0">
                <a:ln>
                  <a:noFill/>
                </a:ln>
                <a:solidFill>
                  <a:srgbClr val="0070C0"/>
                </a:solidFill>
                <a:effectLst/>
                <a:uLnTx/>
                <a:uFillTx/>
                <a:latin typeface="Arial Narrow" panose="020B0606020202030204" pitchFamily="34" charset="0"/>
                <a:ea typeface="Times New Roman" panose="02020603050405020304" pitchFamily="18" charset="0"/>
                <a:cs typeface="Segoe UI" panose="020B0502040204020203" pitchFamily="34" charset="0"/>
              </a:rPr>
              <a:t>Pilot.</a:t>
            </a:r>
            <a:endParaRPr kumimoji="0" lang="en-US" sz="1800" b="1" i="0" u="none" strike="noStrike" kern="1200" cap="none" spc="0" normalizeH="0" baseline="0" noProof="0" dirty="0">
              <a:ln>
                <a:noFill/>
              </a:ln>
              <a:solidFill>
                <a:srgbClr val="0070C0"/>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ts val="2300"/>
              </a:lnSpc>
              <a:spcBef>
                <a:spcPts val="600"/>
              </a:spcBef>
              <a:spcAft>
                <a:spcPts val="600"/>
              </a:spcAft>
              <a:buClrTx/>
              <a:buSzTx/>
              <a:buFont typeface="Arial" panose="020B0604020202020204" pitchFamily="34" charset="0"/>
              <a:buChar char="•"/>
              <a:tabLst>
                <a:tab pos="457200" algn="l"/>
              </a:tabLst>
              <a:defRPr/>
            </a:pPr>
            <a:r>
              <a:rPr kumimoji="0" lang="en-GB" sz="1800" b="1" i="0" u="none" strike="noStrike" kern="1200" cap="none" spc="0" normalizeH="0" baseline="0" noProof="0" dirty="0">
                <a:ln>
                  <a:noFill/>
                </a:ln>
                <a:solidFill>
                  <a:srgbClr val="0070C0"/>
                </a:solidFill>
                <a:effectLst/>
                <a:uLnTx/>
                <a:uFillTx/>
                <a:latin typeface="Arial Narrow" panose="020B0606020202030204" pitchFamily="34" charset="0"/>
                <a:ea typeface="Times New Roman" panose="02020603050405020304" pitchFamily="18" charset="0"/>
                <a:cs typeface="Segoe UI" panose="020B0502040204020203" pitchFamily="34" charset="0"/>
              </a:rPr>
              <a:t>SMS specialist.</a:t>
            </a:r>
          </a:p>
          <a:p>
            <a:pPr marL="342900" marR="0" lvl="0" indent="-342900" algn="l" defTabSz="914400" rtl="0" eaLnBrk="1" fontAlgn="auto" latinLnBrk="0" hangingPunct="1">
              <a:lnSpc>
                <a:spcPts val="2300"/>
              </a:lnSpc>
              <a:spcBef>
                <a:spcPts val="600"/>
              </a:spcBef>
              <a:spcAft>
                <a:spcPts val="600"/>
              </a:spcAft>
              <a:buClrTx/>
              <a:buSzTx/>
              <a:buFont typeface="Arial" panose="020B0604020202020204" pitchFamily="34" charset="0"/>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egoe UI" panose="020B0502040204020203" pitchFamily="34" charset="0"/>
              </a:rPr>
              <a:t>Customer service desk.</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ts val="2200"/>
              </a:lnSpc>
              <a:spcBef>
                <a:spcPts val="0"/>
              </a:spcBef>
              <a:spcAft>
                <a:spcPts val="80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A41AD7AB-48C0-EA46-543C-688FE9F24F89}"/>
              </a:ext>
            </a:extLst>
          </p:cNvPr>
          <p:cNvSpPr txBox="1"/>
          <p:nvPr/>
        </p:nvSpPr>
        <p:spPr>
          <a:xfrm>
            <a:off x="3736252" y="1719870"/>
            <a:ext cx="2854329" cy="3971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Disappear</a:t>
            </a:r>
          </a:p>
          <a:p>
            <a:pPr marL="342900" marR="0" lvl="0" indent="-342900" algn="l" defTabSz="914400" rtl="0" eaLnBrk="1" fontAlgn="auto" latinLnBrk="0" hangingPunct="1">
              <a:lnSpc>
                <a:spcPct val="107000"/>
              </a:lnSpc>
              <a:spcBef>
                <a:spcPts val="600"/>
              </a:spcBef>
              <a:spcAft>
                <a:spcPts val="600"/>
              </a:spcAft>
              <a:buClrTx/>
              <a:buSzTx/>
              <a:buFont typeface="Arial" panose="020B0604020202020204" pitchFamily="34" charset="0"/>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egoe UI" panose="020B0502040204020203" pitchFamily="34" charset="0"/>
              </a:rPr>
              <a:t>Cashier.</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600"/>
              </a:spcBef>
              <a:spcAft>
                <a:spcPts val="600"/>
              </a:spcAft>
              <a:buClrTx/>
              <a:buSzTx/>
              <a:buFont typeface="Arial" panose="020B0604020202020204" pitchFamily="34" charset="0"/>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egoe UI" panose="020B0502040204020203" pitchFamily="34" charset="0"/>
              </a:rPr>
              <a:t>On-board co-pilot.</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600"/>
              </a:spcBef>
              <a:spcAft>
                <a:spcPts val="600"/>
              </a:spcAft>
              <a:buClrTx/>
              <a:buSzTx/>
              <a:buFont typeface="Arial" panose="020B0604020202020204" pitchFamily="34" charset="0"/>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egoe UI" panose="020B0502040204020203" pitchFamily="34" charset="0"/>
              </a:rPr>
              <a:t>Security control.</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600"/>
              </a:spcBef>
              <a:spcAft>
                <a:spcPts val="600"/>
              </a:spcAft>
              <a:buClrTx/>
              <a:buSzTx/>
              <a:buFont typeface="Arial" panose="020B0604020202020204" pitchFamily="34" charset="0"/>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egoe UI" panose="020B0502040204020203" pitchFamily="34" charset="0"/>
              </a:rPr>
              <a:t>Ground handling drivers.</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600"/>
              </a:spcBef>
              <a:spcAft>
                <a:spcPts val="600"/>
              </a:spcAft>
              <a:buClrTx/>
              <a:buSzTx/>
              <a:buFont typeface="Arial" panose="020B0604020202020204" pitchFamily="34" charset="0"/>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egoe UI" panose="020B0502040204020203" pitchFamily="34" charset="0"/>
              </a:rPr>
              <a:t>Companies counter for checking.</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600"/>
              </a:spcBef>
              <a:spcAft>
                <a:spcPts val="600"/>
              </a:spcAft>
              <a:buClrTx/>
              <a:buSzTx/>
              <a:buFont typeface="Arial" panose="020B0604020202020204" pitchFamily="34" charset="0"/>
              <a:buChar char="•"/>
              <a:tabLst>
                <a:tab pos="457200" algn="l"/>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egoe UI" panose="020B0502040204020203" pitchFamily="34" charset="0"/>
              </a:rPr>
              <a:t>Manual data input occupations.</a:t>
            </a:r>
            <a:endPar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777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D720475C-06C8-457A-D7D2-679DD35614B9}"/>
              </a:ext>
            </a:extLst>
          </p:cNvPr>
          <p:cNvGraphicFramePr/>
          <p:nvPr/>
        </p:nvGraphicFramePr>
        <p:xfrm>
          <a:off x="-4276" y="1617812"/>
          <a:ext cx="5727940" cy="36223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FE37DB6A-CD79-7122-A7B6-26C063DC115E}"/>
              </a:ext>
            </a:extLst>
          </p:cNvPr>
          <p:cNvGraphicFramePr/>
          <p:nvPr>
            <p:extLst>
              <p:ext uri="{D42A27DB-BD31-4B8C-83A1-F6EECF244321}">
                <p14:modId xmlns:p14="http://schemas.microsoft.com/office/powerpoint/2010/main" val="591246268"/>
              </p:ext>
            </p:extLst>
          </p:nvPr>
        </p:nvGraphicFramePr>
        <p:xfrm>
          <a:off x="5781315" y="1617812"/>
          <a:ext cx="6278413" cy="354275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a:extLst>
              <a:ext uri="{FF2B5EF4-FFF2-40B4-BE49-F238E27FC236}">
                <a16:creationId xmlns:a16="http://schemas.microsoft.com/office/drawing/2014/main" id="{6179D748-E777-D399-356D-3F4D9F87B0F4}"/>
              </a:ext>
            </a:extLst>
          </p:cNvPr>
          <p:cNvSpPr txBox="1">
            <a:spLocks/>
          </p:cNvSpPr>
          <p:nvPr/>
        </p:nvSpPr>
        <p:spPr>
          <a:xfrm>
            <a:off x="-4276" y="72909"/>
            <a:ext cx="12016879" cy="923331"/>
          </a:xfrm>
          <a:prstGeom prst="rect">
            <a:avLst/>
          </a:prstGeom>
        </p:spPr>
        <p:txBody>
          <a:bodyPr vert="horz" lIns="91440" tIns="45720" rIns="91440" bIns="45720" rtlCol="0" anchor="b">
            <a:normAutofit fontScale="675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62626"/>
                </a:solidFill>
                <a:effectLst/>
                <a:uLnTx/>
                <a:uFillTx/>
                <a:latin typeface="Arial Narrow" panose="020B0606020202030204" pitchFamily="34" charset="0"/>
                <a:ea typeface="+mj-ea"/>
                <a:cs typeface="Sabon Next LT" panose="02000500000000000000" pitchFamily="2" charset="0"/>
              </a:rPr>
              <a:t>Which occupations do you think are going to drastically change or disappear by 2030 -  Employee opinion</a:t>
            </a:r>
          </a:p>
        </p:txBody>
      </p:sp>
      <p:sp>
        <p:nvSpPr>
          <p:cNvPr id="2" name="TextBox 1">
            <a:extLst>
              <a:ext uri="{FF2B5EF4-FFF2-40B4-BE49-F238E27FC236}">
                <a16:creationId xmlns:a16="http://schemas.microsoft.com/office/drawing/2014/main" id="{ADA2544F-A2D3-44C6-7B51-441E4DA7BDA7}"/>
              </a:ext>
            </a:extLst>
          </p:cNvPr>
          <p:cNvSpPr txBox="1"/>
          <p:nvPr/>
        </p:nvSpPr>
        <p:spPr>
          <a:xfrm>
            <a:off x="793630" y="5463396"/>
            <a:ext cx="8453887" cy="1242776"/>
          </a:xfrm>
          <a:prstGeom prst="rect">
            <a:avLst/>
          </a:prstGeom>
          <a:noFill/>
        </p:spPr>
        <p:txBody>
          <a:bodyPr wrap="square" rtlCol="0">
            <a:spAutoFit/>
          </a:bodyPr>
          <a:lstStyle/>
          <a:p>
            <a:pPr marL="0" marR="0" lvl="0" indent="0" algn="l" defTabSz="914400" rtl="0" eaLnBrk="1" fontAlgn="auto" latinLnBrk="0" hangingPunct="1">
              <a:lnSpc>
                <a:spcPts val="31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OECD  made a bold forecast</a:t>
            </a:r>
            <a:r>
              <a:rPr kumimoji="0" lang="en-US" sz="20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mn-cs"/>
              </a:rPr>
              <a:t>, it predicted: Within 15 to 20 years, new automation  technologies were likely to eliminate 14% of the world’s jobs and </a:t>
            </a:r>
            <a:r>
              <a:rPr kumimoji="0" lang="en-US" sz="20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mn-cs"/>
              </a:rPr>
              <a:t>radicaly</a:t>
            </a:r>
            <a:r>
              <a:rPr kumimoji="0" lang="en-US" sz="20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mn-cs"/>
              </a:rPr>
              <a:t> transform another 32%.  </a:t>
            </a:r>
          </a:p>
        </p:txBody>
      </p:sp>
    </p:spTree>
    <p:extLst>
      <p:ext uri="{BB962C8B-B14F-4D97-AF65-F5344CB8AC3E}">
        <p14:creationId xmlns:p14="http://schemas.microsoft.com/office/powerpoint/2010/main" val="3792000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portance of Planning in Project Management | UK">
            <a:extLst>
              <a:ext uri="{FF2B5EF4-FFF2-40B4-BE49-F238E27FC236}">
                <a16:creationId xmlns:a16="http://schemas.microsoft.com/office/drawing/2014/main" id="{4C83EBA3-D34E-67FA-9AF2-2C726138A63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477" r="11054" b="1"/>
          <a:stretch/>
        </p:blipFill>
        <p:spPr bwMode="auto">
          <a:xfrm>
            <a:off x="8855206" y="4456671"/>
            <a:ext cx="2373646" cy="1989232"/>
          </a:xfrm>
          <a:prstGeom prst="rect">
            <a:avLst/>
          </a:prstGeom>
          <a:extLst>
            <a:ext uri="{909E8E84-426E-40DD-AFC4-6F175D3DCCD1}">
              <a14:hiddenFill xmlns:a14="http://schemas.microsoft.com/office/drawing/2010/main">
                <a:solidFill>
                  <a:srgbClr val="FFFFFF"/>
                </a:solidFill>
              </a14:hiddenFill>
            </a:ext>
          </a:extLst>
        </p:spPr>
      </p:pic>
      <p:sp>
        <p:nvSpPr>
          <p:cNvPr id="1042" name="Rectangle 1041">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03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8521B09-F2EA-29C5-6612-B80AAD1D5BD2}"/>
              </a:ext>
            </a:extLst>
          </p:cNvPr>
          <p:cNvPicPr>
            <a:picLocks noChangeAspect="1"/>
          </p:cNvPicPr>
          <p:nvPr/>
        </p:nvPicPr>
        <p:blipFill>
          <a:blip r:embed="rId3"/>
          <a:stretch>
            <a:fillRect/>
          </a:stretch>
        </p:blipFill>
        <p:spPr>
          <a:xfrm>
            <a:off x="6367463" y="639763"/>
            <a:ext cx="4916488" cy="496888"/>
          </a:xfrm>
          <a:prstGeom prst="rect">
            <a:avLst/>
          </a:prstGeom>
        </p:spPr>
      </p:pic>
      <p:pic>
        <p:nvPicPr>
          <p:cNvPr id="5" name="Picture 4">
            <a:extLst>
              <a:ext uri="{FF2B5EF4-FFF2-40B4-BE49-F238E27FC236}">
                <a16:creationId xmlns:a16="http://schemas.microsoft.com/office/drawing/2014/main" id="{B9BBC796-C45E-75B9-7475-A123F89E963A}"/>
              </a:ext>
            </a:extLst>
          </p:cNvPr>
          <p:cNvPicPr>
            <a:picLocks noChangeAspect="1"/>
          </p:cNvPicPr>
          <p:nvPr/>
        </p:nvPicPr>
        <p:blipFill>
          <a:blip r:embed="rId4"/>
          <a:stretch>
            <a:fillRect/>
          </a:stretch>
        </p:blipFill>
        <p:spPr>
          <a:xfrm>
            <a:off x="6453140" y="1721408"/>
            <a:ext cx="4916488" cy="2735263"/>
          </a:xfrm>
          <a:prstGeom prst="rect">
            <a:avLst/>
          </a:prstGeom>
        </p:spPr>
      </p:pic>
      <p:sp>
        <p:nvSpPr>
          <p:cNvPr id="2" name="Title 1">
            <a:extLst>
              <a:ext uri="{FF2B5EF4-FFF2-40B4-BE49-F238E27FC236}">
                <a16:creationId xmlns:a16="http://schemas.microsoft.com/office/drawing/2014/main" id="{0FF0CD9C-0D5E-A28D-3D19-0534C8EC25F4}"/>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indent="-457200" algn="ctr"/>
            <a:r>
              <a:rPr lang="en-US" sz="4800" b="1" kern="1200" dirty="0">
                <a:solidFill>
                  <a:srgbClr val="FFFFFF"/>
                </a:solidFill>
                <a:latin typeface="Arial Narrow" panose="020B0606020202030204" pitchFamily="34" charset="0"/>
              </a:rPr>
              <a:t>1. Project  	   	relevance</a:t>
            </a:r>
          </a:p>
        </p:txBody>
      </p:sp>
      <p:pic>
        <p:nvPicPr>
          <p:cNvPr id="7" name="Picture 6">
            <a:extLst>
              <a:ext uri="{FF2B5EF4-FFF2-40B4-BE49-F238E27FC236}">
                <a16:creationId xmlns:a16="http://schemas.microsoft.com/office/drawing/2014/main" id="{8484F118-15B9-C506-93B8-8B6AE3D15952}"/>
              </a:ext>
            </a:extLst>
          </p:cNvPr>
          <p:cNvPicPr>
            <a:picLocks noChangeAspect="1"/>
          </p:cNvPicPr>
          <p:nvPr/>
        </p:nvPicPr>
        <p:blipFill>
          <a:blip r:embed="rId5"/>
          <a:stretch>
            <a:fillRect/>
          </a:stretch>
        </p:blipFill>
        <p:spPr>
          <a:xfrm>
            <a:off x="5040" y="-523974"/>
            <a:ext cx="12186960" cy="1774090"/>
          </a:xfrm>
          <a:prstGeom prst="rect">
            <a:avLst/>
          </a:prstGeom>
        </p:spPr>
      </p:pic>
      <p:pic>
        <p:nvPicPr>
          <p:cNvPr id="8" name="Picture 7">
            <a:extLst>
              <a:ext uri="{FF2B5EF4-FFF2-40B4-BE49-F238E27FC236}">
                <a16:creationId xmlns:a16="http://schemas.microsoft.com/office/drawing/2014/main" id="{506FF3DC-FE8F-CC2D-E9DB-C758FF5745CB}"/>
              </a:ext>
            </a:extLst>
          </p:cNvPr>
          <p:cNvPicPr>
            <a:picLocks noChangeAspect="1"/>
          </p:cNvPicPr>
          <p:nvPr/>
        </p:nvPicPr>
        <p:blipFill>
          <a:blip r:embed="rId6"/>
          <a:stretch>
            <a:fillRect/>
          </a:stretch>
        </p:blipFill>
        <p:spPr>
          <a:xfrm>
            <a:off x="5463508" y="3667018"/>
            <a:ext cx="3250922" cy="2431690"/>
          </a:xfrm>
          <a:prstGeom prst="rect">
            <a:avLst/>
          </a:prstGeom>
        </p:spPr>
      </p:pic>
    </p:spTree>
    <p:extLst>
      <p:ext uri="{BB962C8B-B14F-4D97-AF65-F5344CB8AC3E}">
        <p14:creationId xmlns:p14="http://schemas.microsoft.com/office/powerpoint/2010/main" val="3045957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413C1-8EAE-DC2B-6B08-38CFBAC19D5C}"/>
              </a:ext>
            </a:extLst>
          </p:cNvPr>
          <p:cNvSpPr>
            <a:spLocks noGrp="1"/>
          </p:cNvSpPr>
          <p:nvPr>
            <p:ph type="title"/>
          </p:nvPr>
        </p:nvSpPr>
        <p:spPr>
          <a:xfrm>
            <a:off x="838200" y="365125"/>
            <a:ext cx="10515600" cy="1067807"/>
          </a:xfrm>
        </p:spPr>
        <p:txBody>
          <a:bodyPr>
            <a:normAutofit fontScale="90000"/>
          </a:bodyPr>
          <a:lstStyle/>
          <a:p>
            <a:pPr algn="ctr"/>
            <a:r>
              <a:rPr lang="en-US" sz="3600" b="1" dirty="0">
                <a:latin typeface="Arial Narrow" panose="020B0606020202030204" pitchFamily="34" charset="0"/>
                <a:cs typeface="Sabon Next LT" panose="02000500000000000000" pitchFamily="2" charset="0"/>
              </a:rPr>
              <a:t>Relevant new occupations identified by directors to be created in their organizations </a:t>
            </a:r>
          </a:p>
        </p:txBody>
      </p:sp>
      <p:graphicFrame>
        <p:nvGraphicFramePr>
          <p:cNvPr id="4" name="Content Placeholder 3">
            <a:extLst>
              <a:ext uri="{FF2B5EF4-FFF2-40B4-BE49-F238E27FC236}">
                <a16:creationId xmlns:a16="http://schemas.microsoft.com/office/drawing/2014/main" id="{457A9183-D7C7-6A2E-4EAD-6E37C1F9AD12}"/>
              </a:ext>
            </a:extLst>
          </p:cNvPr>
          <p:cNvGraphicFramePr>
            <a:graphicFrameLocks noGrp="1"/>
          </p:cNvGraphicFramePr>
          <p:nvPr>
            <p:ph idx="1"/>
          </p:nvPr>
        </p:nvGraphicFramePr>
        <p:xfrm>
          <a:off x="986953" y="1432932"/>
          <a:ext cx="9147717" cy="4720577"/>
        </p:xfrm>
        <a:graphic>
          <a:graphicData uri="http://schemas.openxmlformats.org/drawingml/2006/chart">
            <c:chart xmlns:c="http://schemas.openxmlformats.org/drawingml/2006/chart" xmlns:r="http://schemas.openxmlformats.org/officeDocument/2006/relationships" r:id="rId3"/>
          </a:graphicData>
        </a:graphic>
      </p:graphicFrame>
      <p:sp>
        <p:nvSpPr>
          <p:cNvPr id="5" name="Oval 4">
            <a:extLst>
              <a:ext uri="{FF2B5EF4-FFF2-40B4-BE49-F238E27FC236}">
                <a16:creationId xmlns:a16="http://schemas.microsoft.com/office/drawing/2014/main" id="{F181159E-BF44-1D94-70DB-067FD2C6AD35}"/>
              </a:ext>
            </a:extLst>
          </p:cNvPr>
          <p:cNvSpPr/>
          <p:nvPr/>
        </p:nvSpPr>
        <p:spPr>
          <a:xfrm>
            <a:off x="3392706" y="1381476"/>
            <a:ext cx="602166" cy="3460818"/>
          </a:xfrm>
          <a:prstGeom prst="ellipse">
            <a:avLst/>
          </a:prstGeom>
          <a:noFill/>
          <a:ln w="25400">
            <a:solidFill>
              <a:schemeClr val="accent6"/>
            </a:solidFill>
            <a:extLst>
              <a:ext uri="{C807C97D-BFC1-408E-A445-0C87EB9F89A2}">
                <ask:lineSketchStyleProps xmlns:ask="http://schemas.microsoft.com/office/drawing/2018/sketchyshapes" sd="1219033472">
                  <a:custGeom>
                    <a:avLst/>
                    <a:gdLst>
                      <a:gd name="connsiteX0" fmla="*/ 0 w 635620"/>
                      <a:gd name="connsiteY0" fmla="*/ 1820437 h 3640874"/>
                      <a:gd name="connsiteX1" fmla="*/ 317810 w 635620"/>
                      <a:gd name="connsiteY1" fmla="*/ 0 h 3640874"/>
                      <a:gd name="connsiteX2" fmla="*/ 635620 w 635620"/>
                      <a:gd name="connsiteY2" fmla="*/ 1820437 h 3640874"/>
                      <a:gd name="connsiteX3" fmla="*/ 317810 w 635620"/>
                      <a:gd name="connsiteY3" fmla="*/ 3640874 h 3640874"/>
                      <a:gd name="connsiteX4" fmla="*/ 0 w 635620"/>
                      <a:gd name="connsiteY4" fmla="*/ 1820437 h 3640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620" h="3640874" extrusionOk="0">
                        <a:moveTo>
                          <a:pt x="0" y="1820437"/>
                        </a:moveTo>
                        <a:cubicBezTo>
                          <a:pt x="-38997" y="790983"/>
                          <a:pt x="114704" y="10353"/>
                          <a:pt x="317810" y="0"/>
                        </a:cubicBezTo>
                        <a:cubicBezTo>
                          <a:pt x="540808" y="9995"/>
                          <a:pt x="519605" y="818726"/>
                          <a:pt x="635620" y="1820437"/>
                        </a:cubicBezTo>
                        <a:cubicBezTo>
                          <a:pt x="609653" y="2851195"/>
                          <a:pt x="491524" y="3650867"/>
                          <a:pt x="317810" y="3640874"/>
                        </a:cubicBezTo>
                        <a:cubicBezTo>
                          <a:pt x="24302" y="3576321"/>
                          <a:pt x="177713" y="2910749"/>
                          <a:pt x="0" y="1820437"/>
                        </a:cubicBezTo>
                        <a:close/>
                      </a:path>
                    </a:pathLst>
                  </a:custGeom>
                  <ask:type>
                    <ask:lineSketchNone/>
                  </ask:type>
                </ask:lineSketchStyleProps>
              </a:ext>
            </a:extLst>
          </a:ln>
          <a:effectLst>
            <a:outerShdw blurRad="50800" dist="50800" dir="3000000" algn="ctr" rotWithShape="0">
              <a:srgbClr val="000000">
                <a:alpha val="43137"/>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AAC8308-E17C-3CF1-DBA5-CBDDC88C6539}"/>
              </a:ext>
            </a:extLst>
          </p:cNvPr>
          <p:cNvSpPr txBox="1"/>
          <p:nvPr/>
        </p:nvSpPr>
        <p:spPr>
          <a:xfrm>
            <a:off x="10602231" y="3562539"/>
            <a:ext cx="1503138"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Sabon Next LT" panose="02000500000000000000" pitchFamily="2" charset="0"/>
                <a:ea typeface="Calibri" panose="020F0502020204030204" pitchFamily="34" charset="0"/>
                <a:cs typeface="Sabon Next LT" panose="02000500000000000000" pitchFamily="2" charset="0"/>
              </a:rPr>
              <a:t>new energy sources for aviation, new fuels</a:t>
            </a:r>
            <a:endParaRPr kumimoji="0" lang="en-US" sz="1800" b="0" i="0" u="none" strike="noStrike" kern="1200" cap="none" spc="0" normalizeH="0" baseline="0" noProof="0" dirty="0">
              <a:ln>
                <a:noFill/>
              </a:ln>
              <a:solidFill>
                <a:prstClr val="black"/>
              </a:solidFill>
              <a:effectLst/>
              <a:uLnTx/>
              <a:uFillTx/>
              <a:latin typeface="Sabon Next LT" panose="02000500000000000000" pitchFamily="2" charset="0"/>
              <a:ea typeface="+mn-ea"/>
              <a:cs typeface="Sabon Next LT" panose="02000500000000000000" pitchFamily="2" charset="0"/>
            </a:endParaRPr>
          </a:p>
        </p:txBody>
      </p:sp>
      <p:sp>
        <p:nvSpPr>
          <p:cNvPr id="3" name="TextBox 2">
            <a:extLst>
              <a:ext uri="{FF2B5EF4-FFF2-40B4-BE49-F238E27FC236}">
                <a16:creationId xmlns:a16="http://schemas.microsoft.com/office/drawing/2014/main" id="{F449C1C5-7430-8008-B952-0C20044066E0}"/>
              </a:ext>
            </a:extLst>
          </p:cNvPr>
          <p:cNvSpPr txBox="1"/>
          <p:nvPr/>
        </p:nvSpPr>
        <p:spPr>
          <a:xfrm>
            <a:off x="649857" y="5808453"/>
            <a:ext cx="4244196" cy="9431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5291DB9D-E6B4-A5CD-E6B8-2597EFEB59B0}"/>
              </a:ext>
            </a:extLst>
          </p:cNvPr>
          <p:cNvSpPr/>
          <p:nvPr/>
        </p:nvSpPr>
        <p:spPr>
          <a:xfrm>
            <a:off x="7745185" y="1353506"/>
            <a:ext cx="568498" cy="3409362"/>
          </a:xfrm>
          <a:prstGeom prst="ellipse">
            <a:avLst/>
          </a:prstGeom>
          <a:solidFill>
            <a:schemeClr val="accent1">
              <a:alpha val="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724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D6276-264C-D872-232B-1C816066A34A}"/>
              </a:ext>
            </a:extLst>
          </p:cNvPr>
          <p:cNvSpPr>
            <a:spLocks noGrp="1"/>
          </p:cNvSpPr>
          <p:nvPr>
            <p:ph type="title"/>
          </p:nvPr>
        </p:nvSpPr>
        <p:spPr>
          <a:xfrm>
            <a:off x="838200" y="365125"/>
            <a:ext cx="10515600" cy="779313"/>
          </a:xfrm>
        </p:spPr>
        <p:txBody>
          <a:bodyPr>
            <a:normAutofit/>
          </a:bodyPr>
          <a:lstStyle/>
          <a:p>
            <a:pPr marL="0" marR="0" lvl="0" indent="0" defTabSz="914400" rtl="0" eaLnBrk="1" fontAlgn="auto" latinLnBrk="0" hangingPunct="1">
              <a:lnSpc>
                <a:spcPct val="100000"/>
              </a:lnSpc>
              <a:spcBef>
                <a:spcPts val="0"/>
              </a:spcBef>
              <a:spcAft>
                <a:spcPts val="800"/>
              </a:spcAft>
              <a:tabLst/>
              <a:defRPr/>
            </a:pPr>
            <a:r>
              <a:rPr kumimoji="0" lang="en-US" sz="3600" b="1" i="0" u="none" strike="noStrike" kern="100" cap="none" spc="0" normalizeH="0" baseline="0" noProof="0" dirty="0">
                <a:ln>
                  <a:noFill/>
                </a:ln>
                <a:solidFill>
                  <a:srgbClr val="0070C0"/>
                </a:solidFill>
                <a:effectLst/>
                <a:uLnTx/>
                <a:uFillTx/>
                <a:latin typeface="Arial Narrow" panose="020B0606020202030204" pitchFamily="34" charset="0"/>
                <a:ea typeface="Calibri" panose="020F0502020204030204" pitchFamily="34" charset="0"/>
                <a:cs typeface="Arial" panose="020B0604020202020204" pitchFamily="34" charset="0"/>
              </a:rPr>
              <a:t>Emerging occupations</a:t>
            </a:r>
            <a:endParaRPr lang="en-US" dirty="0">
              <a:solidFill>
                <a:srgbClr val="0070C0"/>
              </a:solidFill>
            </a:endParaRPr>
          </a:p>
        </p:txBody>
      </p:sp>
      <p:sp>
        <p:nvSpPr>
          <p:cNvPr id="3" name="Content Placeholder 2">
            <a:extLst>
              <a:ext uri="{FF2B5EF4-FFF2-40B4-BE49-F238E27FC236}">
                <a16:creationId xmlns:a16="http://schemas.microsoft.com/office/drawing/2014/main" id="{175587D8-2B36-5177-D298-245C5415C52F}"/>
              </a:ext>
            </a:extLst>
          </p:cNvPr>
          <p:cNvSpPr>
            <a:spLocks noGrp="1"/>
          </p:cNvSpPr>
          <p:nvPr>
            <p:ph idx="1"/>
          </p:nvPr>
        </p:nvSpPr>
        <p:spPr>
          <a:xfrm>
            <a:off x="981973" y="1440312"/>
            <a:ext cx="4021347" cy="3511250"/>
          </a:xfrm>
        </p:spPr>
        <p:txBody>
          <a:bodyPr/>
          <a:lstStyle/>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Specialist in environment</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Sustainable Aviation Policy</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Sustainable Aviation Engineer</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Sustainable Airport Planner</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Climate change specialist</a:t>
            </a:r>
          </a:p>
          <a:p>
            <a:pPr marL="228600" marR="0" lvl="0" indent="-228600" algn="l" defTabSz="914400" rtl="0" eaLnBrk="1" fontAlgn="auto" latinLnBrk="0" hangingPunct="1">
              <a:lnSpc>
                <a:spcPts val="26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Consumer energy analysts</a:t>
            </a:r>
          </a:p>
          <a:p>
            <a:pPr marL="228600" marR="0" lvl="0" indent="-228600" algn="l" defTabSz="914400" rtl="0" eaLnBrk="1" fontAlgn="auto" latinLnBrk="0" hangingPunct="1">
              <a:lnSpc>
                <a:spcPts val="26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Air Quality  Analyst</a:t>
            </a:r>
          </a:p>
          <a:p>
            <a:endParaRPr lang="en-US" dirty="0"/>
          </a:p>
        </p:txBody>
      </p:sp>
      <p:sp>
        <p:nvSpPr>
          <p:cNvPr id="4" name="TextBox 3">
            <a:extLst>
              <a:ext uri="{FF2B5EF4-FFF2-40B4-BE49-F238E27FC236}">
                <a16:creationId xmlns:a16="http://schemas.microsoft.com/office/drawing/2014/main" id="{38C0B05E-37E0-F747-9596-B818D5FD6447}"/>
              </a:ext>
            </a:extLst>
          </p:cNvPr>
          <p:cNvSpPr txBox="1"/>
          <p:nvPr/>
        </p:nvSpPr>
        <p:spPr>
          <a:xfrm>
            <a:off x="5574549" y="1440312"/>
            <a:ext cx="4816415" cy="3373359"/>
          </a:xfrm>
          <a:prstGeom prst="rect">
            <a:avLst/>
          </a:prstGeom>
          <a:noFill/>
        </p:spPr>
        <p:txBody>
          <a:bodyPr wrap="square" rtlCol="0">
            <a:spAutoFit/>
          </a:bodyPr>
          <a:lstStyle/>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Sustainable Aviation Educator</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Green Fuels Researcher</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Battery technicians</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Solar flight specialists</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Pilots for UAV</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1"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Drone Traffic Manager</a:t>
            </a:r>
          </a:p>
          <a:p>
            <a:pPr marL="228600" marR="0" lvl="0" indent="-228600" algn="l" defTabSz="914400" rtl="0" eaLnBrk="1" fontAlgn="auto" latinLnBrk="0" hangingPunct="1">
              <a:lnSpc>
                <a:spcPts val="3000"/>
              </a:lnSpc>
              <a:spcBef>
                <a:spcPts val="0"/>
              </a:spcBef>
              <a:spcAft>
                <a:spcPts val="800"/>
              </a:spcAft>
              <a:buClrTx/>
              <a:buSzTx/>
              <a:buFont typeface="Arial" panose="020B0604020202020204" pitchFamily="34" charset="0"/>
              <a:buChar char="•"/>
              <a:tabLst/>
              <a:defRPr/>
            </a:pPr>
            <a:r>
              <a:rPr kumimoji="0" lang="en-US" sz="2400" b="0" i="0" u="none" strike="noStrike" kern="1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Arial" panose="020B0604020202020204" pitchFamily="34" charset="0"/>
              </a:rPr>
              <a:t>Thermal </a:t>
            </a:r>
          </a:p>
        </p:txBody>
      </p:sp>
      <p:sp>
        <p:nvSpPr>
          <p:cNvPr id="5" name="TextBox 4">
            <a:extLst>
              <a:ext uri="{FF2B5EF4-FFF2-40B4-BE49-F238E27FC236}">
                <a16:creationId xmlns:a16="http://schemas.microsoft.com/office/drawing/2014/main" id="{52A0DB66-0BB3-FE47-8CF0-B00B4275EB5D}"/>
              </a:ext>
            </a:extLst>
          </p:cNvPr>
          <p:cNvSpPr txBox="1"/>
          <p:nvPr/>
        </p:nvSpPr>
        <p:spPr>
          <a:xfrm>
            <a:off x="955797" y="5006888"/>
            <a:ext cx="7431458" cy="1324722"/>
          </a:xfrm>
          <a:prstGeom prst="rect">
            <a:avLst/>
          </a:prstGeom>
          <a:noFill/>
        </p:spPr>
        <p:txBody>
          <a:bodyPr wrap="square" rtlCol="0">
            <a:spAutoFit/>
          </a:bodyPr>
          <a:lstStyle/>
          <a:p>
            <a:pPr marL="0" marR="0" lvl="0" indent="0" algn="ctr" defTabSz="914377" rtl="0" eaLnBrk="1" fontAlgn="auto" latinLnBrk="0" hangingPunct="1">
              <a:lnSpc>
                <a:spcPts val="33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Times New Roman" panose="02020603050405020304" pitchFamily="18" charset="0"/>
                <a:cs typeface="Arial" panose="020B0604020202020204" pitchFamily="34" charset="0"/>
                <a:sym typeface="Arial"/>
              </a:rPr>
              <a:t>The </a:t>
            </a:r>
            <a:r>
              <a:rPr kumimoji="0" lang="en-GB" sz="2400" b="1"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Times New Roman" panose="02020603050405020304" pitchFamily="18" charset="0"/>
                <a:cs typeface="Arial" panose="020B0604020202020204" pitchFamily="34" charset="0"/>
                <a:sym typeface="Arial"/>
              </a:rPr>
              <a:t>digitalisation and the sustainability</a:t>
            </a:r>
            <a:r>
              <a:rPr kumimoji="0" lang="en-GB" sz="24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Times New Roman" panose="02020603050405020304" pitchFamily="18" charset="0"/>
                <a:cs typeface="Arial" panose="020B0604020202020204" pitchFamily="34" charset="0"/>
                <a:sym typeface="Arial"/>
              </a:rPr>
              <a:t> are a </a:t>
            </a:r>
            <a:r>
              <a:rPr kumimoji="0" lang="en-GB" sz="2400" b="1"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Times New Roman" panose="02020603050405020304" pitchFamily="18" charset="0"/>
                <a:cs typeface="Arial" panose="020B0604020202020204" pitchFamily="34" charset="0"/>
                <a:sym typeface="Arial"/>
              </a:rPr>
              <a:t>cross sectorial actions </a:t>
            </a:r>
            <a:r>
              <a:rPr kumimoji="0" lang="en-GB" sz="24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Times New Roman" panose="02020603050405020304" pitchFamily="18" charset="0"/>
                <a:cs typeface="Arial" panose="020B0604020202020204" pitchFamily="34" charset="0"/>
                <a:sym typeface="Arial"/>
              </a:rPr>
              <a:t>which suppose advanced skills and competences in aviation, ICT and sustainability simultaneously.</a:t>
            </a:r>
            <a:endParaRPr kumimoji="0" lang="en-GB" sz="2400" b="0" i="0" u="none" strike="noStrike" kern="1200" cap="none" spc="0" normalizeH="0" baseline="0" noProof="0" dirty="0">
              <a:ln>
                <a:noFill/>
              </a:ln>
              <a:solidFill>
                <a:srgbClr val="ED7D31">
                  <a:lumMod val="75000"/>
                </a:srgbClr>
              </a:solidFill>
              <a:effectLst/>
              <a:uLnTx/>
              <a:uFillTx/>
              <a:latin typeface="Arial Narrow" panose="020B0606020202030204" pitchFamily="34" charset="0"/>
              <a:ea typeface="+mn-ea"/>
              <a:cs typeface="Arial" panose="020B0604020202020204" pitchFamily="34" charset="0"/>
              <a:sym typeface="Arial"/>
            </a:endParaRPr>
          </a:p>
        </p:txBody>
      </p:sp>
      <p:pic>
        <p:nvPicPr>
          <p:cNvPr id="7" name="Picture 6">
            <a:extLst>
              <a:ext uri="{FF2B5EF4-FFF2-40B4-BE49-F238E27FC236}">
                <a16:creationId xmlns:a16="http://schemas.microsoft.com/office/drawing/2014/main" id="{BC5E1119-BA9F-FF6F-78A4-80C9CE58A506}"/>
              </a:ext>
            </a:extLst>
          </p:cNvPr>
          <p:cNvPicPr>
            <a:picLocks noChangeAspect="1"/>
          </p:cNvPicPr>
          <p:nvPr/>
        </p:nvPicPr>
        <p:blipFill rotWithShape="1">
          <a:blip r:embed="rId2"/>
          <a:srcRect l="45944" t="21300" r="25896" b="4368"/>
          <a:stretch/>
        </p:blipFill>
        <p:spPr>
          <a:xfrm>
            <a:off x="9217572" y="2832671"/>
            <a:ext cx="2617870" cy="3886903"/>
          </a:xfrm>
          <a:prstGeom prst="rect">
            <a:avLst/>
          </a:prstGeom>
        </p:spPr>
      </p:pic>
    </p:spTree>
    <p:extLst>
      <p:ext uri="{BB962C8B-B14F-4D97-AF65-F5344CB8AC3E}">
        <p14:creationId xmlns:p14="http://schemas.microsoft.com/office/powerpoint/2010/main" val="23770368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DEEC1DE-2BC1-6E4F-7355-BF111DF86653}"/>
              </a:ext>
            </a:extLst>
          </p:cNvPr>
          <p:cNvSpPr txBox="1">
            <a:spLocks/>
          </p:cNvSpPr>
          <p:nvPr/>
        </p:nvSpPr>
        <p:spPr>
          <a:xfrm>
            <a:off x="1339838" y="0"/>
            <a:ext cx="8195226" cy="910479"/>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262626"/>
                </a:solidFill>
                <a:effectLst/>
                <a:uLnTx/>
                <a:uFillTx/>
                <a:latin typeface="Arial Narrow" panose="020B0606020202030204" pitchFamily="34" charset="0"/>
                <a:ea typeface="+mj-ea"/>
                <a:cs typeface="Sabon Next LT" panose="02000500000000000000" pitchFamily="2" charset="0"/>
              </a:rPr>
              <a:t>Educators' opinion on new occupations regarding technological progress  </a:t>
            </a:r>
          </a:p>
        </p:txBody>
      </p:sp>
      <p:graphicFrame>
        <p:nvGraphicFramePr>
          <p:cNvPr id="4" name="Gráfico 3">
            <a:extLst>
              <a:ext uri="{FF2B5EF4-FFF2-40B4-BE49-F238E27FC236}">
                <a16:creationId xmlns:a16="http://schemas.microsoft.com/office/drawing/2014/main" id="{439F032E-9619-BA6C-D07B-BBD5333B8DB1}"/>
              </a:ext>
            </a:extLst>
          </p:cNvPr>
          <p:cNvGraphicFramePr/>
          <p:nvPr>
            <p:extLst>
              <p:ext uri="{D42A27DB-BD31-4B8C-83A1-F6EECF244321}">
                <p14:modId xmlns:p14="http://schemas.microsoft.com/office/powerpoint/2010/main" val="2057822594"/>
              </p:ext>
            </p:extLst>
          </p:nvPr>
        </p:nvGraphicFramePr>
        <p:xfrm>
          <a:off x="2286000" y="1082223"/>
          <a:ext cx="7619999" cy="57757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74212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18D84A6B-17AB-D7CE-45A6-431B96CDE76A}"/>
              </a:ext>
            </a:extLst>
          </p:cNvPr>
          <p:cNvGraphicFramePr/>
          <p:nvPr>
            <p:extLst>
              <p:ext uri="{D42A27DB-BD31-4B8C-83A1-F6EECF244321}">
                <p14:modId xmlns:p14="http://schemas.microsoft.com/office/powerpoint/2010/main" val="64432308"/>
              </p:ext>
            </p:extLst>
          </p:nvPr>
        </p:nvGraphicFramePr>
        <p:xfrm>
          <a:off x="6159261" y="2432650"/>
          <a:ext cx="5848118" cy="33933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a:extLst>
              <a:ext uri="{FF2B5EF4-FFF2-40B4-BE49-F238E27FC236}">
                <a16:creationId xmlns:a16="http://schemas.microsoft.com/office/drawing/2014/main" id="{FA12ACD3-F50A-9987-9ED6-1D943766CA6C}"/>
              </a:ext>
            </a:extLst>
          </p:cNvPr>
          <p:cNvGraphicFramePr/>
          <p:nvPr>
            <p:extLst>
              <p:ext uri="{D42A27DB-BD31-4B8C-83A1-F6EECF244321}">
                <p14:modId xmlns:p14="http://schemas.microsoft.com/office/powerpoint/2010/main" val="1940877358"/>
              </p:ext>
            </p:extLst>
          </p:nvPr>
        </p:nvGraphicFramePr>
        <p:xfrm>
          <a:off x="247324" y="2432650"/>
          <a:ext cx="5911936" cy="334704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8DEEC1DE-2BC1-6E4F-7355-BF111DF86653}"/>
              </a:ext>
            </a:extLst>
          </p:cNvPr>
          <p:cNvSpPr txBox="1">
            <a:spLocks/>
          </p:cNvSpPr>
          <p:nvPr/>
        </p:nvSpPr>
        <p:spPr>
          <a:xfrm>
            <a:off x="1158893" y="0"/>
            <a:ext cx="9970661" cy="961669"/>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62626"/>
                </a:solidFill>
                <a:effectLst/>
                <a:uLnTx/>
                <a:uFillTx/>
                <a:latin typeface="Arial Narrow" panose="020B0606020202030204" pitchFamily="34" charset="0"/>
                <a:ea typeface="+mj-ea"/>
                <a:cs typeface="Sabon Next LT" panose="02000500000000000000" pitchFamily="2" charset="0"/>
              </a:rPr>
              <a:t>Future occupations – educators’ opinion  </a:t>
            </a:r>
          </a:p>
        </p:txBody>
      </p:sp>
      <p:sp>
        <p:nvSpPr>
          <p:cNvPr id="3" name="TextBox 2">
            <a:extLst>
              <a:ext uri="{FF2B5EF4-FFF2-40B4-BE49-F238E27FC236}">
                <a16:creationId xmlns:a16="http://schemas.microsoft.com/office/drawing/2014/main" id="{8B7A745E-96C0-7789-5F9B-0A52E959A3B7}"/>
              </a:ext>
            </a:extLst>
          </p:cNvPr>
          <p:cNvSpPr txBox="1"/>
          <p:nvPr/>
        </p:nvSpPr>
        <p:spPr>
          <a:xfrm>
            <a:off x="767883" y="1166774"/>
            <a:ext cx="10518212"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94DFF">
                    <a:lumMod val="75000"/>
                  </a:srgbClr>
                </a:solidFill>
                <a:effectLst/>
                <a:uLnTx/>
                <a:uFillTx/>
                <a:latin typeface="Arial Narrow" panose="020B0606020202030204" pitchFamily="34" charset="0"/>
                <a:ea typeface="+mn-ea"/>
                <a:cs typeface="Sabon Next LT" panose="02000500000000000000" pitchFamily="2" charset="0"/>
              </a:rPr>
              <a:t>Future occupations that will lead the air transport in 5 and 10 years concerning ICT and sustainable development:</a:t>
            </a:r>
            <a:endParaRPr kumimoji="0" lang="en-US" sz="2800" b="0" i="0" u="none" strike="noStrike" kern="1200" cap="none" spc="0" normalizeH="0" baseline="0" noProof="0" dirty="0">
              <a:ln>
                <a:noFill/>
              </a:ln>
              <a:solidFill>
                <a:srgbClr val="794DFF">
                  <a:lumMod val="75000"/>
                </a:srgb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5361551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056C4CD-04BA-43F0-9E90-E302FB7F6C79}"/>
              </a:ext>
            </a:extLst>
          </p:cNvPr>
          <p:cNvGraphicFramePr>
            <a:graphicFrameLocks noGrp="1"/>
          </p:cNvGraphicFramePr>
          <p:nvPr/>
        </p:nvGraphicFramePr>
        <p:xfrm>
          <a:off x="0" y="1101491"/>
          <a:ext cx="12192002" cy="5099942"/>
        </p:xfrm>
        <a:graphic>
          <a:graphicData uri="http://schemas.openxmlformats.org/drawingml/2006/table">
            <a:tbl>
              <a:tblPr firstRow="1" bandRow="1">
                <a:tableStyleId>{5C22544A-7EE6-4342-B048-85BDC9FD1C3A}</a:tableStyleId>
              </a:tblPr>
              <a:tblGrid>
                <a:gridCol w="1371832">
                  <a:extLst>
                    <a:ext uri="{9D8B030D-6E8A-4147-A177-3AD203B41FA5}">
                      <a16:colId xmlns:a16="http://schemas.microsoft.com/office/drawing/2014/main" val="520228905"/>
                    </a:ext>
                  </a:extLst>
                </a:gridCol>
                <a:gridCol w="3625258">
                  <a:extLst>
                    <a:ext uri="{9D8B030D-6E8A-4147-A177-3AD203B41FA5}">
                      <a16:colId xmlns:a16="http://schemas.microsoft.com/office/drawing/2014/main" val="2734400286"/>
                    </a:ext>
                  </a:extLst>
                </a:gridCol>
                <a:gridCol w="3597456">
                  <a:extLst>
                    <a:ext uri="{9D8B030D-6E8A-4147-A177-3AD203B41FA5}">
                      <a16:colId xmlns:a16="http://schemas.microsoft.com/office/drawing/2014/main" val="329907164"/>
                    </a:ext>
                  </a:extLst>
                </a:gridCol>
                <a:gridCol w="3597456">
                  <a:extLst>
                    <a:ext uri="{9D8B030D-6E8A-4147-A177-3AD203B41FA5}">
                      <a16:colId xmlns:a16="http://schemas.microsoft.com/office/drawing/2014/main" val="3156601802"/>
                    </a:ext>
                  </a:extLst>
                </a:gridCol>
              </a:tblGrid>
              <a:tr h="0">
                <a:tc>
                  <a:txBody>
                    <a:bodyPr/>
                    <a:lstStyle/>
                    <a:p>
                      <a:pPr marL="0" marR="0" algn="ctr">
                        <a:lnSpc>
                          <a:spcPts val="3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C</a:t>
                      </a: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ategories of </a:t>
                      </a: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o</a:t>
                      </a: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ccupations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3000"/>
                        </a:lnSpc>
                        <a:spcBef>
                          <a:spcPts val="0"/>
                        </a:spcBef>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Groups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gn="ctr">
                        <a:lnSpc>
                          <a:spcPts val="3000"/>
                        </a:lnSpc>
                        <a:spcBef>
                          <a:spcPts val="0"/>
                        </a:spcBef>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Occupations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2887894177"/>
                  </a:ext>
                </a:extLst>
              </a:tr>
              <a:tr h="561787">
                <a:tc rowSpan="6">
                  <a:txBody>
                    <a:bodyPr/>
                    <a:lstStyle/>
                    <a:p>
                      <a:pPr marL="0" marR="0" algn="ctr">
                        <a:lnSpc>
                          <a:spcPts val="3000"/>
                        </a:lnSpc>
                        <a:spcBef>
                          <a:spcPts val="0"/>
                        </a:spcBef>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Aviation and ICT</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ts val="3000"/>
                        </a:lnSpc>
                        <a:spcBef>
                          <a:spcPts val="0"/>
                        </a:spcBef>
                        <a:spcAft>
                          <a:spcPts val="0"/>
                        </a:spcAft>
                      </a:pPr>
                      <a:r>
                        <a:rPr lang="ro-RO" sz="1800" b="1" dirty="0">
                          <a:solidFill>
                            <a:srgbClr val="0070C0"/>
                          </a:solidFill>
                          <a:effectLst/>
                          <a:latin typeface="Arial Narrow" panose="020B0606020202030204" pitchFamily="34" charset="0"/>
                          <a:ea typeface="Calibri" panose="020F0502020204030204" pitchFamily="34" charset="0"/>
                          <a:cs typeface="Times New Roman" panose="02020603050405020304" pitchFamily="18" charset="0"/>
                        </a:rPr>
                        <a:t>Big Data applied in aviation</a:t>
                      </a:r>
                      <a:endParaRPr lang="en-US" sz="1800" b="1" dirty="0">
                        <a:solidFill>
                          <a:srgbClr val="0070C0"/>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marL="0" marR="0">
                        <a:lnSpc>
                          <a:spcPts val="3000"/>
                        </a:lnSpc>
                        <a:spcBef>
                          <a:spcPts val="0"/>
                        </a:spcBef>
                        <a:spcAft>
                          <a:spcPts val="0"/>
                        </a:spcAft>
                      </a:pPr>
                      <a:r>
                        <a:rPr lang="ro-RO" sz="1800" dirty="0">
                          <a:effectLst/>
                          <a:latin typeface="Arial Narrow" panose="020B0606020202030204" pitchFamily="34" charset="0"/>
                          <a:ea typeface="Calibri" panose="020F0502020204030204" pitchFamily="34" charset="0"/>
                          <a:cs typeface="Times New Roman" panose="02020603050405020304" pitchFamily="18" charset="0"/>
                        </a:rPr>
                        <a:t>Big Data Architect</a:t>
                      </a:r>
                      <a:r>
                        <a:rPr lang="en-US" sz="1800" dirty="0">
                          <a:effectLst/>
                          <a:latin typeface="Arial Narrow" panose="020B0606020202030204" pitchFamily="34" charset="0"/>
                          <a:ea typeface="Calibri" panose="020F0502020204030204" pitchFamily="34" charset="0"/>
                          <a:cs typeface="Times New Roman" panose="02020603050405020304" pitchFamily="18" charset="0"/>
                        </a:rPr>
                        <a:t>, Data Scientist, Data Analyst, Chief Data Officer, Data Protection Officer</a:t>
                      </a:r>
                    </a:p>
                  </a:txBody>
                  <a:tcPr marL="68580" marR="68580" marT="0" marB="0"/>
                </a:tc>
                <a:tc hMerge="1">
                  <a:txBody>
                    <a:bodyPr/>
                    <a:lstStyle/>
                    <a:p>
                      <a:endParaRPr lang="en-US"/>
                    </a:p>
                  </a:txBody>
                  <a:tcPr/>
                </a:tc>
                <a:extLst>
                  <a:ext uri="{0D108BD9-81ED-4DB2-BD59-A6C34878D82A}">
                    <a16:rowId xmlns:a16="http://schemas.microsoft.com/office/drawing/2014/main" val="4093531193"/>
                  </a:ext>
                </a:extLst>
              </a:tr>
              <a:tr h="596273">
                <a:tc vMerge="1">
                  <a:txBody>
                    <a:bodyPr/>
                    <a:lstStyle/>
                    <a:p>
                      <a:endParaRPr lang="en-US" sz="1800" kern="1200" dirty="0">
                        <a:solidFill>
                          <a:schemeClr val="dk1"/>
                        </a:solidFill>
                        <a:effectLst/>
                        <a:latin typeface="Arial Narrow" panose="020B0606020202030204" pitchFamily="34" charset="0"/>
                        <a:cs typeface="Times New Roman" panose="02020603050405020304" pitchFamily="18" charset="0"/>
                      </a:endParaRPr>
                    </a:p>
                  </a:txBody>
                  <a:tcPr/>
                </a:tc>
                <a:tc>
                  <a:txBody>
                    <a:bodyPr/>
                    <a:lstStyle/>
                    <a:p>
                      <a:pPr>
                        <a:lnSpc>
                          <a:spcPts val="3000"/>
                        </a:lnSpc>
                      </a:pPr>
                      <a:r>
                        <a:rPr lang="en-US" sz="1800" b="1" kern="1200" dirty="0">
                          <a:solidFill>
                            <a:srgbClr val="0070C0"/>
                          </a:solidFill>
                          <a:effectLst/>
                          <a:latin typeface="Arial Narrow" panose="020B0606020202030204" pitchFamily="34" charset="0"/>
                          <a:cs typeface="Times New Roman" panose="02020603050405020304" pitchFamily="18" charset="0"/>
                        </a:rPr>
                        <a:t>Cybersecurity</a:t>
                      </a:r>
                    </a:p>
                  </a:txBody>
                  <a:tcPr anchor="ctr"/>
                </a:tc>
                <a:tc gridSpan="2">
                  <a:txBody>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1800" kern="1200" dirty="0">
                          <a:solidFill>
                            <a:schemeClr val="dk1"/>
                          </a:solidFill>
                          <a:effectLst/>
                          <a:latin typeface="Arial Narrow" panose="020B0606020202030204" pitchFamily="34" charset="0"/>
                          <a:ea typeface="+mn-ea"/>
                          <a:cs typeface="Times New Roman" panose="02020603050405020304" pitchFamily="18" charset="0"/>
                        </a:rPr>
                        <a:t>Auditor, Crisis Management Specialist, Expert intrusion tests, Head of the Information Systems Security, Secure communication supervisor	</a:t>
                      </a:r>
                    </a:p>
                  </a:txBody>
                  <a:tcPr/>
                </a:tc>
                <a:tc hMerge="1">
                  <a:txBody>
                    <a:bodyPr/>
                    <a:lstStyle/>
                    <a:p>
                      <a:endParaRPr lang="en-US"/>
                    </a:p>
                  </a:txBody>
                  <a:tcPr/>
                </a:tc>
                <a:extLst>
                  <a:ext uri="{0D108BD9-81ED-4DB2-BD59-A6C34878D82A}">
                    <a16:rowId xmlns:a16="http://schemas.microsoft.com/office/drawing/2014/main" val="53843970"/>
                  </a:ext>
                </a:extLst>
              </a:tr>
              <a:tr h="345460">
                <a:tc vMerge="1">
                  <a:txBody>
                    <a:bodyPr/>
                    <a:lstStyle/>
                    <a:p>
                      <a:endParaRPr lang="en-US" dirty="0"/>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Data Storytelling</a:t>
                      </a:r>
                    </a:p>
                  </a:txBody>
                  <a:tcPr anchor="ctr"/>
                </a:tc>
                <a:tc gridSpan="2">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Data Storyteller, Data Scientist, Business Analyst, Web Analyst 	</a:t>
                      </a:r>
                    </a:p>
                  </a:txBody>
                  <a:tcPr/>
                </a:tc>
                <a:tc hMerge="1">
                  <a:txBody>
                    <a:bodyPr/>
                    <a:lstStyle/>
                    <a:p>
                      <a:endParaRPr lang="en-US"/>
                    </a:p>
                  </a:txBody>
                  <a:tcPr/>
                </a:tc>
                <a:extLst>
                  <a:ext uri="{0D108BD9-81ED-4DB2-BD59-A6C34878D82A}">
                    <a16:rowId xmlns:a16="http://schemas.microsoft.com/office/drawing/2014/main" val="1587687467"/>
                  </a:ext>
                </a:extLst>
              </a:tr>
              <a:tr h="214091">
                <a:tc vMerge="1">
                  <a:txBody>
                    <a:bodyPr/>
                    <a:lstStyle/>
                    <a:p>
                      <a:endParaRPr lang="en-US" dirty="0"/>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Data Science </a:t>
                      </a:r>
                    </a:p>
                  </a:txBody>
                  <a:tcPr anchor="ctr"/>
                </a:tc>
                <a:tc>
                  <a:txBody>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1800" kern="1200" dirty="0">
                          <a:solidFill>
                            <a:schemeClr val="dk1"/>
                          </a:solidFill>
                          <a:effectLst/>
                          <a:latin typeface="Arial Narrow" panose="020B0606020202030204" pitchFamily="34" charset="0"/>
                          <a:ea typeface="+mn-ea"/>
                          <a:cs typeface="Times New Roman" panose="02020603050405020304" pitchFamily="18" charset="0"/>
                        </a:rPr>
                        <a:t>Chief Data Officer, Data Steward, Data Analyst, Data Scientist, Data-Miner, Developers and integrators of blockchain and virtual technology, AI engineer </a:t>
                      </a:r>
                    </a:p>
                  </a:txBody>
                  <a:tcPr/>
                </a:tc>
                <a:tc>
                  <a:txBody>
                    <a:bodyPr/>
                    <a:lstStyle/>
                    <a:p>
                      <a:pPr marL="0" marR="0" lvl="0" indent="0" algn="l" defTabSz="914400" rtl="0" eaLnBrk="1" fontAlgn="auto" latinLnBrk="0" hangingPunct="1">
                        <a:lnSpc>
                          <a:spcPts val="3000"/>
                        </a:lnSpc>
                        <a:spcBef>
                          <a:spcPts val="0"/>
                        </a:spcBef>
                        <a:spcAft>
                          <a:spcPts val="0"/>
                        </a:spcAft>
                        <a:buClrTx/>
                        <a:buSzTx/>
                        <a:buFontTx/>
                        <a:buNone/>
                        <a:tabLst/>
                        <a:defRPr/>
                      </a:pPr>
                      <a:endParaRPr lang="en-US" sz="1800" kern="1200" dirty="0">
                        <a:solidFill>
                          <a:schemeClr val="dk1"/>
                        </a:solidFill>
                        <a:effectLst/>
                        <a:latin typeface="Arial Narrow" panose="020B0606020202030204" pitchFamily="34" charset="0"/>
                        <a:ea typeface="+mn-ea"/>
                        <a:cs typeface="Times New Roman" panose="02020603050405020304" pitchFamily="18" charset="0"/>
                      </a:endParaRPr>
                    </a:p>
                  </a:txBody>
                  <a:tcPr/>
                </a:tc>
                <a:extLst>
                  <a:ext uri="{0D108BD9-81ED-4DB2-BD59-A6C34878D82A}">
                    <a16:rowId xmlns:a16="http://schemas.microsoft.com/office/drawing/2014/main" val="4241409517"/>
                  </a:ext>
                </a:extLst>
              </a:tr>
              <a:tr h="214091">
                <a:tc vMerge="1">
                  <a:txBody>
                    <a:bodyPr/>
                    <a:lstStyle/>
                    <a:p>
                      <a:endParaRPr lang="en-US"/>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Piloting</a:t>
                      </a:r>
                    </a:p>
                  </a:txBody>
                  <a:tcPr anchor="ctr"/>
                </a:tc>
                <a:tc gridSpan="2">
                  <a:txBody>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1800" kern="1200" dirty="0">
                          <a:solidFill>
                            <a:schemeClr val="dk1"/>
                          </a:solidFill>
                          <a:effectLst/>
                          <a:latin typeface="Arial Narrow" panose="020B0606020202030204" pitchFamily="34" charset="0"/>
                          <a:ea typeface="+mn-ea"/>
                          <a:cs typeface="Times New Roman" panose="02020603050405020304" pitchFamily="18" charset="0"/>
                        </a:rPr>
                        <a:t>Remote pilot</a:t>
                      </a:r>
                    </a:p>
                  </a:txBody>
                  <a:tcPr/>
                </a:tc>
                <a:tc hMerge="1">
                  <a:txBody>
                    <a:bodyPr/>
                    <a:lstStyle/>
                    <a:p>
                      <a:pPr marL="0" marR="0" lvl="0" indent="0" algn="l" defTabSz="914400" rtl="0" eaLnBrk="1" fontAlgn="auto" latinLnBrk="0" hangingPunct="1">
                        <a:lnSpc>
                          <a:spcPts val="3000"/>
                        </a:lnSpc>
                        <a:spcBef>
                          <a:spcPts val="0"/>
                        </a:spcBef>
                        <a:spcAft>
                          <a:spcPts val="0"/>
                        </a:spcAft>
                        <a:buClrTx/>
                        <a:buSzTx/>
                        <a:buFontTx/>
                        <a:buNone/>
                        <a:tabLst/>
                        <a:defRPr/>
                      </a:pPr>
                      <a:endParaRPr lang="en-US" sz="1800" kern="1200" dirty="0">
                        <a:solidFill>
                          <a:schemeClr val="dk1"/>
                        </a:solidFill>
                        <a:effectLst/>
                        <a:latin typeface="Arial Narrow" panose="020B0606020202030204" pitchFamily="34" charset="0"/>
                        <a:ea typeface="+mn-ea"/>
                        <a:cs typeface="Times New Roman" panose="02020603050405020304" pitchFamily="18" charset="0"/>
                      </a:endParaRPr>
                    </a:p>
                  </a:txBody>
                  <a:tcPr/>
                </a:tc>
                <a:extLst>
                  <a:ext uri="{0D108BD9-81ED-4DB2-BD59-A6C34878D82A}">
                    <a16:rowId xmlns:a16="http://schemas.microsoft.com/office/drawing/2014/main" val="3307740906"/>
                  </a:ext>
                </a:extLst>
              </a:tr>
              <a:tr h="214091">
                <a:tc vMerge="1">
                  <a:txBody>
                    <a:bodyPr/>
                    <a:lstStyle/>
                    <a:p>
                      <a:endParaRPr lang="en-US"/>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New management approaches</a:t>
                      </a:r>
                    </a:p>
                  </a:txBody>
                  <a:tcPr anchor="ctr"/>
                </a:tc>
                <a:tc gridSpan="2">
                  <a:txBody>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1800" kern="1200" dirty="0">
                          <a:solidFill>
                            <a:schemeClr val="dk1"/>
                          </a:solidFill>
                          <a:effectLst/>
                          <a:latin typeface="Arial Narrow" panose="020B0606020202030204" pitchFamily="34" charset="0"/>
                          <a:ea typeface="+mn-ea"/>
                          <a:cs typeface="Times New Roman" panose="02020603050405020304" pitchFamily="18" charset="0"/>
                        </a:rPr>
                        <a:t>Expert in flight procedure design, managers for ACDM and APOC implementation</a:t>
                      </a:r>
                    </a:p>
                  </a:txBody>
                  <a:tcPr/>
                </a:tc>
                <a:tc hMerge="1">
                  <a:txBody>
                    <a:bodyPr/>
                    <a:lstStyle/>
                    <a:p>
                      <a:endParaRPr lang="en-US"/>
                    </a:p>
                  </a:txBody>
                  <a:tcPr/>
                </a:tc>
                <a:extLst>
                  <a:ext uri="{0D108BD9-81ED-4DB2-BD59-A6C34878D82A}">
                    <a16:rowId xmlns:a16="http://schemas.microsoft.com/office/drawing/2014/main" val="101221324"/>
                  </a:ext>
                </a:extLst>
              </a:tr>
            </a:tbl>
          </a:graphicData>
        </a:graphic>
      </p:graphicFrame>
      <p:sp>
        <p:nvSpPr>
          <p:cNvPr id="2" name="TextBox 1">
            <a:extLst>
              <a:ext uri="{FF2B5EF4-FFF2-40B4-BE49-F238E27FC236}">
                <a16:creationId xmlns:a16="http://schemas.microsoft.com/office/drawing/2014/main" id="{A26EB8DF-5F2C-3DBE-995F-54288B680D44}"/>
              </a:ext>
            </a:extLst>
          </p:cNvPr>
          <p:cNvSpPr txBox="1"/>
          <p:nvPr/>
        </p:nvSpPr>
        <p:spPr>
          <a:xfrm>
            <a:off x="2696853" y="184031"/>
            <a:ext cx="5880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Interdisciplinary occupations</a:t>
            </a:r>
          </a:p>
        </p:txBody>
      </p:sp>
    </p:spTree>
    <p:extLst>
      <p:ext uri="{BB962C8B-B14F-4D97-AF65-F5344CB8AC3E}">
        <p14:creationId xmlns:p14="http://schemas.microsoft.com/office/powerpoint/2010/main" val="348910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2056C4CD-04BA-43F0-9E90-E302FB7F6C79}"/>
              </a:ext>
            </a:extLst>
          </p:cNvPr>
          <p:cNvGraphicFramePr>
            <a:graphicFrameLocks noGrp="1"/>
          </p:cNvGraphicFramePr>
          <p:nvPr/>
        </p:nvGraphicFramePr>
        <p:xfrm>
          <a:off x="-51759" y="1492555"/>
          <a:ext cx="12192002" cy="3724032"/>
        </p:xfrm>
        <a:graphic>
          <a:graphicData uri="http://schemas.openxmlformats.org/drawingml/2006/table">
            <a:tbl>
              <a:tblPr firstRow="1" bandRow="1">
                <a:tableStyleId>{5C22544A-7EE6-4342-B048-85BDC9FD1C3A}</a:tableStyleId>
              </a:tblPr>
              <a:tblGrid>
                <a:gridCol w="1371832">
                  <a:extLst>
                    <a:ext uri="{9D8B030D-6E8A-4147-A177-3AD203B41FA5}">
                      <a16:colId xmlns:a16="http://schemas.microsoft.com/office/drawing/2014/main" val="520228905"/>
                    </a:ext>
                  </a:extLst>
                </a:gridCol>
                <a:gridCol w="3625258">
                  <a:extLst>
                    <a:ext uri="{9D8B030D-6E8A-4147-A177-3AD203B41FA5}">
                      <a16:colId xmlns:a16="http://schemas.microsoft.com/office/drawing/2014/main" val="2734400286"/>
                    </a:ext>
                  </a:extLst>
                </a:gridCol>
                <a:gridCol w="7194912">
                  <a:extLst>
                    <a:ext uri="{9D8B030D-6E8A-4147-A177-3AD203B41FA5}">
                      <a16:colId xmlns:a16="http://schemas.microsoft.com/office/drawing/2014/main" val="329907164"/>
                    </a:ext>
                  </a:extLst>
                </a:gridCol>
              </a:tblGrid>
              <a:tr h="0">
                <a:tc>
                  <a:txBody>
                    <a:bodyPr/>
                    <a:lstStyle/>
                    <a:p>
                      <a:pPr marL="0" marR="0" algn="ctr">
                        <a:lnSpc>
                          <a:spcPts val="3000"/>
                        </a:lnSpc>
                        <a:spcBef>
                          <a:spcPts val="0"/>
                        </a:spcBef>
                        <a:spcAft>
                          <a:spcPts val="0"/>
                        </a:spcAft>
                      </a:pP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C</a:t>
                      </a: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ategories of </a:t>
                      </a:r>
                      <a:r>
                        <a:rPr lang="en-US" sz="1800" b="1" dirty="0">
                          <a:effectLst/>
                          <a:latin typeface="Arial Narrow" panose="020B0606020202030204" pitchFamily="34" charset="0"/>
                          <a:ea typeface="Calibri" panose="020F0502020204030204" pitchFamily="34" charset="0"/>
                          <a:cs typeface="Times New Roman" panose="02020603050405020304" pitchFamily="18" charset="0"/>
                        </a:rPr>
                        <a:t>o</a:t>
                      </a: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ccupations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3000"/>
                        </a:lnSpc>
                        <a:spcBef>
                          <a:spcPts val="0"/>
                        </a:spcBef>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Groups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3000"/>
                        </a:lnSpc>
                        <a:spcBef>
                          <a:spcPts val="0"/>
                        </a:spcBef>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Occupations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7894177"/>
                  </a:ext>
                </a:extLst>
              </a:tr>
              <a:tr h="579638">
                <a:tc rowSpan="4">
                  <a:txBody>
                    <a:bodyPr/>
                    <a:lstStyle/>
                    <a:p>
                      <a:pPr algn="ctr">
                        <a:lnSpc>
                          <a:spcPts val="3000"/>
                        </a:lnSpc>
                      </a:pPr>
                      <a:r>
                        <a:rPr lang="en-US" b="1" dirty="0"/>
                        <a:t>Aviation, ICT and Marketing</a:t>
                      </a:r>
                    </a:p>
                  </a:txBody>
                  <a:tcPr anchor="ct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Search Engine Optimization (SEO)</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SEO Manager, SEO Consultant, Content Manager, Traffic Manager</a:t>
                      </a:r>
                    </a:p>
                  </a:txBody>
                  <a:tcPr/>
                </a:tc>
                <a:extLst>
                  <a:ext uri="{0D108BD9-81ED-4DB2-BD59-A6C34878D82A}">
                    <a16:rowId xmlns:a16="http://schemas.microsoft.com/office/drawing/2014/main" val="2444320621"/>
                  </a:ext>
                </a:extLst>
              </a:tr>
              <a:tr h="579638">
                <a:tc vMerge="1">
                  <a:txBody>
                    <a:bodyPr/>
                    <a:lstStyle/>
                    <a:p>
                      <a:endParaRPr lang="en-US" dirty="0"/>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E-CRM ( </a:t>
                      </a:r>
                      <a:r>
                        <a:rPr lang="en-US" sz="1800" kern="1200" dirty="0">
                          <a:solidFill>
                            <a:schemeClr val="dk1"/>
                          </a:solidFill>
                          <a:effectLst/>
                          <a:latin typeface="Arial Narrow" panose="020B0606020202030204" pitchFamily="34" charset="0"/>
                          <a:ea typeface="+mn-ea"/>
                          <a:cs typeface="Times New Roman" panose="02020603050405020304" pitchFamily="18" charset="0"/>
                        </a:rPr>
                        <a:t>Electronic Customer Relation Management) </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CRM Responsible, Consultant, CRM Manager, Project Manager, Data Analyst</a:t>
                      </a:r>
                    </a:p>
                  </a:txBody>
                  <a:tcPr/>
                </a:tc>
                <a:extLst>
                  <a:ext uri="{0D108BD9-81ED-4DB2-BD59-A6C34878D82A}">
                    <a16:rowId xmlns:a16="http://schemas.microsoft.com/office/drawing/2014/main" val="3277572590"/>
                  </a:ext>
                </a:extLst>
              </a:tr>
              <a:tr h="579638">
                <a:tc vMerge="1">
                  <a:txBody>
                    <a:bodyPr/>
                    <a:lstStyle/>
                    <a:p>
                      <a:endParaRPr lang="en-US" dirty="0"/>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E-reputation</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E-reputation Manager, E-reputation Consultant, Advisor / Watchman in e-reputation, Community Manager, Content Manager</a:t>
                      </a:r>
                    </a:p>
                  </a:txBody>
                  <a:tcPr/>
                </a:tc>
                <a:extLst>
                  <a:ext uri="{0D108BD9-81ED-4DB2-BD59-A6C34878D82A}">
                    <a16:rowId xmlns:a16="http://schemas.microsoft.com/office/drawing/2014/main" val="1749600781"/>
                  </a:ext>
                </a:extLst>
              </a:tr>
              <a:tr h="579638">
                <a:tc vMerge="1">
                  <a:txBody>
                    <a:bodyPr/>
                    <a:lstStyle/>
                    <a:p>
                      <a:endParaRPr lang="en-US" dirty="0"/>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User </a:t>
                      </a:r>
                      <a:r>
                        <a:rPr lang="en-US" sz="1800" b="1" kern="1200" dirty="0" err="1">
                          <a:solidFill>
                            <a:srgbClr val="0070C0"/>
                          </a:solidFill>
                          <a:effectLst/>
                          <a:latin typeface="Arial Narrow" panose="020B0606020202030204" pitchFamily="34" charset="0"/>
                          <a:ea typeface="+mn-ea"/>
                          <a:cs typeface="Times New Roman" panose="02020603050405020304" pitchFamily="18" charset="0"/>
                        </a:rPr>
                        <a:t>eXperience</a:t>
                      </a:r>
                      <a:r>
                        <a:rPr lang="en-US" sz="1800" b="1" kern="1200" dirty="0">
                          <a:solidFill>
                            <a:srgbClr val="0070C0"/>
                          </a:solidFill>
                          <a:effectLst/>
                          <a:latin typeface="Arial Narrow" panose="020B0606020202030204" pitchFamily="34" charset="0"/>
                          <a:ea typeface="+mn-ea"/>
                          <a:cs typeface="Times New Roman" panose="02020603050405020304" pitchFamily="18" charset="0"/>
                        </a:rPr>
                        <a:t> (UX) / User Interface (UI) design</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Service Designer, UX Manager, UI Designer, UX Designer, Ergonomist Designer</a:t>
                      </a:r>
                    </a:p>
                  </a:txBody>
                  <a:tcPr/>
                </a:tc>
                <a:extLst>
                  <a:ext uri="{0D108BD9-81ED-4DB2-BD59-A6C34878D82A}">
                    <a16:rowId xmlns:a16="http://schemas.microsoft.com/office/drawing/2014/main" val="764563611"/>
                  </a:ext>
                </a:extLst>
              </a:tr>
            </a:tbl>
          </a:graphicData>
        </a:graphic>
      </p:graphicFrame>
      <p:sp>
        <p:nvSpPr>
          <p:cNvPr id="2" name="TextBox 1">
            <a:extLst>
              <a:ext uri="{FF2B5EF4-FFF2-40B4-BE49-F238E27FC236}">
                <a16:creationId xmlns:a16="http://schemas.microsoft.com/office/drawing/2014/main" id="{A26EB8DF-5F2C-3DBE-995F-54288B680D44}"/>
              </a:ext>
            </a:extLst>
          </p:cNvPr>
          <p:cNvSpPr txBox="1"/>
          <p:nvPr/>
        </p:nvSpPr>
        <p:spPr>
          <a:xfrm>
            <a:off x="2530076" y="333555"/>
            <a:ext cx="58808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Interdisciplinary occupations</a:t>
            </a:r>
          </a:p>
        </p:txBody>
      </p:sp>
    </p:spTree>
    <p:extLst>
      <p:ext uri="{BB962C8B-B14F-4D97-AF65-F5344CB8AC3E}">
        <p14:creationId xmlns:p14="http://schemas.microsoft.com/office/powerpoint/2010/main" val="124733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0ABC012B-BAE2-0B77-5EF1-8EF320A40529}"/>
              </a:ext>
            </a:extLst>
          </p:cNvPr>
          <p:cNvGraphicFramePr>
            <a:graphicFrameLocks noGrp="1"/>
          </p:cNvGraphicFramePr>
          <p:nvPr/>
        </p:nvGraphicFramePr>
        <p:xfrm>
          <a:off x="197370" y="534411"/>
          <a:ext cx="11797259" cy="5789177"/>
        </p:xfrm>
        <a:graphic>
          <a:graphicData uri="http://schemas.openxmlformats.org/drawingml/2006/table">
            <a:tbl>
              <a:tblPr firstRow="1" bandRow="1">
                <a:tableStyleId>{5C22544A-7EE6-4342-B048-85BDC9FD1C3A}</a:tableStyleId>
              </a:tblPr>
              <a:tblGrid>
                <a:gridCol w="1783829">
                  <a:extLst>
                    <a:ext uri="{9D8B030D-6E8A-4147-A177-3AD203B41FA5}">
                      <a16:colId xmlns:a16="http://schemas.microsoft.com/office/drawing/2014/main" val="520228905"/>
                    </a:ext>
                  </a:extLst>
                </a:gridCol>
                <a:gridCol w="3957404">
                  <a:extLst>
                    <a:ext uri="{9D8B030D-6E8A-4147-A177-3AD203B41FA5}">
                      <a16:colId xmlns:a16="http://schemas.microsoft.com/office/drawing/2014/main" val="2734400286"/>
                    </a:ext>
                  </a:extLst>
                </a:gridCol>
                <a:gridCol w="6056026">
                  <a:extLst>
                    <a:ext uri="{9D8B030D-6E8A-4147-A177-3AD203B41FA5}">
                      <a16:colId xmlns:a16="http://schemas.microsoft.com/office/drawing/2014/main" val="329907164"/>
                    </a:ext>
                  </a:extLst>
                </a:gridCol>
              </a:tblGrid>
              <a:tr h="901307">
                <a:tc>
                  <a:txBody>
                    <a:bodyPr/>
                    <a:lstStyle/>
                    <a:p>
                      <a:pPr marL="0" marR="0" algn="ctr">
                        <a:lnSpc>
                          <a:spcPts val="3000"/>
                        </a:lnSpc>
                        <a:spcBef>
                          <a:spcPts val="0"/>
                        </a:spcBef>
                        <a:spcAft>
                          <a:spcPts val="0"/>
                        </a:spcAft>
                      </a:pPr>
                      <a:r>
                        <a:rPr lang="ro-RO" sz="2000" b="1" dirty="0">
                          <a:effectLst/>
                          <a:latin typeface="Arial Narrow" panose="020B0606020202030204" pitchFamily="34" charset="0"/>
                          <a:ea typeface="Calibri" panose="020F0502020204030204" pitchFamily="34" charset="0"/>
                          <a:cs typeface="Times New Roman" panose="02020603050405020304" pitchFamily="18" charset="0"/>
                        </a:rPr>
                        <a:t>Big categories of Occupations</a:t>
                      </a:r>
                      <a:endParaRPr lang="en-US" sz="2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3000"/>
                        </a:lnSpc>
                        <a:spcBef>
                          <a:spcPts val="0"/>
                        </a:spcBef>
                        <a:spcAft>
                          <a:spcPts val="0"/>
                        </a:spcAft>
                      </a:pPr>
                      <a:r>
                        <a:rPr lang="ro-RO" sz="2000" b="1" dirty="0">
                          <a:effectLst/>
                          <a:latin typeface="Arial Narrow" panose="020B0606020202030204" pitchFamily="34" charset="0"/>
                          <a:ea typeface="Calibri" panose="020F0502020204030204" pitchFamily="34" charset="0"/>
                          <a:cs typeface="Times New Roman" panose="02020603050405020304" pitchFamily="18" charset="0"/>
                        </a:rPr>
                        <a:t>Groups</a:t>
                      </a:r>
                      <a:endParaRPr lang="en-US" sz="2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3000"/>
                        </a:lnSpc>
                        <a:spcBef>
                          <a:spcPts val="0"/>
                        </a:spcBef>
                        <a:spcAft>
                          <a:spcPts val="0"/>
                        </a:spcAft>
                      </a:pPr>
                      <a:r>
                        <a:rPr lang="ro-RO" sz="2000" b="1" dirty="0">
                          <a:effectLst/>
                          <a:latin typeface="Arial Narrow" panose="020B0606020202030204" pitchFamily="34" charset="0"/>
                          <a:ea typeface="Calibri" panose="020F0502020204030204" pitchFamily="34" charset="0"/>
                          <a:cs typeface="Times New Roman" panose="02020603050405020304" pitchFamily="18" charset="0"/>
                        </a:rPr>
                        <a:t>Occupations</a:t>
                      </a:r>
                      <a:endParaRPr lang="en-US" sz="20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7894177"/>
                  </a:ext>
                </a:extLst>
              </a:tr>
              <a:tr h="778101">
                <a:tc rowSpan="5">
                  <a:txBody>
                    <a:bodyPr/>
                    <a:lstStyle/>
                    <a:p>
                      <a:pPr marL="0" marR="0" algn="ctr">
                        <a:lnSpc>
                          <a:spcPts val="3000"/>
                        </a:lnSpc>
                        <a:spcBef>
                          <a:spcPts val="0"/>
                        </a:spcBef>
                        <a:spcAft>
                          <a:spcPts val="0"/>
                        </a:spcAft>
                      </a:pPr>
                      <a:r>
                        <a:rPr lang="ro-RO" sz="2400" b="1" dirty="0">
                          <a:effectLst/>
                          <a:latin typeface="Arial Narrow" panose="020B0606020202030204" pitchFamily="34" charset="0"/>
                          <a:ea typeface="Calibri" panose="020F0502020204030204" pitchFamily="34" charset="0"/>
                          <a:cs typeface="Times New Roman" panose="02020603050405020304" pitchFamily="18" charset="0"/>
                        </a:rPr>
                        <a:t>Aviation and </a:t>
                      </a:r>
                      <a:r>
                        <a:rPr lang="en-US" sz="2400" b="1" dirty="0">
                          <a:effectLst/>
                          <a:latin typeface="Arial Narrow" panose="020B0606020202030204" pitchFamily="34" charset="0"/>
                          <a:ea typeface="Calibri" panose="020F0502020204030204" pitchFamily="34" charset="0"/>
                          <a:cs typeface="Times New Roman" panose="02020603050405020304" pitchFamily="18" charset="0"/>
                        </a:rPr>
                        <a:t>sustainable development</a:t>
                      </a:r>
                    </a:p>
                  </a:txBody>
                  <a:tcPr marL="68580" marR="68580" marT="0" marB="0" anchor="ctr"/>
                </a:tc>
                <a:tc>
                  <a:txBody>
                    <a:bodyPr/>
                    <a:lstStyle/>
                    <a:p>
                      <a:pPr marL="0" marR="0">
                        <a:lnSpc>
                          <a:spcPts val="3000"/>
                        </a:lnSpc>
                        <a:spcBef>
                          <a:spcPts val="0"/>
                        </a:spcBef>
                        <a:spcAft>
                          <a:spcPts val="0"/>
                        </a:spcAft>
                      </a:pPr>
                      <a:r>
                        <a:rPr lang="en-US" sz="2000" b="1" dirty="0">
                          <a:solidFill>
                            <a:srgbClr val="0070C0"/>
                          </a:solidFill>
                          <a:effectLst/>
                          <a:latin typeface="Arial Narrow" panose="020B0606020202030204" pitchFamily="34" charset="0"/>
                          <a:ea typeface="Calibri" panose="020F0502020204030204" pitchFamily="34" charset="0"/>
                          <a:cs typeface="Times New Roman" panose="02020603050405020304" pitchFamily="18" charset="0"/>
                        </a:rPr>
                        <a:t>Sustainable aviation research </a:t>
                      </a:r>
                    </a:p>
                  </a:txBody>
                  <a:tcPr marL="68580" marR="68580" marT="0" marB="0" anchor="ctr"/>
                </a:tc>
                <a:tc>
                  <a:txBody>
                    <a:bodyPr/>
                    <a:lstStyle/>
                    <a:p>
                      <a:pPr marL="0" marR="0">
                        <a:lnSpc>
                          <a:spcPts val="3000"/>
                        </a:lnSpc>
                        <a:spcBef>
                          <a:spcPts val="0"/>
                        </a:spcBef>
                        <a:spcAft>
                          <a:spcPts val="0"/>
                        </a:spcAft>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Sustainable experts. Green energy researchers, Climate Change Reversal Specialist, Green Fuels Researcher</a:t>
                      </a:r>
                    </a:p>
                  </a:txBody>
                  <a:tcPr marL="68580" marR="68580" marT="0" marB="0"/>
                </a:tc>
                <a:extLst>
                  <a:ext uri="{0D108BD9-81ED-4DB2-BD59-A6C34878D82A}">
                    <a16:rowId xmlns:a16="http://schemas.microsoft.com/office/drawing/2014/main" val="4093531193"/>
                  </a:ext>
                </a:extLst>
              </a:tr>
              <a:tr h="646418">
                <a:tc vMerge="1">
                  <a:txBody>
                    <a:bodyPr/>
                    <a:lstStyle/>
                    <a:p>
                      <a:endParaRPr lang="en-US" sz="1800" kern="1200" dirty="0">
                        <a:solidFill>
                          <a:schemeClr val="dk1"/>
                        </a:solidFill>
                        <a:effectLst/>
                        <a:latin typeface="Arial Narrow" panose="020B0606020202030204" pitchFamily="34" charset="0"/>
                        <a:cs typeface="Times New Roman" panose="02020603050405020304" pitchFamily="18" charset="0"/>
                      </a:endParaRPr>
                    </a:p>
                  </a:txBody>
                  <a:tcPr/>
                </a:tc>
                <a:tc>
                  <a:txBody>
                    <a:bodyPr/>
                    <a:lstStyle/>
                    <a:p>
                      <a:pPr>
                        <a:lnSpc>
                          <a:spcPts val="3000"/>
                        </a:lnSpc>
                      </a:pPr>
                      <a:r>
                        <a:rPr lang="en-US" sz="2000" b="1" kern="1200" dirty="0">
                          <a:solidFill>
                            <a:srgbClr val="0070C0"/>
                          </a:solidFill>
                          <a:effectLst/>
                          <a:latin typeface="Arial Narrow" panose="020B0606020202030204" pitchFamily="34" charset="0"/>
                          <a:cs typeface="Times New Roman" panose="02020603050405020304" pitchFamily="18" charset="0"/>
                        </a:rPr>
                        <a:t>Circular economy management</a:t>
                      </a:r>
                    </a:p>
                  </a:txBody>
                  <a:tcPr anchor="ctr"/>
                </a:tc>
                <a:tc>
                  <a:txBody>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1800" kern="1200" dirty="0">
                          <a:solidFill>
                            <a:schemeClr val="dk1"/>
                          </a:solidFill>
                          <a:effectLst/>
                          <a:latin typeface="Arial Narrow" panose="020B0606020202030204" pitchFamily="34" charset="0"/>
                          <a:ea typeface="+mn-ea"/>
                          <a:cs typeface="Times New Roman" panose="02020603050405020304" pitchFamily="18" charset="0"/>
                        </a:rPr>
                        <a:t>Alternative energy engineer, circular economy manager	</a:t>
                      </a:r>
                    </a:p>
                  </a:txBody>
                  <a:tcPr/>
                </a:tc>
                <a:extLst>
                  <a:ext uri="{0D108BD9-81ED-4DB2-BD59-A6C34878D82A}">
                    <a16:rowId xmlns:a16="http://schemas.microsoft.com/office/drawing/2014/main" val="53843970"/>
                  </a:ext>
                </a:extLst>
              </a:tr>
              <a:tr h="1290272">
                <a:tc vMerge="1">
                  <a:txBody>
                    <a:bodyPr/>
                    <a:lstStyle/>
                    <a:p>
                      <a:endParaRPr lang="en-US" dirty="0"/>
                    </a:p>
                  </a:txBody>
                  <a:tcPr/>
                </a:tc>
                <a:tc>
                  <a:txBody>
                    <a:bodyPr/>
                    <a:lstStyle/>
                    <a:p>
                      <a:pPr>
                        <a:lnSpc>
                          <a:spcPts val="3000"/>
                        </a:lnSpc>
                      </a:pPr>
                      <a:r>
                        <a:rPr lang="en-US" sz="2000" b="1" kern="1200" dirty="0">
                          <a:solidFill>
                            <a:srgbClr val="0070C0"/>
                          </a:solidFill>
                          <a:effectLst/>
                          <a:latin typeface="Arial Narrow" panose="020B0606020202030204" pitchFamily="34" charset="0"/>
                          <a:ea typeface="+mn-ea"/>
                          <a:cs typeface="Times New Roman" panose="02020603050405020304" pitchFamily="18" charset="0"/>
                        </a:rPr>
                        <a:t>Electrical engineers </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Battery technician, Energy and maintenance engineers, electrical GSE engineers, Energy and maintenance engineer: thermal, solar; electric aircraft technician, </a:t>
                      </a:r>
                      <a:r>
                        <a:rPr lang="en-US" sz="1800" b="1" kern="1200" dirty="0">
                          <a:solidFill>
                            <a:schemeClr val="dk1"/>
                          </a:solidFill>
                          <a:effectLst/>
                          <a:latin typeface="Arial Narrow" panose="020B0606020202030204" pitchFamily="34" charset="0"/>
                          <a:ea typeface="+mn-ea"/>
                          <a:cs typeface="Times New Roman" panose="02020603050405020304" pitchFamily="18" charset="0"/>
                        </a:rPr>
                        <a:t>engineer for maintenance hydrogen systems</a:t>
                      </a:r>
                    </a:p>
                  </a:txBody>
                  <a:tcPr/>
                </a:tc>
                <a:extLst>
                  <a:ext uri="{0D108BD9-81ED-4DB2-BD59-A6C34878D82A}">
                    <a16:rowId xmlns:a16="http://schemas.microsoft.com/office/drawing/2014/main" val="1587687467"/>
                  </a:ext>
                </a:extLst>
              </a:tr>
              <a:tr h="1703313">
                <a:tc vMerge="1">
                  <a:txBody>
                    <a:bodyPr/>
                    <a:lstStyle/>
                    <a:p>
                      <a:endParaRPr lang="en-US" dirty="0"/>
                    </a:p>
                  </a:txBody>
                  <a:tcPr/>
                </a:tc>
                <a:tc>
                  <a:txBody>
                    <a:bodyPr/>
                    <a:lstStyle/>
                    <a:p>
                      <a:pPr>
                        <a:lnSpc>
                          <a:spcPts val="3000"/>
                        </a:lnSpc>
                      </a:pPr>
                      <a:r>
                        <a:rPr lang="en-US" sz="2000" b="1" kern="1200" dirty="0">
                          <a:solidFill>
                            <a:srgbClr val="0070C0"/>
                          </a:solidFill>
                          <a:effectLst/>
                          <a:latin typeface="Arial Narrow" panose="020B0606020202030204" pitchFamily="34" charset="0"/>
                          <a:ea typeface="+mn-ea"/>
                          <a:cs typeface="Times New Roman" panose="02020603050405020304" pitchFamily="18" charset="0"/>
                        </a:rPr>
                        <a:t>Sustainable aviation experts</a:t>
                      </a:r>
                    </a:p>
                  </a:txBody>
                  <a:tcPr anchor="ctr"/>
                </a:tc>
                <a:tc>
                  <a:txBody>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1800" kern="1200" dirty="0">
                          <a:solidFill>
                            <a:schemeClr val="dk1"/>
                          </a:solidFill>
                          <a:effectLst/>
                          <a:latin typeface="Arial Narrow" panose="020B0606020202030204" pitchFamily="34" charset="0"/>
                          <a:ea typeface="+mn-ea"/>
                          <a:cs typeface="Times New Roman" panose="02020603050405020304" pitchFamily="18" charset="0"/>
                        </a:rPr>
                        <a:t>Sustainable airport engineer, Airport environmental system manager, Sustainability consultant, green lead airport operation manager, environment al risk manager, Sustainable Aviation Policy, Air Quality  Analyst, Solar flight specialists, Director for sustainable aviation</a:t>
                      </a:r>
                    </a:p>
                  </a:txBody>
                  <a:tcPr/>
                </a:tc>
                <a:extLst>
                  <a:ext uri="{0D108BD9-81ED-4DB2-BD59-A6C34878D82A}">
                    <a16:rowId xmlns:a16="http://schemas.microsoft.com/office/drawing/2014/main" val="4241409517"/>
                  </a:ext>
                </a:extLst>
              </a:tr>
              <a:tr h="469766">
                <a:tc vMerge="1">
                  <a:txBody>
                    <a:bodyPr/>
                    <a:lstStyle/>
                    <a:p>
                      <a:pPr marL="0" marR="0" algn="ctr">
                        <a:lnSpc>
                          <a:spcPts val="3000"/>
                        </a:lnSpc>
                        <a:spcBef>
                          <a:spcPts val="0"/>
                        </a:spcBef>
                        <a:spcAft>
                          <a:spcPts val="0"/>
                        </a:spcAft>
                      </a:pP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ts val="3000"/>
                        </a:lnSpc>
                      </a:pPr>
                      <a:r>
                        <a:rPr lang="en-US" sz="2000" b="1" kern="1200" dirty="0">
                          <a:solidFill>
                            <a:srgbClr val="0070C0"/>
                          </a:solidFill>
                          <a:effectLst/>
                          <a:latin typeface="Arial Narrow" panose="020B0606020202030204" pitchFamily="34" charset="0"/>
                          <a:ea typeface="+mn-ea"/>
                          <a:cs typeface="Times New Roman" panose="02020603050405020304" pitchFamily="18" charset="0"/>
                        </a:rPr>
                        <a:t>Biofuels</a:t>
                      </a:r>
                    </a:p>
                  </a:txBody>
                  <a:tcPr anchor="ctr"/>
                </a:tc>
                <a:tc>
                  <a:txBody>
                    <a:bodyPr/>
                    <a:lstStyle/>
                    <a:p>
                      <a:pPr marL="0" marR="0" lvl="0" indent="0" algn="l" defTabSz="914400" rtl="0" eaLnBrk="1" fontAlgn="auto" latinLnBrk="0" hangingPunct="1">
                        <a:lnSpc>
                          <a:spcPts val="3000"/>
                        </a:lnSpc>
                        <a:spcBef>
                          <a:spcPts val="0"/>
                        </a:spcBef>
                        <a:spcAft>
                          <a:spcPts val="0"/>
                        </a:spcAft>
                        <a:buClrTx/>
                        <a:buSzTx/>
                        <a:buFontTx/>
                        <a:buNone/>
                        <a:tabLst/>
                        <a:defRPr/>
                      </a:pPr>
                      <a:r>
                        <a:rPr lang="en-US" sz="1800" kern="1200" dirty="0">
                          <a:solidFill>
                            <a:schemeClr val="dk1"/>
                          </a:solidFill>
                          <a:effectLst/>
                          <a:latin typeface="Arial Narrow" panose="020B0606020202030204" pitchFamily="34" charset="0"/>
                          <a:ea typeface="+mn-ea"/>
                          <a:cs typeface="Times New Roman" panose="02020603050405020304" pitchFamily="18" charset="0"/>
                        </a:rPr>
                        <a:t>Chemistry engineer, Biology experts</a:t>
                      </a:r>
                    </a:p>
                  </a:txBody>
                  <a:tcPr/>
                </a:tc>
                <a:extLst>
                  <a:ext uri="{0D108BD9-81ED-4DB2-BD59-A6C34878D82A}">
                    <a16:rowId xmlns:a16="http://schemas.microsoft.com/office/drawing/2014/main" val="4140692259"/>
                  </a:ext>
                </a:extLst>
              </a:tr>
            </a:tbl>
          </a:graphicData>
        </a:graphic>
      </p:graphicFrame>
    </p:spTree>
    <p:extLst>
      <p:ext uri="{BB962C8B-B14F-4D97-AF65-F5344CB8AC3E}">
        <p14:creationId xmlns:p14="http://schemas.microsoft.com/office/powerpoint/2010/main" val="2506387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0ABC012B-BAE2-0B77-5EF1-8EF320A40529}"/>
              </a:ext>
            </a:extLst>
          </p:cNvPr>
          <p:cNvGraphicFramePr>
            <a:graphicFrameLocks noGrp="1"/>
          </p:cNvGraphicFramePr>
          <p:nvPr/>
        </p:nvGraphicFramePr>
        <p:xfrm>
          <a:off x="197370" y="691907"/>
          <a:ext cx="11797259" cy="4219126"/>
        </p:xfrm>
        <a:graphic>
          <a:graphicData uri="http://schemas.openxmlformats.org/drawingml/2006/table">
            <a:tbl>
              <a:tblPr firstRow="1" bandRow="1">
                <a:tableStyleId>{5C22544A-7EE6-4342-B048-85BDC9FD1C3A}</a:tableStyleId>
              </a:tblPr>
              <a:tblGrid>
                <a:gridCol w="2096125">
                  <a:extLst>
                    <a:ext uri="{9D8B030D-6E8A-4147-A177-3AD203B41FA5}">
                      <a16:colId xmlns:a16="http://schemas.microsoft.com/office/drawing/2014/main" val="520228905"/>
                    </a:ext>
                  </a:extLst>
                </a:gridCol>
                <a:gridCol w="3645108">
                  <a:extLst>
                    <a:ext uri="{9D8B030D-6E8A-4147-A177-3AD203B41FA5}">
                      <a16:colId xmlns:a16="http://schemas.microsoft.com/office/drawing/2014/main" val="2734400286"/>
                    </a:ext>
                  </a:extLst>
                </a:gridCol>
                <a:gridCol w="6056026">
                  <a:extLst>
                    <a:ext uri="{9D8B030D-6E8A-4147-A177-3AD203B41FA5}">
                      <a16:colId xmlns:a16="http://schemas.microsoft.com/office/drawing/2014/main" val="329907164"/>
                    </a:ext>
                  </a:extLst>
                </a:gridCol>
              </a:tblGrid>
              <a:tr h="831390">
                <a:tc>
                  <a:txBody>
                    <a:bodyPr/>
                    <a:lstStyle/>
                    <a:p>
                      <a:pPr marL="0" marR="0" algn="ctr">
                        <a:lnSpc>
                          <a:spcPts val="3000"/>
                        </a:lnSpc>
                        <a:spcBef>
                          <a:spcPts val="0"/>
                        </a:spcBef>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Big categories of Occupations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3000"/>
                        </a:lnSpc>
                        <a:spcBef>
                          <a:spcPts val="0"/>
                        </a:spcBef>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Groups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ts val="3000"/>
                        </a:lnSpc>
                        <a:spcBef>
                          <a:spcPts val="0"/>
                        </a:spcBef>
                        <a:spcAft>
                          <a:spcPts val="0"/>
                        </a:spcAft>
                      </a:pPr>
                      <a:r>
                        <a:rPr lang="ro-RO" sz="1800" b="1" dirty="0">
                          <a:effectLst/>
                          <a:latin typeface="Arial Narrow" panose="020B0606020202030204" pitchFamily="34" charset="0"/>
                          <a:ea typeface="Calibri" panose="020F0502020204030204" pitchFamily="34" charset="0"/>
                          <a:cs typeface="Times New Roman" panose="02020603050405020304" pitchFamily="18" charset="0"/>
                        </a:rPr>
                        <a:t>Occupations</a:t>
                      </a:r>
                      <a:endParaRPr lang="en-US" sz="1800" b="1" dirty="0">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87894177"/>
                  </a:ext>
                </a:extLst>
              </a:tr>
              <a:tr h="579638">
                <a:tc rowSpan="4">
                  <a:txBody>
                    <a:bodyPr/>
                    <a:lstStyle/>
                    <a:p>
                      <a:pPr algn="ctr">
                        <a:lnSpc>
                          <a:spcPts val="3000"/>
                        </a:lnSpc>
                      </a:pPr>
                      <a:r>
                        <a:rPr lang="en-US" sz="2400" b="1" dirty="0"/>
                        <a:t>Aviation, ICT and sustainable development</a:t>
                      </a:r>
                    </a:p>
                  </a:txBody>
                  <a:tcPr anchor="ct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Airport operations optimization</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Air traffic manager, chief operations officer, Sustainable Airport Planner. Consumer energy analysts, Optimization researcher or expert</a:t>
                      </a:r>
                    </a:p>
                  </a:txBody>
                  <a:tcPr/>
                </a:tc>
                <a:extLst>
                  <a:ext uri="{0D108BD9-81ED-4DB2-BD59-A6C34878D82A}">
                    <a16:rowId xmlns:a16="http://schemas.microsoft.com/office/drawing/2014/main" val="2444320621"/>
                  </a:ext>
                </a:extLst>
              </a:tr>
              <a:tr h="579638">
                <a:tc vMerge="1">
                  <a:txBody>
                    <a:bodyPr/>
                    <a:lstStyle/>
                    <a:p>
                      <a:endParaRPr lang="en-US" dirty="0"/>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Alternative vehicle developer</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 Project Manager, Data Analyst, Designers of autonomous vehicles</a:t>
                      </a:r>
                    </a:p>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Safety officers for unmanned systems, Pilots for UAV</a:t>
                      </a:r>
                    </a:p>
                    <a:p>
                      <a:pPr>
                        <a:lnSpc>
                          <a:spcPts val="3000"/>
                        </a:lnSpc>
                      </a:pPr>
                      <a:endParaRPr lang="en-US" sz="1800" kern="1200" dirty="0">
                        <a:solidFill>
                          <a:schemeClr val="dk1"/>
                        </a:solidFill>
                        <a:effectLst/>
                        <a:latin typeface="Arial Narrow" panose="020B0606020202030204" pitchFamily="34" charset="0"/>
                        <a:ea typeface="+mn-ea"/>
                        <a:cs typeface="Times New Roman" panose="02020603050405020304" pitchFamily="18" charset="0"/>
                      </a:endParaRPr>
                    </a:p>
                  </a:txBody>
                  <a:tcPr/>
                </a:tc>
                <a:extLst>
                  <a:ext uri="{0D108BD9-81ED-4DB2-BD59-A6C34878D82A}">
                    <a16:rowId xmlns:a16="http://schemas.microsoft.com/office/drawing/2014/main" val="3277572590"/>
                  </a:ext>
                </a:extLst>
              </a:tr>
              <a:tr h="579638">
                <a:tc vMerge="1">
                  <a:txBody>
                    <a:bodyPr/>
                    <a:lstStyle/>
                    <a:p>
                      <a:endParaRPr lang="en-US" dirty="0"/>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Management of vertiports</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Vertiport operation officer, CEO vertiports, Advanced ATC officers</a:t>
                      </a:r>
                    </a:p>
                  </a:txBody>
                  <a:tcPr/>
                </a:tc>
                <a:extLst>
                  <a:ext uri="{0D108BD9-81ED-4DB2-BD59-A6C34878D82A}">
                    <a16:rowId xmlns:a16="http://schemas.microsoft.com/office/drawing/2014/main" val="1749600781"/>
                  </a:ext>
                </a:extLst>
              </a:tr>
              <a:tr h="579638">
                <a:tc vMerge="1">
                  <a:txBody>
                    <a:bodyPr/>
                    <a:lstStyle/>
                    <a:p>
                      <a:endParaRPr lang="en-US" dirty="0"/>
                    </a:p>
                  </a:txBody>
                  <a:tcPr/>
                </a:tc>
                <a:tc>
                  <a:txBody>
                    <a:bodyPr/>
                    <a:lstStyle/>
                    <a:p>
                      <a:pPr>
                        <a:lnSpc>
                          <a:spcPts val="3000"/>
                        </a:lnSpc>
                      </a:pPr>
                      <a:r>
                        <a:rPr lang="en-US" sz="1800" b="1" kern="1200" dirty="0">
                          <a:solidFill>
                            <a:srgbClr val="0070C0"/>
                          </a:solidFill>
                          <a:effectLst/>
                          <a:latin typeface="Arial Narrow" panose="020B0606020202030204" pitchFamily="34" charset="0"/>
                          <a:ea typeface="+mn-ea"/>
                          <a:cs typeface="Times New Roman" panose="02020603050405020304" pitchFamily="18" charset="0"/>
                        </a:rPr>
                        <a:t>Maintenance of new IT equipment based on green energy</a:t>
                      </a:r>
                    </a:p>
                  </a:txBody>
                  <a:tcPr anchor="ctr"/>
                </a:tc>
                <a:tc>
                  <a:txBody>
                    <a:bodyPr/>
                    <a:lstStyle/>
                    <a:p>
                      <a:pPr>
                        <a:lnSpc>
                          <a:spcPts val="3000"/>
                        </a:lnSpc>
                      </a:pPr>
                      <a:r>
                        <a:rPr lang="en-US" sz="1800" kern="1200" dirty="0">
                          <a:solidFill>
                            <a:schemeClr val="dk1"/>
                          </a:solidFill>
                          <a:effectLst/>
                          <a:latin typeface="Arial Narrow" panose="020B0606020202030204" pitchFamily="34" charset="0"/>
                          <a:ea typeface="+mn-ea"/>
                          <a:cs typeface="Times New Roman" panose="02020603050405020304" pitchFamily="18" charset="0"/>
                        </a:rPr>
                        <a:t>Technicians/ engineers for green energy equipment</a:t>
                      </a:r>
                    </a:p>
                  </a:txBody>
                  <a:tcPr/>
                </a:tc>
                <a:extLst>
                  <a:ext uri="{0D108BD9-81ED-4DB2-BD59-A6C34878D82A}">
                    <a16:rowId xmlns:a16="http://schemas.microsoft.com/office/drawing/2014/main" val="764563611"/>
                  </a:ext>
                </a:extLst>
              </a:tr>
            </a:tbl>
          </a:graphicData>
        </a:graphic>
      </p:graphicFrame>
      <p:pic>
        <p:nvPicPr>
          <p:cNvPr id="3" name="Picture 3">
            <a:extLst>
              <a:ext uri="{FF2B5EF4-FFF2-40B4-BE49-F238E27FC236}">
                <a16:creationId xmlns:a16="http://schemas.microsoft.com/office/drawing/2014/main" id="{ED83543B-B7CA-47A6-E872-4B9AA7FA780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836990" y="5093010"/>
            <a:ext cx="3355010" cy="168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C811302-050D-735F-ECB3-C5DAAB5D7B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5275" y="5093009"/>
            <a:ext cx="3527130" cy="173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Digitalization takes off in aerospace - Thought Leadership">
            <a:extLst>
              <a:ext uri="{FF2B5EF4-FFF2-40B4-BE49-F238E27FC236}">
                <a16:creationId xmlns:a16="http://schemas.microsoft.com/office/drawing/2014/main" id="{E35F35D3-7F20-A24D-3036-9C110E202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63" y="5097687"/>
            <a:ext cx="3113401" cy="1732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C1B3EDB-DCB6-EB37-B7A5-D24DC64524C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22896" y="5117833"/>
            <a:ext cx="3323829" cy="1687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8831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D6D3A-848F-AF88-5E4F-4E9920E11D58}"/>
              </a:ext>
            </a:extLst>
          </p:cNvPr>
          <p:cNvSpPr>
            <a:spLocks noGrp="1"/>
          </p:cNvSpPr>
          <p:nvPr>
            <p:ph type="title"/>
          </p:nvPr>
        </p:nvSpPr>
        <p:spPr/>
        <p:txBody>
          <a:bodyPr>
            <a:normAutofit/>
          </a:bodyPr>
          <a:lstStyle/>
          <a:p>
            <a:r>
              <a:rPr lang="en-US" sz="3600" b="1" dirty="0">
                <a:latin typeface="Arial Narrow" panose="020B0606020202030204" pitchFamily="34" charset="0"/>
              </a:rPr>
              <a:t>Skills for the green transitions</a:t>
            </a:r>
          </a:p>
        </p:txBody>
      </p:sp>
      <p:sp>
        <p:nvSpPr>
          <p:cNvPr id="3" name="Content Placeholder 2">
            <a:extLst>
              <a:ext uri="{FF2B5EF4-FFF2-40B4-BE49-F238E27FC236}">
                <a16:creationId xmlns:a16="http://schemas.microsoft.com/office/drawing/2014/main" id="{7D6E70DD-6048-DE02-706E-78AF8C8A8376}"/>
              </a:ext>
            </a:extLst>
          </p:cNvPr>
          <p:cNvSpPr>
            <a:spLocks noGrp="1"/>
          </p:cNvSpPr>
          <p:nvPr>
            <p:ph idx="1"/>
          </p:nvPr>
        </p:nvSpPr>
        <p:spPr/>
        <p:txBody>
          <a:bodyPr>
            <a:normAutofit/>
          </a:bodyPr>
          <a:lstStyle/>
          <a:p>
            <a:pPr algn="just">
              <a:lnSpc>
                <a:spcPts val="3500"/>
              </a:lnSpc>
            </a:pPr>
            <a:r>
              <a:rPr lang="en-US" sz="2400" b="1" dirty="0">
                <a:latin typeface="Arial Narrow" panose="020B0606020202030204" pitchFamily="34" charset="0"/>
              </a:rPr>
              <a:t>Technical</a:t>
            </a:r>
            <a:r>
              <a:rPr lang="en-US" sz="2400" dirty="0">
                <a:latin typeface="Arial Narrow" panose="020B0606020202030204" pitchFamily="34" charset="0"/>
              </a:rPr>
              <a:t>: required </a:t>
            </a:r>
            <a:r>
              <a:rPr lang="en-US" sz="2400" b="1" dirty="0">
                <a:solidFill>
                  <a:srgbClr val="0070C0"/>
                </a:solidFill>
                <a:latin typeface="Arial Narrow" panose="020B0606020202030204" pitchFamily="34" charset="0"/>
              </a:rPr>
              <a:t>to adapt or implement standards, processes</a:t>
            </a:r>
            <a:r>
              <a:rPr lang="en-US" sz="2400" dirty="0">
                <a:latin typeface="Arial Narrow" panose="020B0606020202030204" pitchFamily="34" charset="0"/>
              </a:rPr>
              <a:t>, </a:t>
            </a:r>
            <a:r>
              <a:rPr lang="en-US" sz="2400" b="1" dirty="0">
                <a:solidFill>
                  <a:srgbClr val="0070C0"/>
                </a:solidFill>
                <a:latin typeface="Arial Narrow" panose="020B0606020202030204" pitchFamily="34" charset="0"/>
              </a:rPr>
              <a:t>services, products </a:t>
            </a:r>
            <a:r>
              <a:rPr lang="en-US" sz="2400" dirty="0">
                <a:latin typeface="Arial Narrow" panose="020B0606020202030204" pitchFamily="34" charset="0"/>
              </a:rPr>
              <a:t>and technologies </a:t>
            </a:r>
            <a:r>
              <a:rPr lang="en-US" sz="2400" b="1" dirty="0">
                <a:solidFill>
                  <a:srgbClr val="0070C0"/>
                </a:solidFill>
                <a:latin typeface="Arial Narrow" panose="020B0606020202030204" pitchFamily="34" charset="0"/>
              </a:rPr>
              <a:t>to protect ecosystems and biodiversity, and to reduce energy</a:t>
            </a:r>
            <a:r>
              <a:rPr lang="en-US" sz="2400" dirty="0">
                <a:latin typeface="Arial Narrow" panose="020B0606020202030204" pitchFamily="34" charset="0"/>
              </a:rPr>
              <a:t>, materials and water consumption. Technical skills can be </a:t>
            </a:r>
            <a:r>
              <a:rPr lang="en-US" sz="2400" b="1" dirty="0">
                <a:solidFill>
                  <a:srgbClr val="0070C0"/>
                </a:solidFill>
                <a:latin typeface="Arial Narrow" panose="020B0606020202030204" pitchFamily="34" charset="0"/>
              </a:rPr>
              <a:t>occupation-specific or cross sectoral</a:t>
            </a:r>
            <a:r>
              <a:rPr lang="en-US" sz="2400" dirty="0">
                <a:latin typeface="Arial Narrow" panose="020B0606020202030204" pitchFamily="34" charset="0"/>
              </a:rPr>
              <a:t>;</a:t>
            </a:r>
          </a:p>
          <a:p>
            <a:pPr algn="just">
              <a:lnSpc>
                <a:spcPts val="3500"/>
              </a:lnSpc>
            </a:pPr>
            <a:r>
              <a:rPr lang="en-US" sz="2400" b="1" dirty="0">
                <a:latin typeface="Arial Narrow" panose="020B0606020202030204" pitchFamily="34" charset="0"/>
              </a:rPr>
              <a:t>Transversal</a:t>
            </a:r>
            <a:r>
              <a:rPr lang="en-US" sz="2400" dirty="0">
                <a:latin typeface="Arial Narrow" panose="020B0606020202030204" pitchFamily="34" charset="0"/>
              </a:rPr>
              <a:t>: linked to </a:t>
            </a:r>
            <a:r>
              <a:rPr lang="en-US" sz="2400" b="1" dirty="0">
                <a:solidFill>
                  <a:srgbClr val="0070C0"/>
                </a:solidFill>
                <a:latin typeface="Arial Narrow" panose="020B0606020202030204" pitchFamily="34" charset="0"/>
              </a:rPr>
              <a:t>sustainable thinking and acting</a:t>
            </a:r>
            <a:r>
              <a:rPr lang="en-US" sz="2400" dirty="0">
                <a:latin typeface="Arial Narrow" panose="020B0606020202030204" pitchFamily="34" charset="0"/>
              </a:rPr>
              <a:t>, relevant to work (in all economic sectors and occupations) and life.</a:t>
            </a:r>
          </a:p>
          <a:p>
            <a:pPr marL="0" indent="0">
              <a:buNone/>
            </a:pPr>
            <a:endParaRPr lang="en-US" sz="2400" dirty="0">
              <a:latin typeface="Arial Narrow" panose="020B0606020202030204" pitchFamily="34" charset="0"/>
            </a:endParaRPr>
          </a:p>
          <a:p>
            <a:endParaRPr lang="en-US" sz="2400" dirty="0">
              <a:latin typeface="Arial Narrow" panose="020B0606020202030204" pitchFamily="34" charset="0"/>
            </a:endParaRPr>
          </a:p>
        </p:txBody>
      </p:sp>
    </p:spTree>
    <p:extLst>
      <p:ext uri="{BB962C8B-B14F-4D97-AF65-F5344CB8AC3E}">
        <p14:creationId xmlns:p14="http://schemas.microsoft.com/office/powerpoint/2010/main" val="3414035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36491B-DB9E-416A-A96E-488CC17C8B94}"/>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0" i="0" u="none" strike="noStrike" kern="1200" cap="none" spc="0" normalizeH="0" baseline="0" noProof="0" smtClean="0">
                <a:ln>
                  <a:noFill/>
                </a:ln>
                <a:solidFill>
                  <a:srgbClr val="3D6F8B"/>
                </a:solidFill>
                <a:effectLst/>
                <a:uLnTx/>
                <a:uFillTx/>
                <a:latin typeface="Raleway ExtraBold"/>
                <a:sym typeface="Raleway ExtraBold"/>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 sz="1733" b="0" i="0" u="none" strike="noStrike" kern="1200" cap="none" spc="0" normalizeH="0" baseline="0" noProof="0">
              <a:ln>
                <a:noFill/>
              </a:ln>
              <a:solidFill>
                <a:srgbClr val="3D6F8B"/>
              </a:solidFill>
              <a:effectLst/>
              <a:uLnTx/>
              <a:uFillTx/>
              <a:latin typeface="Raleway ExtraBold"/>
              <a:sym typeface="Raleway ExtraBold"/>
            </a:endParaRPr>
          </a:p>
        </p:txBody>
      </p:sp>
      <p:sp>
        <p:nvSpPr>
          <p:cNvPr id="3" name="TextBox 2">
            <a:extLst>
              <a:ext uri="{FF2B5EF4-FFF2-40B4-BE49-F238E27FC236}">
                <a16:creationId xmlns:a16="http://schemas.microsoft.com/office/drawing/2014/main" id="{0E05A71A-7BA2-4A55-BA18-0363FF34D392}"/>
              </a:ext>
            </a:extLst>
          </p:cNvPr>
          <p:cNvSpPr txBox="1"/>
          <p:nvPr/>
        </p:nvSpPr>
        <p:spPr>
          <a:xfrm>
            <a:off x="611800" y="644784"/>
            <a:ext cx="8427168" cy="584775"/>
          </a:xfrm>
          <a:prstGeom prst="rect">
            <a:avLst/>
          </a:prstGeom>
          <a:noFill/>
        </p:spPr>
        <p:txBody>
          <a:bodyPr wrap="square" rtlCol="0">
            <a:spAutoFit/>
          </a:bodyPr>
          <a:lstStyle>
            <a:defPPr>
              <a:defRPr lang="en-US"/>
            </a:defPPr>
            <a:lvl1pPr defTabSz="914377">
              <a:defRPr sz="2800">
                <a:solidFill>
                  <a:srgbClr val="3D6F8B"/>
                </a:solidFill>
                <a:latin typeface="Arial"/>
                <a:ea typeface="Open Sans" panose="020B0606030504020204" pitchFamily="34" charset="0"/>
                <a:cs typeface="Open Sans" panose="020B0606030504020204" pitchFamily="34" charset="0"/>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D6F8B"/>
                </a:solidFill>
                <a:effectLst/>
                <a:uLnTx/>
                <a:uFillTx/>
                <a:latin typeface="Arial Narrow" panose="020B0606020202030204" pitchFamily="34" charset="0"/>
                <a:ea typeface="Open Sans" panose="020B0606030504020204" pitchFamily="34" charset="0"/>
                <a:cs typeface="Open Sans" panose="020B0606030504020204" pitchFamily="34" charset="0"/>
                <a:sym typeface="Arial"/>
              </a:rPr>
              <a:t>The main skills demand by new occupations </a:t>
            </a:r>
            <a:endParaRPr kumimoji="0" lang="pt-PT" sz="3200" b="1" i="0" u="none" strike="noStrike" kern="1200" cap="none" spc="0" normalizeH="0" baseline="0" noProof="0" dirty="0">
              <a:ln>
                <a:noFill/>
              </a:ln>
              <a:solidFill>
                <a:srgbClr val="3D6F8B"/>
              </a:solidFill>
              <a:effectLst/>
              <a:uLnTx/>
              <a:uFillTx/>
              <a:latin typeface="Arial Narrow" panose="020B0606020202030204" pitchFamily="34" charset="0"/>
              <a:ea typeface="Open Sans" panose="020B0606030504020204" pitchFamily="34" charset="0"/>
              <a:cs typeface="Open Sans" panose="020B0606030504020204" pitchFamily="34" charset="0"/>
              <a:sym typeface="Arial"/>
            </a:endParaRPr>
          </a:p>
        </p:txBody>
      </p:sp>
      <p:sp>
        <p:nvSpPr>
          <p:cNvPr id="4" name="Rectangle 3">
            <a:extLst>
              <a:ext uri="{FF2B5EF4-FFF2-40B4-BE49-F238E27FC236}">
                <a16:creationId xmlns:a16="http://schemas.microsoft.com/office/drawing/2014/main" id="{59E22A76-9184-4A3A-ADFC-0D41D2456C1A}"/>
              </a:ext>
            </a:extLst>
          </p:cNvPr>
          <p:cNvSpPr/>
          <p:nvPr/>
        </p:nvSpPr>
        <p:spPr>
          <a:xfrm>
            <a:off x="588600" y="1781642"/>
            <a:ext cx="3175868" cy="4312655"/>
          </a:xfrm>
          <a:prstGeom prst="rect">
            <a:avLst/>
          </a:prstGeom>
        </p:spPr>
        <p:txBody>
          <a:bodyPr wrap="square">
            <a:spAutoFit/>
          </a:bodyPr>
          <a:lstStyle/>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Connectivity</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IoT</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Network</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Interoperability</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Security of data</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Virtual and augmented reality</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Solve problems</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Innovation</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Energy non conventional sources</a:t>
            </a:r>
          </a:p>
          <a:p>
            <a:pPr marL="522288" marR="0" lvl="0" indent="-28575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n-GB" sz="18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Green technologies</a:t>
            </a:r>
          </a:p>
        </p:txBody>
      </p:sp>
      <p:sp>
        <p:nvSpPr>
          <p:cNvPr id="5" name="Rectangle 4">
            <a:extLst>
              <a:ext uri="{FF2B5EF4-FFF2-40B4-BE49-F238E27FC236}">
                <a16:creationId xmlns:a16="http://schemas.microsoft.com/office/drawing/2014/main" id="{FADF9BC7-0728-4614-AE2B-2BF3B2F885D1}"/>
              </a:ext>
            </a:extLst>
          </p:cNvPr>
          <p:cNvSpPr/>
          <p:nvPr/>
        </p:nvSpPr>
        <p:spPr>
          <a:xfrm>
            <a:off x="3945631" y="2108975"/>
            <a:ext cx="4487168" cy="3651128"/>
          </a:xfrm>
          <a:prstGeom prst="rect">
            <a:avLst/>
          </a:prstGeom>
        </p:spPr>
        <p:txBody>
          <a:bodyPr wrap="square">
            <a:spAutoFit/>
          </a:bodyPr>
          <a:lstStyle/>
          <a:p>
            <a:pPr marL="579438" marR="0" lvl="0" indent="-34290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Knowledge management</a:t>
            </a:r>
          </a:p>
          <a:p>
            <a:pPr marL="579438" marR="0" lvl="0" indent="-34290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Sharing information</a:t>
            </a:r>
          </a:p>
          <a:p>
            <a:pPr marL="579438" marR="0" lvl="0" indent="-34290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Teamwork and collaboration</a:t>
            </a:r>
          </a:p>
          <a:p>
            <a:pPr marL="579438" marR="0" lvl="0" indent="-34290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Autonomy and responsibility</a:t>
            </a:r>
          </a:p>
          <a:p>
            <a:pPr marL="579438" marR="0" lvl="0" indent="-34290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Initiatives and decision making</a:t>
            </a:r>
          </a:p>
          <a:p>
            <a:pPr marL="579438" marR="0" lvl="0" indent="-34290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Creativity</a:t>
            </a:r>
          </a:p>
          <a:p>
            <a:pPr marL="579438" marR="0" lvl="0" indent="-342900" algn="l"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Communication</a:t>
            </a:r>
          </a:p>
        </p:txBody>
      </p:sp>
      <p:sp>
        <p:nvSpPr>
          <p:cNvPr id="6" name="Rectangle 5">
            <a:extLst>
              <a:ext uri="{FF2B5EF4-FFF2-40B4-BE49-F238E27FC236}">
                <a16:creationId xmlns:a16="http://schemas.microsoft.com/office/drawing/2014/main" id="{BF76C7AF-1BD7-4AEB-9951-5F645B8E631C}"/>
              </a:ext>
            </a:extLst>
          </p:cNvPr>
          <p:cNvSpPr/>
          <p:nvPr/>
        </p:nvSpPr>
        <p:spPr>
          <a:xfrm>
            <a:off x="8333311" y="2108975"/>
            <a:ext cx="3374275" cy="2616357"/>
          </a:xfrm>
          <a:prstGeom prst="rect">
            <a:avLst/>
          </a:prstGeom>
        </p:spPr>
        <p:txBody>
          <a:bodyPr wrap="square">
            <a:spAutoFit/>
          </a:bodyPr>
          <a:lstStyle/>
          <a:p>
            <a:pPr marL="579438" marR="0" lvl="0" indent="-342900" algn="just"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Project management</a:t>
            </a:r>
          </a:p>
          <a:p>
            <a:pPr marL="579438" marR="0" lvl="0" indent="-342900" algn="just"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System Engineering</a:t>
            </a:r>
          </a:p>
          <a:p>
            <a:pPr marL="579438" marR="0" lvl="0" indent="-342900" algn="just"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Quality of life at work (wellbeing)</a:t>
            </a:r>
          </a:p>
          <a:p>
            <a:pPr marL="579438" marR="0" lvl="0" indent="-342900" algn="just" defTabSz="914400" rtl="0" eaLnBrk="1" fontAlgn="auto" latinLnBrk="0" hangingPunct="1">
              <a:lnSpc>
                <a:spcPct val="14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Times New Roman" panose="02020603050405020304" pitchFamily="18" charset="0"/>
              </a:rPr>
              <a:t>Social networks</a:t>
            </a:r>
          </a:p>
        </p:txBody>
      </p:sp>
      <p:sp>
        <p:nvSpPr>
          <p:cNvPr id="10" name="Rectangle 9">
            <a:extLst>
              <a:ext uri="{FF2B5EF4-FFF2-40B4-BE49-F238E27FC236}">
                <a16:creationId xmlns:a16="http://schemas.microsoft.com/office/drawing/2014/main" id="{2442DB1F-07BA-489B-907D-65E7BE0A7587}"/>
              </a:ext>
            </a:extLst>
          </p:cNvPr>
          <p:cNvSpPr/>
          <p:nvPr/>
        </p:nvSpPr>
        <p:spPr>
          <a:xfrm>
            <a:off x="850235" y="1282716"/>
            <a:ext cx="2654060" cy="548099"/>
          </a:xfrm>
          <a:prstGeom prst="rect">
            <a:avLst/>
          </a:prstGeom>
        </p:spPr>
        <p:txBody>
          <a:bodyPr wrap="none">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6F8B"/>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Technological skills:</a:t>
            </a:r>
          </a:p>
        </p:txBody>
      </p:sp>
      <p:sp>
        <p:nvSpPr>
          <p:cNvPr id="11" name="Rectangle 10">
            <a:extLst>
              <a:ext uri="{FF2B5EF4-FFF2-40B4-BE49-F238E27FC236}">
                <a16:creationId xmlns:a16="http://schemas.microsoft.com/office/drawing/2014/main" id="{746F33C9-C1F5-4967-91BE-DECC2AE6FA52}"/>
              </a:ext>
            </a:extLst>
          </p:cNvPr>
          <p:cNvSpPr/>
          <p:nvPr/>
        </p:nvSpPr>
        <p:spPr>
          <a:xfrm>
            <a:off x="4080833" y="1442275"/>
            <a:ext cx="3175869" cy="548099"/>
          </a:xfrm>
          <a:prstGeom prst="rect">
            <a:avLst/>
          </a:prstGeom>
        </p:spPr>
        <p:txBody>
          <a:bodyPr wrap="none">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6F8B"/>
                </a:solidFill>
                <a:effectLst/>
                <a:uLnTx/>
                <a:uFillTx/>
                <a:latin typeface="Arial Narrow" panose="020B0606020202030204" pitchFamily="34" charset="0"/>
                <a:ea typeface="+mn-ea"/>
                <a:cs typeface="Times New Roman" panose="02020603050405020304" pitchFamily="18" charset="0"/>
              </a:rPr>
              <a:t>Non-technological skills:</a:t>
            </a:r>
          </a:p>
        </p:txBody>
      </p:sp>
      <p:sp>
        <p:nvSpPr>
          <p:cNvPr id="7" name="Rectangle 6">
            <a:extLst>
              <a:ext uri="{FF2B5EF4-FFF2-40B4-BE49-F238E27FC236}">
                <a16:creationId xmlns:a16="http://schemas.microsoft.com/office/drawing/2014/main" id="{86289404-C70D-5460-B41E-8A215336B6C6}"/>
              </a:ext>
            </a:extLst>
          </p:cNvPr>
          <p:cNvSpPr/>
          <p:nvPr/>
        </p:nvSpPr>
        <p:spPr>
          <a:xfrm>
            <a:off x="8409779" y="1472895"/>
            <a:ext cx="2800767" cy="548099"/>
          </a:xfrm>
          <a:prstGeom prst="rect">
            <a:avLst/>
          </a:prstGeom>
        </p:spPr>
        <p:txBody>
          <a:bodyPr wrap="none">
            <a:spAutoFit/>
          </a:bodyPr>
          <a:lstStyle/>
          <a:p>
            <a:pPr marL="0" marR="0" lvl="0" indent="0" algn="just" defTabSz="914400" rtl="0" eaLnBrk="1" fontAlgn="auto" latinLnBrk="0" hangingPunct="1">
              <a:lnSpc>
                <a:spcPct val="14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6F8B"/>
                </a:solidFill>
                <a:effectLst/>
                <a:uLnTx/>
                <a:uFillTx/>
                <a:latin typeface="Arial Narrow" panose="020B0606020202030204" pitchFamily="34" charset="0"/>
                <a:ea typeface="+mn-ea"/>
                <a:cs typeface="Times New Roman" panose="02020603050405020304" pitchFamily="18" charset="0"/>
              </a:rPr>
              <a:t>Cross sectorial skills:</a:t>
            </a:r>
          </a:p>
        </p:txBody>
      </p:sp>
    </p:spTree>
    <p:extLst>
      <p:ext uri="{BB962C8B-B14F-4D97-AF65-F5344CB8AC3E}">
        <p14:creationId xmlns:p14="http://schemas.microsoft.com/office/powerpoint/2010/main" val="52643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4C5EA-7575-B7AD-B780-52DE6761FC2B}"/>
              </a:ext>
            </a:extLst>
          </p:cNvPr>
          <p:cNvSpPr>
            <a:spLocks noGrp="1"/>
          </p:cNvSpPr>
          <p:nvPr>
            <p:ph type="title"/>
          </p:nvPr>
        </p:nvSpPr>
        <p:spPr>
          <a:xfrm>
            <a:off x="609600" y="264248"/>
            <a:ext cx="10972800" cy="1325563"/>
          </a:xfrm>
        </p:spPr>
        <p:txBody>
          <a:bodyPr>
            <a:normAutofit/>
          </a:bodyPr>
          <a:lstStyle/>
          <a:p>
            <a:pPr marL="0" marR="0" lvl="0" indent="0" defTabSz="914400" rtl="0" eaLnBrk="1" fontAlgn="auto" latinLnBrk="0" hangingPunct="1">
              <a:lnSpc>
                <a:spcPct val="100000"/>
              </a:lnSpc>
              <a:spcBef>
                <a:spcPct val="20000"/>
              </a:spcBef>
              <a:spcAft>
                <a:spcPts val="0"/>
              </a:spcAft>
              <a:tabLst/>
              <a:defRPr/>
            </a:pPr>
            <a:r>
              <a:rPr kumimoji="0" lang="en-GB" sz="4800"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1.1 Long-term societal challenges</a:t>
            </a:r>
            <a:endParaRPr lang="en-US" dirty="0">
              <a:solidFill>
                <a:srgbClr val="0070C0"/>
              </a:solidFill>
            </a:endParaRPr>
          </a:p>
        </p:txBody>
      </p:sp>
      <p:sp>
        <p:nvSpPr>
          <p:cNvPr id="3" name="Content Placeholder 2">
            <a:extLst>
              <a:ext uri="{FF2B5EF4-FFF2-40B4-BE49-F238E27FC236}">
                <a16:creationId xmlns:a16="http://schemas.microsoft.com/office/drawing/2014/main" id="{7E37A3DC-73F1-619D-6929-E86551C1E0CA}"/>
              </a:ext>
            </a:extLst>
          </p:cNvPr>
          <p:cNvSpPr>
            <a:spLocks noGrp="1"/>
          </p:cNvSpPr>
          <p:nvPr>
            <p:ph idx="1"/>
          </p:nvPr>
        </p:nvSpPr>
        <p:spPr>
          <a:xfrm>
            <a:off x="609600" y="2106204"/>
            <a:ext cx="6648091" cy="4036534"/>
          </a:xfrm>
        </p:spPr>
        <p:txBody>
          <a:bodyPr/>
          <a:lstStyle/>
          <a:p>
            <a:endParaRPr lang="en-US" dirty="0"/>
          </a:p>
        </p:txBody>
      </p:sp>
      <p:pic>
        <p:nvPicPr>
          <p:cNvPr id="4" name="Picture 3">
            <a:extLst>
              <a:ext uri="{FF2B5EF4-FFF2-40B4-BE49-F238E27FC236}">
                <a16:creationId xmlns:a16="http://schemas.microsoft.com/office/drawing/2014/main" id="{9AE0DAA1-9FCF-66EF-8467-E19AC9F5D6E9}"/>
              </a:ext>
            </a:extLst>
          </p:cNvPr>
          <p:cNvPicPr>
            <a:picLocks noChangeAspect="1"/>
          </p:cNvPicPr>
          <p:nvPr/>
        </p:nvPicPr>
        <p:blipFill>
          <a:blip r:embed="rId2"/>
          <a:stretch>
            <a:fillRect/>
          </a:stretch>
        </p:blipFill>
        <p:spPr>
          <a:xfrm>
            <a:off x="1189013" y="2212088"/>
            <a:ext cx="5724568" cy="3824766"/>
          </a:xfrm>
          <a:prstGeom prst="rect">
            <a:avLst/>
          </a:prstGeom>
        </p:spPr>
      </p:pic>
      <p:sp>
        <p:nvSpPr>
          <p:cNvPr id="7" name="TextBox 6">
            <a:extLst>
              <a:ext uri="{FF2B5EF4-FFF2-40B4-BE49-F238E27FC236}">
                <a16:creationId xmlns:a16="http://schemas.microsoft.com/office/drawing/2014/main" id="{6EFF4B33-37E7-E3C4-B365-042311EE8EDF}"/>
              </a:ext>
            </a:extLst>
          </p:cNvPr>
          <p:cNvSpPr txBox="1"/>
          <p:nvPr/>
        </p:nvSpPr>
        <p:spPr>
          <a:xfrm>
            <a:off x="7492994" y="1624749"/>
            <a:ext cx="4169434" cy="4540217"/>
          </a:xfrm>
          <a:prstGeom prst="rect">
            <a:avLst/>
          </a:prstGeom>
          <a:noFill/>
        </p:spPr>
        <p:txBody>
          <a:bodyPr wrap="square" rtlCol="0">
            <a:spAutoFit/>
          </a:bodyPr>
          <a:lstStyle/>
          <a:p>
            <a:pPr marL="342900" marR="0" lvl="0" indent="-342900" algn="just" defTabSz="914400" rtl="0" eaLnBrk="1" fontAlgn="auto" latinLnBrk="0" hangingPunct="1">
              <a:lnSpc>
                <a:spcPts val="3400"/>
              </a:lnSpc>
              <a:spcBef>
                <a:spcPts val="1000"/>
              </a:spcBef>
              <a:spcAft>
                <a:spcPts val="0"/>
              </a:spcAft>
              <a:buClr>
                <a:srgbClr val="375517"/>
              </a:buClr>
              <a:buSzTx/>
              <a:buFont typeface="Wingdings" panose="05000000000000000000" pitchFamily="2" charset="2"/>
              <a:buChar char="q"/>
              <a:tabLst/>
              <a:defRPr/>
            </a:pP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The</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air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transport</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industry</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is</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one</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of</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the</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most</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“global” industries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because</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it</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includes</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a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network</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of</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airlines</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commercial</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airports</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air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navigation</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service</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providers</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and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manufacturers</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of</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aircraft</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and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their</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components</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p>
          <a:p>
            <a:pPr marL="342900" marR="0" lvl="0" indent="-342900" algn="just" defTabSz="914400" rtl="0" eaLnBrk="1" fontAlgn="auto" latinLnBrk="0" hangingPunct="1">
              <a:lnSpc>
                <a:spcPts val="3400"/>
              </a:lnSpc>
              <a:spcBef>
                <a:spcPts val="1000"/>
              </a:spcBef>
              <a:spcAft>
                <a:spcPts val="0"/>
              </a:spcAft>
              <a:buClr>
                <a:srgbClr val="375517"/>
              </a:buClr>
              <a:buSzTx/>
              <a:buFont typeface="Wingdings" panose="05000000000000000000" pitchFamily="2" charset="2"/>
              <a:buChar char="q"/>
              <a:tabLst/>
              <a:defRPr/>
            </a:pP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For</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these</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reason</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we</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0"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need</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“global”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work</a:t>
            </a:r>
            <a:r>
              <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 </a:t>
            </a:r>
            <a:r>
              <a:rPr kumimoji="0" lang="es-ES" sz="2400" b="1" i="0" u="none" strike="noStrike" kern="1200" cap="none" spc="0" normalizeH="0" baseline="0" noProof="0" dirty="0" err="1">
                <a:ln>
                  <a:noFill/>
                </a:ln>
                <a:solidFill>
                  <a:srgbClr val="262626"/>
                </a:solidFill>
                <a:effectLst/>
                <a:uLnTx/>
                <a:uFillTx/>
                <a:latin typeface="Arial Narrow" panose="020B0606020202030204" pitchFamily="34" charset="0"/>
                <a:ea typeface="+mn-ea"/>
                <a:cs typeface="Sabon Next LT" panose="02000500000000000000" pitchFamily="2" charset="0"/>
              </a:rPr>
              <a:t>force</a:t>
            </a:r>
            <a:r>
              <a:rPr kumimoji="0" lang="es-ES" sz="2400" b="0"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rPr>
              <a:t>.</a:t>
            </a:r>
          </a:p>
        </p:txBody>
      </p:sp>
    </p:spTree>
    <p:extLst>
      <p:ext uri="{BB962C8B-B14F-4D97-AF65-F5344CB8AC3E}">
        <p14:creationId xmlns:p14="http://schemas.microsoft.com/office/powerpoint/2010/main" val="4036867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E39E23-BB9D-E80C-F462-D6DD3198D6E2}"/>
              </a:ext>
            </a:extLst>
          </p:cNvPr>
          <p:cNvSpPr>
            <a:spLocks noGrp="1"/>
          </p:cNvSpPr>
          <p:nvPr>
            <p:ph type="title"/>
          </p:nvPr>
        </p:nvSpPr>
        <p:spPr>
          <a:xfrm>
            <a:off x="579408" y="171162"/>
            <a:ext cx="2840182" cy="2371148"/>
          </a:xfrm>
        </p:spPr>
        <p:txBody>
          <a:bodyPr vert="horz" lIns="91440" tIns="45720" rIns="91440" bIns="45720" rtlCol="0" anchor="ctr">
            <a:normAutofit/>
          </a:bodyPr>
          <a:lstStyle/>
          <a:p>
            <a:r>
              <a:rPr lang="en-US" sz="2800" b="1" kern="1200" dirty="0">
                <a:solidFill>
                  <a:srgbClr val="FFFFFF"/>
                </a:solidFill>
                <a:latin typeface="Arial Narrow" panose="020B0606020202030204" pitchFamily="34" charset="0"/>
              </a:rPr>
              <a:t>WHAT SKILLS LEVEL DO THESE NEW OCCUPATIONS REQUIRE?</a:t>
            </a:r>
          </a:p>
        </p:txBody>
      </p:sp>
      <p:pic>
        <p:nvPicPr>
          <p:cNvPr id="4" name="Imagen 155724110" descr="Tabla&#10;&#10;Descripción generada automáticamente">
            <a:extLst>
              <a:ext uri="{FF2B5EF4-FFF2-40B4-BE49-F238E27FC236}">
                <a16:creationId xmlns:a16="http://schemas.microsoft.com/office/drawing/2014/main" id="{FE0D2303-42A7-1186-831D-389CF3C8AEC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2838793" y="1103586"/>
            <a:ext cx="9353207" cy="5754414"/>
          </a:xfrm>
          <a:prstGeom prst="rect">
            <a:avLst/>
          </a:prstGeom>
          <a:noFill/>
        </p:spPr>
      </p:pic>
    </p:spTree>
    <p:extLst>
      <p:ext uri="{BB962C8B-B14F-4D97-AF65-F5344CB8AC3E}">
        <p14:creationId xmlns:p14="http://schemas.microsoft.com/office/powerpoint/2010/main" val="1295900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24F9B-AA1A-FEC2-27FC-68E8A352C4B0}"/>
              </a:ext>
            </a:extLst>
          </p:cNvPr>
          <p:cNvSpPr>
            <a:spLocks noGrp="1"/>
          </p:cNvSpPr>
          <p:nvPr>
            <p:ph type="title"/>
          </p:nvPr>
        </p:nvSpPr>
        <p:spPr>
          <a:xfrm>
            <a:off x="707035" y="-19836"/>
            <a:ext cx="10370696" cy="1427295"/>
          </a:xfrm>
        </p:spPr>
        <p:txBody>
          <a:bodyPr>
            <a:noAutofit/>
          </a:bodyPr>
          <a:lstStyle/>
          <a:p>
            <a:pPr>
              <a:lnSpc>
                <a:spcPts val="3400"/>
              </a:lnSpc>
            </a:pPr>
            <a:r>
              <a:rPr lang="en-GB" sz="3200" b="1" dirty="0">
                <a:solidFill>
                  <a:srgbClr val="00B050"/>
                </a:solidFill>
                <a:effectLst/>
                <a:latin typeface="Arial Narrow" panose="020B0606020202030204" pitchFamily="34" charset="0"/>
                <a:ea typeface="Calibri" panose="020F0502020204030204" pitchFamily="34" charset="0"/>
                <a:cs typeface="Sabon Next LT" panose="02000500000000000000" pitchFamily="2" charset="0"/>
              </a:rPr>
              <a:t>The </a:t>
            </a:r>
            <a:r>
              <a:rPr lang="en-GB" sz="3200" b="1" dirty="0">
                <a:solidFill>
                  <a:srgbClr val="00B050"/>
                </a:solidFill>
                <a:latin typeface="Arial Narrow" panose="020B0606020202030204" pitchFamily="34" charset="0"/>
                <a:ea typeface="Calibri" panose="020F0502020204030204" pitchFamily="34" charset="0"/>
                <a:cs typeface="Sabon Next LT" panose="02000500000000000000" pitchFamily="2" charset="0"/>
              </a:rPr>
              <a:t>ranking</a:t>
            </a:r>
            <a:r>
              <a:rPr lang="en-GB" sz="3200" b="1" dirty="0">
                <a:solidFill>
                  <a:srgbClr val="00B050"/>
                </a:solidFill>
                <a:effectLst/>
                <a:latin typeface="Arial Narrow" panose="020B0606020202030204" pitchFamily="34" charset="0"/>
                <a:ea typeface="Calibri" panose="020F0502020204030204" pitchFamily="34" charset="0"/>
                <a:cs typeface="Sabon Next LT" panose="02000500000000000000" pitchFamily="2" charset="0"/>
              </a:rPr>
              <a:t> of competences, according to top managers from air transport industry </a:t>
            </a:r>
            <a:endParaRPr lang="en-US" sz="3200" dirty="0">
              <a:solidFill>
                <a:srgbClr val="00B050"/>
              </a:solidFill>
              <a:latin typeface="Arial Narrow" panose="020B0606020202030204" pitchFamily="34" charset="0"/>
              <a:cs typeface="Sabon Next LT" panose="02000500000000000000" pitchFamily="2" charset="0"/>
            </a:endParaRPr>
          </a:p>
        </p:txBody>
      </p:sp>
      <p:pic>
        <p:nvPicPr>
          <p:cNvPr id="6" name="Picture 5">
            <a:extLst>
              <a:ext uri="{FF2B5EF4-FFF2-40B4-BE49-F238E27FC236}">
                <a16:creationId xmlns:a16="http://schemas.microsoft.com/office/drawing/2014/main" id="{C0F06C1D-621B-F170-2E1D-9EF4F2AD2A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464097" y="-1986212"/>
            <a:ext cx="5263805" cy="11775688"/>
          </a:xfrm>
          <a:prstGeom prst="rect">
            <a:avLst/>
          </a:prstGeom>
          <a:noFill/>
        </p:spPr>
      </p:pic>
      <p:sp>
        <p:nvSpPr>
          <p:cNvPr id="7" name="Rectangle: Rounded Corners 6">
            <a:extLst>
              <a:ext uri="{FF2B5EF4-FFF2-40B4-BE49-F238E27FC236}">
                <a16:creationId xmlns:a16="http://schemas.microsoft.com/office/drawing/2014/main" id="{6BDB368D-CB88-7B38-47F5-BC1C5B86754A}"/>
              </a:ext>
            </a:extLst>
          </p:cNvPr>
          <p:cNvSpPr/>
          <p:nvPr/>
        </p:nvSpPr>
        <p:spPr>
          <a:xfrm rot="5400000">
            <a:off x="-319926" y="3177317"/>
            <a:ext cx="4038600" cy="49888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C0FDFA-51BA-AE88-FB57-29AD6B8FBBE1}"/>
              </a:ext>
            </a:extLst>
          </p:cNvPr>
          <p:cNvSpPr/>
          <p:nvPr/>
        </p:nvSpPr>
        <p:spPr>
          <a:xfrm rot="5400000">
            <a:off x="5227631" y="3177316"/>
            <a:ext cx="4038602" cy="498886"/>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740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ABC5-9B33-6C61-764F-A28B9E885E7B}"/>
              </a:ext>
            </a:extLst>
          </p:cNvPr>
          <p:cNvSpPr>
            <a:spLocks noGrp="1"/>
          </p:cNvSpPr>
          <p:nvPr>
            <p:ph type="title"/>
          </p:nvPr>
        </p:nvSpPr>
        <p:spPr>
          <a:xfrm>
            <a:off x="838200" y="365126"/>
            <a:ext cx="10134600" cy="599454"/>
          </a:xfrm>
        </p:spPr>
        <p:txBody>
          <a:bodyPr>
            <a:noAutofit/>
          </a:bodyPr>
          <a:lstStyle/>
          <a:p>
            <a:pPr algn="just"/>
            <a:r>
              <a:rPr lang="en-US" sz="3200" b="1" dirty="0">
                <a:solidFill>
                  <a:srgbClr val="006666"/>
                </a:solidFill>
                <a:latin typeface="Arial" panose="020B0604020202020204" pitchFamily="34" charset="0"/>
                <a:cs typeface="Arial" panose="020B0604020202020204" pitchFamily="34" charset="0"/>
              </a:rPr>
              <a:t>The importance of green competences</a:t>
            </a:r>
          </a:p>
        </p:txBody>
      </p:sp>
      <p:pic>
        <p:nvPicPr>
          <p:cNvPr id="10" name="Picture 9">
            <a:extLst>
              <a:ext uri="{FF2B5EF4-FFF2-40B4-BE49-F238E27FC236}">
                <a16:creationId xmlns:a16="http://schemas.microsoft.com/office/drawing/2014/main" id="{2436AA26-95F8-AEFF-0E25-49A2052FF493}"/>
              </a:ext>
            </a:extLst>
          </p:cNvPr>
          <p:cNvPicPr>
            <a:picLocks noChangeAspect="1"/>
          </p:cNvPicPr>
          <p:nvPr/>
        </p:nvPicPr>
        <p:blipFill>
          <a:blip r:embed="rId3"/>
          <a:stretch>
            <a:fillRect/>
          </a:stretch>
        </p:blipFill>
        <p:spPr>
          <a:xfrm>
            <a:off x="1118346" y="1203873"/>
            <a:ext cx="9854454" cy="3963439"/>
          </a:xfrm>
          <a:prstGeom prst="rect">
            <a:avLst/>
          </a:prstGeom>
        </p:spPr>
      </p:pic>
      <p:sp>
        <p:nvSpPr>
          <p:cNvPr id="11" name="Title 1">
            <a:extLst>
              <a:ext uri="{FF2B5EF4-FFF2-40B4-BE49-F238E27FC236}">
                <a16:creationId xmlns:a16="http://schemas.microsoft.com/office/drawing/2014/main" id="{46B608D4-BE3C-B31F-EE8D-E0F93BA827D0}"/>
              </a:ext>
            </a:extLst>
          </p:cNvPr>
          <p:cNvSpPr txBox="1">
            <a:spLocks/>
          </p:cNvSpPr>
          <p:nvPr/>
        </p:nvSpPr>
        <p:spPr>
          <a:xfrm>
            <a:off x="1014761" y="516731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Green competences are highly valued in the current period and are expected to become even more important in the future (</a:t>
            </a:r>
            <a:r>
              <a:rPr kumimoji="0" lang="en-US" sz="1800" b="0"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employees' questionnaire)</a:t>
            </a:r>
            <a:endParaRPr kumimoji="0" lang="en-US" sz="2400" b="0" i="1"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6265189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E67D43C-3A6A-2A40-027D-CEC38F6A44E2}"/>
              </a:ext>
            </a:extLst>
          </p:cNvPr>
          <p:cNvSpPr txBox="1">
            <a:spLocks/>
          </p:cNvSpPr>
          <p:nvPr/>
        </p:nvSpPr>
        <p:spPr>
          <a:xfrm>
            <a:off x="-346521" y="559931"/>
            <a:ext cx="11504815" cy="939800"/>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800" b="1" dirty="0">
                <a:solidFill>
                  <a:srgbClr val="262626"/>
                </a:solidFill>
                <a:latin typeface="Sabon Next LT" panose="02000500000000000000" pitchFamily="2" charset="0"/>
                <a:cs typeface="Sabon Next LT" panose="02000500000000000000" pitchFamily="2" charset="0"/>
              </a:rPr>
              <a:t>4</a:t>
            </a:r>
            <a:r>
              <a:rPr kumimoji="0" lang="en-US" sz="4800" b="1" i="0" u="none" strike="noStrike" kern="1200" cap="none" spc="0" normalizeH="0" baseline="0" noProof="0" dirty="0">
                <a:ln>
                  <a:noFill/>
                </a:ln>
                <a:solidFill>
                  <a:srgbClr val="262626"/>
                </a:solidFill>
                <a:effectLst/>
                <a:uLnTx/>
                <a:uFillTx/>
                <a:latin typeface="Sabon Next LT" panose="02000500000000000000" pitchFamily="2" charset="0"/>
                <a:ea typeface="+mj-ea"/>
                <a:cs typeface="Sabon Next LT" panose="02000500000000000000" pitchFamily="2" charset="0"/>
              </a:rPr>
              <a:t>. Education and employee training</a:t>
            </a:r>
          </a:p>
        </p:txBody>
      </p:sp>
      <p:pic>
        <p:nvPicPr>
          <p:cNvPr id="3076" name="Picture 4" descr="Education Training Images - Free Download on Freepik">
            <a:extLst>
              <a:ext uri="{FF2B5EF4-FFF2-40B4-BE49-F238E27FC236}">
                <a16:creationId xmlns:a16="http://schemas.microsoft.com/office/drawing/2014/main" id="{365F4334-BA9A-4CD7-BB4D-22189B15E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3474" y="3575663"/>
            <a:ext cx="4649099" cy="30523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3 reasons to engage in education and training programmes in your workplace  | EPALE">
            <a:extLst>
              <a:ext uri="{FF2B5EF4-FFF2-40B4-BE49-F238E27FC236}">
                <a16:creationId xmlns:a16="http://schemas.microsoft.com/office/drawing/2014/main" id="{1BB1EA13-D9C1-BE58-2182-4B736C8D3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969" y="2570190"/>
            <a:ext cx="4861703" cy="3241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094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5010">
            <a:extLst>
              <a:ext uri="{FF2B5EF4-FFF2-40B4-BE49-F238E27FC236}">
                <a16:creationId xmlns:a16="http://schemas.microsoft.com/office/drawing/2014/main" id="{9002D231-FB29-D085-BB61-3D5C4B234B98}"/>
              </a:ext>
            </a:extLst>
          </p:cNvPr>
          <p:cNvGraphicFramePr/>
          <p:nvPr/>
        </p:nvGraphicFramePr>
        <p:xfrm>
          <a:off x="6106274" y="2509842"/>
          <a:ext cx="5753100" cy="31114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60EE9722-219C-9075-D23C-7304586D76E2}"/>
              </a:ext>
            </a:extLst>
          </p:cNvPr>
          <p:cNvGraphicFramePr/>
          <p:nvPr/>
        </p:nvGraphicFramePr>
        <p:xfrm>
          <a:off x="154304" y="2423078"/>
          <a:ext cx="5562134" cy="3198263"/>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1">
            <a:extLst>
              <a:ext uri="{FF2B5EF4-FFF2-40B4-BE49-F238E27FC236}">
                <a16:creationId xmlns:a16="http://schemas.microsoft.com/office/drawing/2014/main" id="{F67557E2-E207-C672-E8CB-6A80D04748E1}"/>
              </a:ext>
            </a:extLst>
          </p:cNvPr>
          <p:cNvSpPr txBox="1">
            <a:spLocks/>
          </p:cNvSpPr>
          <p:nvPr/>
        </p:nvSpPr>
        <p:spPr>
          <a:xfrm>
            <a:off x="298782" y="-9531"/>
            <a:ext cx="11504815" cy="939800"/>
          </a:xfrm>
          <a:prstGeom prst="rect">
            <a:avLst/>
          </a:prstGeom>
        </p:spPr>
        <p:txBody>
          <a:bodyPr vert="horz" lIns="91440" tIns="45720" rIns="91440" bIns="45720" rtlCol="0" anchor="b">
            <a:normAutofit fontScale="975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62626"/>
                </a:solidFill>
                <a:effectLst/>
                <a:uLnTx/>
                <a:uFillTx/>
                <a:latin typeface="Sabon Next LT" panose="02000500000000000000" pitchFamily="2" charset="0"/>
                <a:ea typeface="+mj-ea"/>
                <a:cs typeface="Sabon Next LT" panose="02000500000000000000" pitchFamily="2" charset="0"/>
              </a:rPr>
              <a:t>Education and employee training</a:t>
            </a:r>
          </a:p>
        </p:txBody>
      </p:sp>
      <p:sp>
        <p:nvSpPr>
          <p:cNvPr id="10" name="CuadroTexto 9">
            <a:extLst>
              <a:ext uri="{FF2B5EF4-FFF2-40B4-BE49-F238E27FC236}">
                <a16:creationId xmlns:a16="http://schemas.microsoft.com/office/drawing/2014/main" id="{254DB621-7548-5742-FEC7-8A0FBB9AAAF6}"/>
              </a:ext>
            </a:extLst>
          </p:cNvPr>
          <p:cNvSpPr txBox="1"/>
          <p:nvPr/>
        </p:nvSpPr>
        <p:spPr>
          <a:xfrm>
            <a:off x="20548" y="1538880"/>
            <a:ext cx="1217145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62626"/>
                </a:solidFill>
                <a:effectLst/>
                <a:uLnTx/>
                <a:uFillTx/>
                <a:latin typeface="Nunito Sans" pitchFamily="2" charset="0"/>
                <a:ea typeface="Calibri" panose="020F0502020204030204" pitchFamily="34" charset="0"/>
                <a:cs typeface="Segoe UI" panose="020B0502040204020203" pitchFamily="34" charset="0"/>
              </a:rPr>
              <a:t>Related with the occupations of the future, the surveys also ask the employees on the education. Something fundamental is that the training (education and on-the-job training) is useful for the employees. </a:t>
            </a:r>
            <a:endParaRPr kumimoji="0" lang="es-ES" sz="1800" b="0" i="0" u="none" strike="noStrike" kern="1200" cap="none" spc="0" normalizeH="0" baseline="0" noProof="0" dirty="0">
              <a:ln>
                <a:noFill/>
              </a:ln>
              <a:solidFill>
                <a:srgbClr val="262626"/>
              </a:solidFill>
              <a:effectLst/>
              <a:uLnTx/>
              <a:uFillTx/>
              <a:latin typeface="Avenir Next LT Pro"/>
              <a:ea typeface="+mn-ea"/>
              <a:cs typeface="+mn-cs"/>
            </a:endParaRPr>
          </a:p>
        </p:txBody>
      </p:sp>
      <p:sp>
        <p:nvSpPr>
          <p:cNvPr id="11" name="Elipse 10">
            <a:extLst>
              <a:ext uri="{FF2B5EF4-FFF2-40B4-BE49-F238E27FC236}">
                <a16:creationId xmlns:a16="http://schemas.microsoft.com/office/drawing/2014/main" id="{519EA912-D812-3A89-86B3-38A876F3B9F0}"/>
              </a:ext>
            </a:extLst>
          </p:cNvPr>
          <p:cNvSpPr/>
          <p:nvPr/>
        </p:nvSpPr>
        <p:spPr>
          <a:xfrm>
            <a:off x="20548" y="3238500"/>
            <a:ext cx="5376952" cy="9397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2" name="Elipse 11">
            <a:extLst>
              <a:ext uri="{FF2B5EF4-FFF2-40B4-BE49-F238E27FC236}">
                <a16:creationId xmlns:a16="http://schemas.microsoft.com/office/drawing/2014/main" id="{198DD773-ACC8-1BC4-458C-A2F351A7F165}"/>
              </a:ext>
            </a:extLst>
          </p:cNvPr>
          <p:cNvSpPr/>
          <p:nvPr/>
        </p:nvSpPr>
        <p:spPr>
          <a:xfrm>
            <a:off x="5836057" y="3595691"/>
            <a:ext cx="5753099" cy="93979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6130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47AAC664-C447-6CA7-3083-14D83935A910}"/>
              </a:ext>
            </a:extLst>
          </p:cNvPr>
          <p:cNvGraphicFramePr/>
          <p:nvPr/>
        </p:nvGraphicFramePr>
        <p:xfrm>
          <a:off x="6382767" y="2340634"/>
          <a:ext cx="5721922" cy="36256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EBF34256-9B6D-0A95-E400-340EA925BDC0}"/>
              </a:ext>
            </a:extLst>
          </p:cNvPr>
          <p:cNvGraphicFramePr/>
          <p:nvPr>
            <p:extLst>
              <p:ext uri="{D42A27DB-BD31-4B8C-83A1-F6EECF244321}">
                <p14:modId xmlns:p14="http://schemas.microsoft.com/office/powerpoint/2010/main" val="2934194546"/>
              </p:ext>
            </p:extLst>
          </p:nvPr>
        </p:nvGraphicFramePr>
        <p:xfrm>
          <a:off x="87311" y="2603181"/>
          <a:ext cx="5554363" cy="34870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04965AD-6D53-0680-1693-6C036A9C1812}"/>
              </a:ext>
            </a:extLst>
          </p:cNvPr>
          <p:cNvSpPr txBox="1">
            <a:spLocks/>
          </p:cNvSpPr>
          <p:nvPr/>
        </p:nvSpPr>
        <p:spPr>
          <a:xfrm>
            <a:off x="658368" y="72909"/>
            <a:ext cx="11150455" cy="1094533"/>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262626"/>
                </a:solidFill>
                <a:effectLst/>
                <a:uLnTx/>
                <a:uFillTx/>
                <a:latin typeface="Arial Narrow" panose="020B0606020202030204" pitchFamily="34" charset="0"/>
                <a:ea typeface="+mj-ea"/>
                <a:cs typeface="Sabon Next LT" panose="02000500000000000000" pitchFamily="2" charset="0"/>
              </a:rPr>
              <a:t>Preferences for training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dirty="0">
                <a:ln>
                  <a:noFill/>
                </a:ln>
                <a:solidFill>
                  <a:srgbClr val="262626"/>
                </a:solidFill>
                <a:effectLst/>
                <a:uLnTx/>
                <a:uFillTx/>
                <a:latin typeface="Arial Narrow" panose="020B0606020202030204" pitchFamily="34" charset="0"/>
                <a:ea typeface="+mj-ea"/>
                <a:cs typeface="Sabon Next LT" panose="02000500000000000000" pitchFamily="2" charset="0"/>
              </a:rPr>
              <a:t>Employee opinion</a:t>
            </a:r>
          </a:p>
        </p:txBody>
      </p:sp>
      <p:sp>
        <p:nvSpPr>
          <p:cNvPr id="3" name="CuadroTexto 2">
            <a:extLst>
              <a:ext uri="{FF2B5EF4-FFF2-40B4-BE49-F238E27FC236}">
                <a16:creationId xmlns:a16="http://schemas.microsoft.com/office/drawing/2014/main" id="{01D7FCF7-DF1F-3DA8-EFE7-F932A9E6EFC7}"/>
              </a:ext>
            </a:extLst>
          </p:cNvPr>
          <p:cNvSpPr txBox="1"/>
          <p:nvPr/>
        </p:nvSpPr>
        <p:spPr>
          <a:xfrm>
            <a:off x="20548" y="1538880"/>
            <a:ext cx="1217145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62626"/>
                </a:solidFill>
                <a:effectLst/>
                <a:uLnTx/>
                <a:uFillTx/>
                <a:latin typeface="Nunito Sans" pitchFamily="2" charset="0"/>
                <a:ea typeface="Calibri" panose="020F0502020204030204" pitchFamily="34" charset="0"/>
                <a:cs typeface="Segoe UI" panose="020B0502040204020203" pitchFamily="34" charset="0"/>
              </a:rPr>
              <a:t>HEIs should provide the education that the employees really need. We questioned the employees about their education preferences in topic and in the way the education is given.</a:t>
            </a:r>
            <a:endParaRPr kumimoji="0" lang="es-ES" sz="1800" b="0" i="0" u="none" strike="noStrike" kern="1200" cap="none" spc="0" normalizeH="0" baseline="0" noProof="0" dirty="0">
              <a:ln>
                <a:noFill/>
              </a:ln>
              <a:solidFill>
                <a:srgbClr val="262626"/>
              </a:solidFill>
              <a:effectLst/>
              <a:uLnTx/>
              <a:uFillTx/>
              <a:latin typeface="Avenir Next LT Pro"/>
              <a:ea typeface="+mn-ea"/>
              <a:cs typeface="+mn-cs"/>
            </a:endParaRPr>
          </a:p>
        </p:txBody>
      </p:sp>
    </p:spTree>
    <p:extLst>
      <p:ext uri="{BB962C8B-B14F-4D97-AF65-F5344CB8AC3E}">
        <p14:creationId xmlns:p14="http://schemas.microsoft.com/office/powerpoint/2010/main" val="12243679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descr="Red paper airplane flying away from grouped white airplanes">
            <a:extLst>
              <a:ext uri="{FF2B5EF4-FFF2-40B4-BE49-F238E27FC236}">
                <a16:creationId xmlns:a16="http://schemas.microsoft.com/office/drawing/2014/main" id="{7E67DD73-F975-3858-1526-CE34DB9EC059}"/>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3191"/>
          <a:stretch/>
        </p:blipFill>
        <p:spPr>
          <a:xfrm>
            <a:off x="1" y="-76200"/>
            <a:ext cx="12221270" cy="6934200"/>
          </a:xfrm>
          <a:prstGeom prst="rect">
            <a:avLst/>
          </a:prstGeom>
        </p:spPr>
      </p:pic>
      <p:sp>
        <p:nvSpPr>
          <p:cNvPr id="2" name="Title 1">
            <a:extLst>
              <a:ext uri="{FF2B5EF4-FFF2-40B4-BE49-F238E27FC236}">
                <a16:creationId xmlns:a16="http://schemas.microsoft.com/office/drawing/2014/main" id="{8B819DF9-F3C8-515A-CFF0-DD8515FE7FD9}"/>
              </a:ext>
            </a:extLst>
          </p:cNvPr>
          <p:cNvSpPr>
            <a:spLocks noGrp="1"/>
          </p:cNvSpPr>
          <p:nvPr>
            <p:ph type="title"/>
          </p:nvPr>
        </p:nvSpPr>
        <p:spPr>
          <a:xfrm>
            <a:off x="-89210" y="446273"/>
            <a:ext cx="12437327" cy="841693"/>
          </a:xfrm>
          <a:noFill/>
        </p:spPr>
        <p:txBody>
          <a:bodyPr anchor="b">
            <a:noAutofit/>
          </a:bodyPr>
          <a:lstStyle/>
          <a:p>
            <a:pPr algn="ctr"/>
            <a:r>
              <a:rPr lang="en-US" sz="2900" b="1" dirty="0">
                <a:latin typeface="Sabon Next LT" panose="02000500000000000000" pitchFamily="2" charset="0"/>
                <a:cs typeface="Sabon Next LT" panose="02000500000000000000" pitchFamily="2" charset="0"/>
              </a:rPr>
              <a:t>SMART OCCUPATIONS </a:t>
            </a:r>
            <a:r>
              <a:rPr lang="en-US" sz="2900" b="1" dirty="0">
                <a:latin typeface="Sabon Next LT" panose="02000500000000000000" pitchFamily="2" charset="0"/>
                <a:cs typeface="Sabon Next LT" panose="02000500000000000000" pitchFamily="2" charset="0"/>
                <a:sym typeface="Wingdings" panose="05000000000000000000" pitchFamily="2" charset="2"/>
              </a:rPr>
              <a:t> </a:t>
            </a:r>
            <a:r>
              <a:rPr lang="en-US" sz="2900" b="1" dirty="0">
                <a:latin typeface="Sabon Next LT" panose="02000500000000000000" pitchFamily="2" charset="0"/>
                <a:cs typeface="Sabon Next LT" panose="02000500000000000000" pitchFamily="2" charset="0"/>
              </a:rPr>
              <a:t>NEW AND IMPROVED QUALIFICATIONS</a:t>
            </a:r>
          </a:p>
        </p:txBody>
      </p:sp>
      <p:graphicFrame>
        <p:nvGraphicFramePr>
          <p:cNvPr id="5" name="Content Placeholder 2">
            <a:extLst>
              <a:ext uri="{FF2B5EF4-FFF2-40B4-BE49-F238E27FC236}">
                <a16:creationId xmlns:a16="http://schemas.microsoft.com/office/drawing/2014/main" id="{F74ED2C2-2195-3998-0DB5-427DAAE8F5BE}"/>
              </a:ext>
            </a:extLst>
          </p:cNvPr>
          <p:cNvGraphicFramePr>
            <a:graphicFrameLocks noGrp="1"/>
          </p:cNvGraphicFramePr>
          <p:nvPr>
            <p:ph idx="1"/>
          </p:nvPr>
        </p:nvGraphicFramePr>
        <p:xfrm>
          <a:off x="609600" y="1703638"/>
          <a:ext cx="10972800" cy="40365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Picture 2">
            <a:extLst>
              <a:ext uri="{FF2B5EF4-FFF2-40B4-BE49-F238E27FC236}">
                <a16:creationId xmlns:a16="http://schemas.microsoft.com/office/drawing/2014/main" id="{E002FF81-D86A-E9C6-024C-3599468D3157}"/>
              </a:ext>
            </a:extLst>
          </p:cNvPr>
          <p:cNvPicPr>
            <a:picLocks noChangeAspect="1"/>
          </p:cNvPicPr>
          <p:nvPr/>
        </p:nvPicPr>
        <p:blipFill rotWithShape="1">
          <a:blip r:embed="rId10" cstate="print"/>
          <a:srcRect t="6898" b="28280"/>
          <a:stretch/>
        </p:blipFill>
        <p:spPr>
          <a:xfrm>
            <a:off x="7862122" y="5089403"/>
            <a:ext cx="4039714" cy="155167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2640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n airplane in a warehouse&#10;&#10;Description automatically generated with low confidence">
            <a:extLst>
              <a:ext uri="{FF2B5EF4-FFF2-40B4-BE49-F238E27FC236}">
                <a16:creationId xmlns:a16="http://schemas.microsoft.com/office/drawing/2014/main" id="{67F4188E-3358-48E0-8AAF-A1756B4F502F}"/>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val="0"/>
              </a:ext>
            </a:extLst>
          </a:blip>
          <a:srcRect/>
          <a:stretch>
            <a:fillRect/>
          </a:stretch>
        </p:blipFill>
        <p:spPr/>
      </p:pic>
      <p:sp>
        <p:nvSpPr>
          <p:cNvPr id="20" name="Freeform 10">
            <a:extLst>
              <a:ext uri="{FF2B5EF4-FFF2-40B4-BE49-F238E27FC236}">
                <a16:creationId xmlns:a16="http://schemas.microsoft.com/office/drawing/2014/main" id="{E70878B3-EB7E-4D5E-918D-42225CB03F5E}"/>
              </a:ext>
            </a:extLst>
          </p:cNvPr>
          <p:cNvSpPr/>
          <p:nvPr/>
        </p:nvSpPr>
        <p:spPr>
          <a:xfrm>
            <a:off x="-20199"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686032 w 12192000"/>
              <a:gd name="connsiteY3" fmla="*/ 6858000 h 6858000"/>
              <a:gd name="connsiteX4" fmla="*/ 11686032 w 12192000"/>
              <a:gd name="connsiteY4" fmla="*/ 6355080 h 6858000"/>
              <a:gd name="connsiteX5" fmla="*/ 11183112 w 12192000"/>
              <a:gd name="connsiteY5" fmla="*/ 6355080 h 6858000"/>
              <a:gd name="connsiteX6" fmla="*/ 1118311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686032" y="6858000"/>
                </a:lnTo>
                <a:lnTo>
                  <a:pt x="11686032" y="6355080"/>
                </a:lnTo>
                <a:lnTo>
                  <a:pt x="11183112" y="6355080"/>
                </a:lnTo>
                <a:lnTo>
                  <a:pt x="11183112" y="6858000"/>
                </a:lnTo>
                <a:lnTo>
                  <a:pt x="0" y="6858000"/>
                </a:lnTo>
                <a:close/>
              </a:path>
            </a:pathLst>
          </a:custGeom>
          <a:gradFill>
            <a:gsLst>
              <a:gs pos="0">
                <a:srgbClr val="272421">
                  <a:alpha val="62000"/>
                </a:srgbClr>
              </a:gs>
              <a:gs pos="64000">
                <a:schemeClr val="tx1">
                  <a:alpha val="1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BDADDF93-059B-034F-A865-733A0D0224C1}"/>
              </a:ext>
            </a:extLst>
          </p:cNvPr>
          <p:cNvSpPr>
            <a:spLocks noGrp="1"/>
          </p:cNvSpPr>
          <p:nvPr>
            <p:ph type="body" sz="quarter" idx="17"/>
          </p:nvPr>
        </p:nvSpPr>
        <p:spPr>
          <a:xfrm>
            <a:off x="439711" y="1500808"/>
            <a:ext cx="11767929" cy="4939747"/>
          </a:xfrm>
        </p:spPr>
        <p:txBody>
          <a:bodyPr>
            <a:normAutofit fontScale="62500" lnSpcReduction="20000"/>
          </a:bodyPr>
          <a:lstStyle/>
          <a:p>
            <a:r>
              <a:rPr lang="en-US" sz="7700" dirty="0"/>
              <a:t>AVIONIC LEARN </a:t>
            </a:r>
          </a:p>
          <a:p>
            <a:endParaRPr lang="en-US" altLang="en-US" b="1" dirty="0">
              <a:solidFill>
                <a:schemeClr val="bg1"/>
              </a:solidFill>
              <a:latin typeface="Arial" panose="020B0604020202020204" pitchFamily="34" charset="0"/>
            </a:endParaRPr>
          </a:p>
          <a:p>
            <a:endParaRPr lang="en-US" altLang="en-US" dirty="0">
              <a:latin typeface="Arial" panose="020B0604020202020204" pitchFamily="34" charset="0"/>
            </a:endParaRPr>
          </a:p>
          <a:p>
            <a:endParaRPr lang="en-US" altLang="en-US" b="1" dirty="0">
              <a:solidFill>
                <a:schemeClr val="bg1"/>
              </a:solidFill>
              <a:latin typeface="Arial" panose="020B0604020202020204" pitchFamily="34" charset="0"/>
            </a:endParaRPr>
          </a:p>
          <a:p>
            <a:endParaRPr lang="en-US" altLang="en-US" b="1" dirty="0">
              <a:solidFill>
                <a:schemeClr val="bg1"/>
              </a:solidFill>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b="1" dirty="0">
              <a:solidFill>
                <a:schemeClr val="bg1"/>
              </a:solidFill>
              <a:latin typeface="Arial" panose="020B0604020202020204" pitchFamily="34" charset="0"/>
            </a:endParaRPr>
          </a:p>
          <a:p>
            <a:endParaRPr lang="en-US" altLang="en-US" b="1" dirty="0">
              <a:solidFill>
                <a:schemeClr val="bg1"/>
              </a:solidFill>
              <a:latin typeface="Arial" panose="020B0604020202020204" pitchFamily="34" charset="0"/>
            </a:endParaRPr>
          </a:p>
          <a:p>
            <a:r>
              <a:rPr lang="en-US" altLang="en-US" sz="4000" b="1" dirty="0">
                <a:solidFill>
                  <a:schemeClr val="bg1"/>
                </a:solidFill>
                <a:latin typeface="Arial" panose="020B0604020202020204" pitchFamily="34" charset="0"/>
              </a:rPr>
              <a:t>Future-Proofing Aviation Education: Innovative Curriculum and Digital Tools</a:t>
            </a:r>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8" name="Footer Placeholder 2">
            <a:extLst>
              <a:ext uri="{FF2B5EF4-FFF2-40B4-BE49-F238E27FC236}">
                <a16:creationId xmlns:a16="http://schemas.microsoft.com/office/drawing/2014/main" id="{9DA58559-BD32-459A-BA00-47C1164E5397}"/>
              </a:ext>
            </a:extLst>
          </p:cNvPr>
          <p:cNvSpPr>
            <a:spLocks noGrp="1"/>
          </p:cNvSpPr>
          <p:nvPr>
            <p:ph type="ftr" sz="quarter" idx="2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A5A5A5">
                    <a:lumMod val="20000"/>
                    <a:lumOff val="80000"/>
                  </a:srgbClr>
                </a:solidFill>
                <a:effectLst/>
                <a:uLnTx/>
                <a:uFillTx/>
                <a:latin typeface="Calibri" panose="020F0502020204030204"/>
                <a:ea typeface="+mn-ea"/>
                <a:cs typeface="+mn-cs"/>
              </a:rPr>
              <a:t>Copyright © 2024, UNESCO Chair, </a:t>
            </a:r>
            <a:r>
              <a:rPr kumimoji="0" lang="de-DE" sz="1000" b="0" i="0" u="none" strike="noStrike" kern="1200" cap="none" spc="0" normalizeH="0" baseline="0" noProof="0" dirty="0">
                <a:ln>
                  <a:noFill/>
                </a:ln>
                <a:solidFill>
                  <a:srgbClr val="A5A5A5">
                    <a:lumMod val="20000"/>
                    <a:lumOff val="80000"/>
                  </a:srgbClr>
                </a:solidFill>
                <a:effectLst/>
                <a:uLnTx/>
                <a:uFillTx/>
                <a:latin typeface="Calibri" panose="020F0502020204030204"/>
                <a:ea typeface="+mn-ea"/>
                <a:cs typeface="+mn-cs"/>
              </a:rPr>
              <a:t>Prof. univ. dr. Sorin Eugen ZAHARIA</a:t>
            </a:r>
            <a:endParaRPr kumimoji="0" lang="en-US" sz="1000" b="0" i="0" u="none" strike="noStrike" kern="1200" cap="none" spc="0" normalizeH="0" baseline="0" noProof="0" dirty="0">
              <a:ln>
                <a:noFill/>
              </a:ln>
              <a:solidFill>
                <a:srgbClr val="A5A5A5">
                  <a:lumMod val="20000"/>
                  <a:lumOff val="80000"/>
                </a:srgb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8A6E8B39-6EA0-44C0-8ECF-02E5B0741ACF}"/>
              </a:ext>
            </a:extLst>
          </p:cNvPr>
          <p:cNvGrpSpPr/>
          <p:nvPr/>
        </p:nvGrpSpPr>
        <p:grpSpPr>
          <a:xfrm>
            <a:off x="-17918" y="0"/>
            <a:ext cx="144000" cy="6863853"/>
            <a:chOff x="-17918" y="0"/>
            <a:chExt cx="144000" cy="6863853"/>
          </a:xfrm>
        </p:grpSpPr>
        <p:sp>
          <p:nvSpPr>
            <p:cNvPr id="22" name="Rectangle 21">
              <a:extLst>
                <a:ext uri="{FF2B5EF4-FFF2-40B4-BE49-F238E27FC236}">
                  <a16:creationId xmlns:a16="http://schemas.microsoft.com/office/drawing/2014/main" id="{742CFBE3-BFCE-462A-AE93-A1C20CC87495}"/>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C0FC4CC1-4BF1-4B75-96B6-5ACDB42DF37E}"/>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24" name="Rectangle 23">
            <a:extLst>
              <a:ext uri="{FF2B5EF4-FFF2-40B4-BE49-F238E27FC236}">
                <a16:creationId xmlns:a16="http://schemas.microsoft.com/office/drawing/2014/main" id="{D0D19890-9EF5-4B72-9A7A-7E9CE72684F1}"/>
              </a:ext>
            </a:extLst>
          </p:cNvPr>
          <p:cNvSpPr/>
          <p:nvPr/>
        </p:nvSpPr>
        <p:spPr>
          <a:xfrm>
            <a:off x="635000" y="2722119"/>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1A94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362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person&#10;&#10;Description automatically generated">
            <a:extLst>
              <a:ext uri="{FF2B5EF4-FFF2-40B4-BE49-F238E27FC236}">
                <a16:creationId xmlns:a16="http://schemas.microsoft.com/office/drawing/2014/main" id="{473F4AB5-DAD0-4F0B-B2DB-CA64BB227A84}"/>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val="0"/>
              </a:ext>
            </a:extLst>
          </a:blip>
          <a:srcRect/>
          <a:stretch>
            <a:fillRect/>
          </a:stretch>
        </p:blipFill>
        <p:spPr>
          <a:xfrm>
            <a:off x="3771514" y="0"/>
            <a:ext cx="6184584" cy="6858000"/>
          </a:xfrm>
        </p:spPr>
      </p:pic>
      <p:sp>
        <p:nvSpPr>
          <p:cNvPr id="12" name="Text Placeholder 11">
            <a:extLst>
              <a:ext uri="{FF2B5EF4-FFF2-40B4-BE49-F238E27FC236}">
                <a16:creationId xmlns:a16="http://schemas.microsoft.com/office/drawing/2014/main" id="{67894D29-D111-4339-9BA1-60BE6564B385}"/>
              </a:ext>
            </a:extLst>
          </p:cNvPr>
          <p:cNvSpPr>
            <a:spLocks noGrp="1"/>
          </p:cNvSpPr>
          <p:nvPr>
            <p:ph type="body" sz="quarter" idx="14"/>
          </p:nvPr>
        </p:nvSpPr>
        <p:spPr>
          <a:xfrm>
            <a:off x="495664" y="924019"/>
            <a:ext cx="4470400" cy="446064"/>
          </a:xfrm>
        </p:spPr>
        <p:txBody>
          <a:bodyPr>
            <a:noAutofit/>
          </a:bodyPr>
          <a:lstStyle/>
          <a:p>
            <a:pPr lvl="0"/>
            <a:r>
              <a:rPr lang="en-US" sz="3600" dirty="0"/>
              <a:t>AVIONIC LEARN</a:t>
            </a:r>
          </a:p>
          <a:p>
            <a:pPr lvl="0"/>
            <a:r>
              <a:rPr lang="en-US" sz="3600" dirty="0"/>
              <a:t>LANDING PAGE</a:t>
            </a:r>
          </a:p>
        </p:txBody>
      </p:sp>
      <p:sp>
        <p:nvSpPr>
          <p:cNvPr id="4" name="Text Placeholder 3">
            <a:extLst>
              <a:ext uri="{FF2B5EF4-FFF2-40B4-BE49-F238E27FC236}">
                <a16:creationId xmlns:a16="http://schemas.microsoft.com/office/drawing/2014/main" id="{92AA6F98-D643-4CEA-B7B2-782B782CA650}"/>
              </a:ext>
            </a:extLst>
          </p:cNvPr>
          <p:cNvSpPr>
            <a:spLocks noGrp="1"/>
          </p:cNvSpPr>
          <p:nvPr>
            <p:ph type="body" sz="quarter" idx="18"/>
          </p:nvPr>
        </p:nvSpPr>
        <p:spPr>
          <a:xfrm>
            <a:off x="684980" y="5514015"/>
            <a:ext cx="1698895" cy="839931"/>
          </a:xfrm>
        </p:spPr>
        <p:txBody>
          <a:bodyPr>
            <a:normAutofit/>
          </a:bodyPr>
          <a:lstStyle/>
          <a:p>
            <a:pPr lvl="0"/>
            <a:r>
              <a:rPr lang="en-US" sz="1600" b="1" dirty="0"/>
              <a:t>Open</a:t>
            </a:r>
          </a:p>
          <a:p>
            <a:pPr lvl="0"/>
            <a:r>
              <a:rPr lang="en-US" sz="1600" b="1" dirty="0"/>
              <a:t>Educational Resources</a:t>
            </a:r>
          </a:p>
        </p:txBody>
      </p:sp>
      <p:sp>
        <p:nvSpPr>
          <p:cNvPr id="2" name="Text Placeholder 1">
            <a:extLst>
              <a:ext uri="{FF2B5EF4-FFF2-40B4-BE49-F238E27FC236}">
                <a16:creationId xmlns:a16="http://schemas.microsoft.com/office/drawing/2014/main" id="{BED737F7-FB62-455E-8CD0-AB3DEAA32B9D}"/>
              </a:ext>
            </a:extLst>
          </p:cNvPr>
          <p:cNvSpPr>
            <a:spLocks noGrp="1"/>
          </p:cNvSpPr>
          <p:nvPr>
            <p:ph type="body" sz="quarter" idx="19"/>
          </p:nvPr>
        </p:nvSpPr>
        <p:spPr>
          <a:xfrm>
            <a:off x="635002" y="3552154"/>
            <a:ext cx="3066142" cy="1508883"/>
          </a:xfrm>
        </p:spPr>
        <p:txBody>
          <a:bodyPr>
            <a:normAutofit/>
          </a:bodyPr>
          <a:lstStyle/>
          <a:p>
            <a:pPr marL="0" indent="0">
              <a:buNone/>
            </a:pPr>
            <a:r>
              <a:rPr lang="en-US" sz="1200" dirty="0">
                <a:latin typeface="Oracle Sans" panose="020B0503020204020204"/>
              </a:rPr>
              <a:t>Access to latest global, regional, national </a:t>
            </a:r>
            <a:r>
              <a:rPr lang="en-US" sz="1200" b="1" dirty="0">
                <a:latin typeface="Oracle Sans" panose="020B0503020204020204"/>
              </a:rPr>
              <a:t>NEWS</a:t>
            </a:r>
            <a:r>
              <a:rPr lang="en-US" sz="1200" dirty="0">
                <a:latin typeface="Oracle Sans" panose="020B0503020204020204"/>
              </a:rPr>
              <a:t> on topic always available for:</a:t>
            </a:r>
          </a:p>
          <a:p>
            <a:pPr lvl="1"/>
            <a:r>
              <a:rPr lang="en-US" sz="1100" dirty="0">
                <a:latin typeface="Oracle Sans" panose="020B0503020204020204"/>
              </a:rPr>
              <a:t>Professionals  </a:t>
            </a:r>
          </a:p>
          <a:p>
            <a:pPr lvl="1"/>
            <a:r>
              <a:rPr lang="en-US" sz="1100" dirty="0">
                <a:latin typeface="Oracle Sans" panose="020B0503020204020204"/>
              </a:rPr>
              <a:t>Students</a:t>
            </a:r>
          </a:p>
          <a:p>
            <a:pPr lvl="1"/>
            <a:r>
              <a:rPr lang="en-US" sz="1100" dirty="0">
                <a:latin typeface="Oracle Sans" panose="020B0503020204020204"/>
              </a:rPr>
              <a:t>Industry</a:t>
            </a:r>
          </a:p>
          <a:p>
            <a:pPr lvl="1"/>
            <a:r>
              <a:rPr lang="en-US" sz="1100" dirty="0">
                <a:latin typeface="Oracle Sans" panose="020B0503020204020204"/>
              </a:rPr>
              <a:t>Academia</a:t>
            </a:r>
          </a:p>
        </p:txBody>
      </p:sp>
      <p:pic>
        <p:nvPicPr>
          <p:cNvPr id="6" name="Picture 5">
            <a:extLst>
              <a:ext uri="{FF2B5EF4-FFF2-40B4-BE49-F238E27FC236}">
                <a16:creationId xmlns:a16="http://schemas.microsoft.com/office/drawing/2014/main" id="{919FEBAF-A128-6595-12EC-8291D4488431}"/>
              </a:ext>
            </a:extLst>
          </p:cNvPr>
          <p:cNvPicPr>
            <a:picLocks noChangeAspect="1"/>
          </p:cNvPicPr>
          <p:nvPr/>
        </p:nvPicPr>
        <p:blipFill>
          <a:blip r:embed="rId3"/>
          <a:stretch>
            <a:fillRect/>
          </a:stretch>
        </p:blipFill>
        <p:spPr>
          <a:xfrm>
            <a:off x="7399752" y="108166"/>
            <a:ext cx="4793431" cy="3061753"/>
          </a:xfrm>
          <a:prstGeom prst="rect">
            <a:avLst/>
          </a:prstGeom>
          <a:ln>
            <a:noFill/>
          </a:ln>
          <a:effectLst>
            <a:softEdge rad="112500"/>
          </a:effectLst>
        </p:spPr>
      </p:pic>
      <p:pic>
        <p:nvPicPr>
          <p:cNvPr id="5" name="Picture 4">
            <a:extLst>
              <a:ext uri="{FF2B5EF4-FFF2-40B4-BE49-F238E27FC236}">
                <a16:creationId xmlns:a16="http://schemas.microsoft.com/office/drawing/2014/main" id="{A4C574E8-E865-EC83-AE16-B761F2E95B5F}"/>
              </a:ext>
            </a:extLst>
          </p:cNvPr>
          <p:cNvPicPr>
            <a:picLocks noChangeAspect="1"/>
          </p:cNvPicPr>
          <p:nvPr/>
        </p:nvPicPr>
        <p:blipFill>
          <a:blip r:embed="rId4"/>
          <a:stretch>
            <a:fillRect/>
          </a:stretch>
        </p:blipFill>
        <p:spPr>
          <a:xfrm>
            <a:off x="7477547" y="2382783"/>
            <a:ext cx="4637839" cy="4464273"/>
          </a:xfrm>
          <a:prstGeom prst="rect">
            <a:avLst/>
          </a:prstGeom>
          <a:ln>
            <a:noFill/>
          </a:ln>
          <a:effectLst>
            <a:softEdge rad="112500"/>
          </a:effectLst>
        </p:spPr>
      </p:pic>
      <p:sp>
        <p:nvSpPr>
          <p:cNvPr id="7" name="Footer Placeholder 2">
            <a:extLst>
              <a:ext uri="{FF2B5EF4-FFF2-40B4-BE49-F238E27FC236}">
                <a16:creationId xmlns:a16="http://schemas.microsoft.com/office/drawing/2014/main" id="{40EF2544-03FB-4E28-6918-535A1208AEEE}"/>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Copyright © 2024, </a:t>
            </a:r>
            <a:r>
              <a:rPr kumimoji="0" lang="ro-RO"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AVIONIC</a:t>
            </a: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Digital Learning for Green Air Transport and Logistics</a:t>
            </a:r>
          </a:p>
        </p:txBody>
      </p:sp>
    </p:spTree>
    <p:extLst>
      <p:ext uri="{BB962C8B-B14F-4D97-AF65-F5344CB8AC3E}">
        <p14:creationId xmlns:p14="http://schemas.microsoft.com/office/powerpoint/2010/main" val="322446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078C5-E9DC-2D9E-184B-5BDA138BFF15}"/>
            </a:ext>
          </a:extLst>
        </p:cNvPr>
        <p:cNvGrpSpPr/>
        <p:nvPr/>
      </p:nvGrpSpPr>
      <p:grpSpPr>
        <a:xfrm>
          <a:off x="0" y="0"/>
          <a:ext cx="0" cy="0"/>
          <a:chOff x="0" y="0"/>
          <a:chExt cx="0" cy="0"/>
        </a:xfrm>
      </p:grpSpPr>
      <p:pic>
        <p:nvPicPr>
          <p:cNvPr id="5" name="Picture Placeholder 4" descr="A picture containing engine&#10;&#10;Description automatically generated">
            <a:extLst>
              <a:ext uri="{FF2B5EF4-FFF2-40B4-BE49-F238E27FC236}">
                <a16:creationId xmlns:a16="http://schemas.microsoft.com/office/drawing/2014/main" id="{BD38EBE2-9924-E1F7-8279-D50A8C2AE6D5}"/>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val="0"/>
              </a:ext>
            </a:extLst>
          </a:blip>
          <a:srcRect/>
          <a:stretch>
            <a:fillRect/>
          </a:stretch>
        </p:blipFill>
        <p:spPr/>
      </p:pic>
      <p:sp>
        <p:nvSpPr>
          <p:cNvPr id="9" name="Slide Number Placeholder 3">
            <a:extLst>
              <a:ext uri="{FF2B5EF4-FFF2-40B4-BE49-F238E27FC236}">
                <a16:creationId xmlns:a16="http://schemas.microsoft.com/office/drawing/2014/main" id="{BD53B205-0A23-78BE-B8E9-A5EEA8626239}"/>
              </a:ext>
            </a:extLst>
          </p:cNvPr>
          <p:cNvSpPr>
            <a:spLocks noGrp="1"/>
          </p:cNvSpPr>
          <p:nvPr>
            <p:ph type="sldNum" sz="quarter" idx="22"/>
          </p:nvPr>
        </p:nvSpPr>
        <p:spPr>
          <a:xfrm>
            <a:off x="8361218" y="63650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D0318D5E-0F08-0F9A-EF06-415A52153850}"/>
              </a:ext>
            </a:extLst>
          </p:cNvPr>
          <p:cNvGrpSpPr/>
          <p:nvPr/>
        </p:nvGrpSpPr>
        <p:grpSpPr>
          <a:xfrm>
            <a:off x="-17918" y="0"/>
            <a:ext cx="144000" cy="6863853"/>
            <a:chOff x="-17918" y="0"/>
            <a:chExt cx="144000" cy="6863853"/>
          </a:xfrm>
        </p:grpSpPr>
        <p:sp>
          <p:nvSpPr>
            <p:cNvPr id="22" name="Rectangle 21">
              <a:extLst>
                <a:ext uri="{FF2B5EF4-FFF2-40B4-BE49-F238E27FC236}">
                  <a16:creationId xmlns:a16="http://schemas.microsoft.com/office/drawing/2014/main" id="{F58247F5-8811-8479-EC54-862BD23779ED}"/>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FCE90389-B5F0-A57F-B79B-E5B9887E8ECD}"/>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24" name="Rectangle 23">
            <a:extLst>
              <a:ext uri="{FF2B5EF4-FFF2-40B4-BE49-F238E27FC236}">
                <a16:creationId xmlns:a16="http://schemas.microsoft.com/office/drawing/2014/main" id="{D3549041-A994-FAE6-0408-E6158D5BFEA7}"/>
              </a:ext>
            </a:extLst>
          </p:cNvPr>
          <p:cNvSpPr/>
          <p:nvPr/>
        </p:nvSpPr>
        <p:spPr>
          <a:xfrm>
            <a:off x="635000" y="2722119"/>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1A944"/>
              </a:solidFill>
              <a:effectLst/>
              <a:uLnTx/>
              <a:uFillTx/>
              <a:latin typeface="Calibri" panose="020F0502020204030204"/>
              <a:ea typeface="+mn-ea"/>
              <a:cs typeface="+mn-cs"/>
            </a:endParaRPr>
          </a:p>
        </p:txBody>
      </p:sp>
      <p:sp>
        <p:nvSpPr>
          <p:cNvPr id="6" name="Footer Placeholder 2">
            <a:extLst>
              <a:ext uri="{FF2B5EF4-FFF2-40B4-BE49-F238E27FC236}">
                <a16:creationId xmlns:a16="http://schemas.microsoft.com/office/drawing/2014/main" id="{DB42103B-F4F4-A29A-ACD1-44D3EB08DEAC}"/>
              </a:ext>
            </a:extLst>
          </p:cNvPr>
          <p:cNvSpPr txBox="1">
            <a:spLocks/>
          </p:cNvSpPr>
          <p:nvPr/>
        </p:nvSpPr>
        <p:spPr>
          <a:xfrm>
            <a:off x="227621" y="6530880"/>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Copyright © 2024, </a:t>
            </a:r>
            <a:r>
              <a:rPr kumimoji="0" lang="ro-RO"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AVIONIC</a:t>
            </a: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 Digital Learning for Green Air Transport and Logistics</a:t>
            </a:r>
          </a:p>
        </p:txBody>
      </p:sp>
      <p:pic>
        <p:nvPicPr>
          <p:cNvPr id="18" name="Picture 17">
            <a:extLst>
              <a:ext uri="{FF2B5EF4-FFF2-40B4-BE49-F238E27FC236}">
                <a16:creationId xmlns:a16="http://schemas.microsoft.com/office/drawing/2014/main" id="{5CE8BC8D-0F7D-5D36-EAF5-5C7BF95BA58F}"/>
              </a:ext>
            </a:extLst>
          </p:cNvPr>
          <p:cNvPicPr>
            <a:picLocks noChangeAspect="1"/>
          </p:cNvPicPr>
          <p:nvPr/>
        </p:nvPicPr>
        <p:blipFill>
          <a:blip r:embed="rId4"/>
          <a:stretch>
            <a:fillRect/>
          </a:stretch>
        </p:blipFill>
        <p:spPr>
          <a:xfrm>
            <a:off x="304614" y="97307"/>
            <a:ext cx="5961369" cy="1325284"/>
          </a:xfrm>
          <a:prstGeom prst="rect">
            <a:avLst/>
          </a:prstGeom>
        </p:spPr>
      </p:pic>
      <p:pic>
        <p:nvPicPr>
          <p:cNvPr id="20" name="Picture 19">
            <a:extLst>
              <a:ext uri="{FF2B5EF4-FFF2-40B4-BE49-F238E27FC236}">
                <a16:creationId xmlns:a16="http://schemas.microsoft.com/office/drawing/2014/main" id="{59778320-111A-4A35-74C8-79CEB81C63ED}"/>
              </a:ext>
            </a:extLst>
          </p:cNvPr>
          <p:cNvPicPr>
            <a:picLocks noChangeAspect="1"/>
          </p:cNvPicPr>
          <p:nvPr/>
        </p:nvPicPr>
        <p:blipFill>
          <a:blip r:embed="rId5"/>
          <a:stretch>
            <a:fillRect/>
          </a:stretch>
        </p:blipFill>
        <p:spPr>
          <a:xfrm>
            <a:off x="323794" y="1648681"/>
            <a:ext cx="5942189" cy="1231041"/>
          </a:xfrm>
          <a:prstGeom prst="rect">
            <a:avLst/>
          </a:prstGeom>
        </p:spPr>
      </p:pic>
      <p:pic>
        <p:nvPicPr>
          <p:cNvPr id="11" name="Picture 10">
            <a:extLst>
              <a:ext uri="{FF2B5EF4-FFF2-40B4-BE49-F238E27FC236}">
                <a16:creationId xmlns:a16="http://schemas.microsoft.com/office/drawing/2014/main" id="{51B859A8-B1BE-94E9-B10A-6B8B9B3E727C}"/>
              </a:ext>
            </a:extLst>
          </p:cNvPr>
          <p:cNvPicPr>
            <a:picLocks noChangeAspect="1"/>
          </p:cNvPicPr>
          <p:nvPr/>
        </p:nvPicPr>
        <p:blipFill>
          <a:blip r:embed="rId6"/>
          <a:stretch>
            <a:fillRect/>
          </a:stretch>
        </p:blipFill>
        <p:spPr>
          <a:xfrm>
            <a:off x="352046" y="3195008"/>
            <a:ext cx="5866503" cy="1083151"/>
          </a:xfrm>
          <a:prstGeom prst="rect">
            <a:avLst/>
          </a:prstGeom>
        </p:spPr>
      </p:pic>
      <p:pic>
        <p:nvPicPr>
          <p:cNvPr id="13" name="Picture 12">
            <a:extLst>
              <a:ext uri="{FF2B5EF4-FFF2-40B4-BE49-F238E27FC236}">
                <a16:creationId xmlns:a16="http://schemas.microsoft.com/office/drawing/2014/main" id="{F8ED2514-E6F8-0A46-EA10-2DD15CBAF9F8}"/>
              </a:ext>
            </a:extLst>
          </p:cNvPr>
          <p:cNvPicPr>
            <a:picLocks noChangeAspect="1"/>
          </p:cNvPicPr>
          <p:nvPr/>
        </p:nvPicPr>
        <p:blipFill>
          <a:blip r:embed="rId7"/>
          <a:stretch>
            <a:fillRect/>
          </a:stretch>
        </p:blipFill>
        <p:spPr>
          <a:xfrm>
            <a:off x="1539074" y="4365427"/>
            <a:ext cx="3040225" cy="2165779"/>
          </a:xfrm>
          <a:prstGeom prst="rect">
            <a:avLst/>
          </a:prstGeom>
        </p:spPr>
      </p:pic>
      <p:pic>
        <p:nvPicPr>
          <p:cNvPr id="15" name="Picture 14">
            <a:extLst>
              <a:ext uri="{FF2B5EF4-FFF2-40B4-BE49-F238E27FC236}">
                <a16:creationId xmlns:a16="http://schemas.microsoft.com/office/drawing/2014/main" id="{C5408C5B-156F-1B5C-710D-C1B2E8D8DFA5}"/>
              </a:ext>
            </a:extLst>
          </p:cNvPr>
          <p:cNvPicPr>
            <a:picLocks noChangeAspect="1"/>
          </p:cNvPicPr>
          <p:nvPr/>
        </p:nvPicPr>
        <p:blipFill>
          <a:blip r:embed="rId8"/>
          <a:stretch>
            <a:fillRect/>
          </a:stretch>
        </p:blipFill>
        <p:spPr>
          <a:xfrm>
            <a:off x="7768371" y="127836"/>
            <a:ext cx="3928894" cy="2853756"/>
          </a:xfrm>
          <a:prstGeom prst="rect">
            <a:avLst/>
          </a:prstGeom>
        </p:spPr>
      </p:pic>
      <p:pic>
        <p:nvPicPr>
          <p:cNvPr id="17" name="Picture 16">
            <a:extLst>
              <a:ext uri="{FF2B5EF4-FFF2-40B4-BE49-F238E27FC236}">
                <a16:creationId xmlns:a16="http://schemas.microsoft.com/office/drawing/2014/main" id="{9EE8BD8C-2E7C-09B1-3188-FB02604D0CE9}"/>
              </a:ext>
            </a:extLst>
          </p:cNvPr>
          <p:cNvPicPr>
            <a:picLocks noChangeAspect="1"/>
          </p:cNvPicPr>
          <p:nvPr/>
        </p:nvPicPr>
        <p:blipFill>
          <a:blip r:embed="rId9"/>
          <a:stretch>
            <a:fillRect/>
          </a:stretch>
        </p:blipFill>
        <p:spPr>
          <a:xfrm>
            <a:off x="7768371" y="3177174"/>
            <a:ext cx="3928894" cy="2316268"/>
          </a:xfrm>
          <a:prstGeom prst="rect">
            <a:avLst/>
          </a:prstGeom>
        </p:spPr>
      </p:pic>
    </p:spTree>
    <p:extLst>
      <p:ext uri="{BB962C8B-B14F-4D97-AF65-F5344CB8AC3E}">
        <p14:creationId xmlns:p14="http://schemas.microsoft.com/office/powerpoint/2010/main" val="1569705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8953E74-D241-4DDF-8508-F0365EA13A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C3C901A-B2F4-4A3C-BCDD-7C8D587EC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2371134"/>
          </a:xfrm>
          <a:custGeom>
            <a:avLst/>
            <a:gdLst>
              <a:gd name="connsiteX0" fmla="*/ 0 w 12192000"/>
              <a:gd name="connsiteY0" fmla="*/ 0 h 2515690"/>
              <a:gd name="connsiteX1" fmla="*/ 170442 w 12192000"/>
              <a:gd name="connsiteY1" fmla="*/ 96074 h 2515690"/>
              <a:gd name="connsiteX2" fmla="*/ 424739 w 12192000"/>
              <a:gd name="connsiteY2" fmla="*/ 224865 h 2515690"/>
              <a:gd name="connsiteX3" fmla="*/ 748273 w 12192000"/>
              <a:gd name="connsiteY3" fmla="*/ 373939 h 2515690"/>
              <a:gd name="connsiteX4" fmla="*/ 1037058 w 12192000"/>
              <a:gd name="connsiteY4" fmla="*/ 499994 h 2515690"/>
              <a:gd name="connsiteX5" fmla="*/ 1101312 w 12192000"/>
              <a:gd name="connsiteY5" fmla="*/ 428540 h 2515690"/>
              <a:gd name="connsiteX6" fmla="*/ 1367071 w 12192000"/>
              <a:gd name="connsiteY6" fmla="*/ 516118 h 2515690"/>
              <a:gd name="connsiteX7" fmla="*/ 2189943 w 12192000"/>
              <a:gd name="connsiteY7" fmla="*/ 794533 h 2515690"/>
              <a:gd name="connsiteX8" fmla="*/ 2390329 w 12192000"/>
              <a:gd name="connsiteY8" fmla="*/ 920897 h 2515690"/>
              <a:gd name="connsiteX9" fmla="*/ 2459570 w 12192000"/>
              <a:gd name="connsiteY9" fmla="*/ 983740 h 2515690"/>
              <a:gd name="connsiteX10" fmla="*/ 2503252 w 12192000"/>
              <a:gd name="connsiteY10" fmla="*/ 1000151 h 2515690"/>
              <a:gd name="connsiteX11" fmla="*/ 2503252 w 12192000"/>
              <a:gd name="connsiteY11" fmla="*/ 1008273 h 2515690"/>
              <a:gd name="connsiteX12" fmla="*/ 2511191 w 12192000"/>
              <a:gd name="connsiteY12" fmla="*/ 1009499 h 2515690"/>
              <a:gd name="connsiteX13" fmla="*/ 2565029 w 12192000"/>
              <a:gd name="connsiteY13" fmla="*/ 1015977 h 2515690"/>
              <a:gd name="connsiteX14" fmla="*/ 2593745 w 12192000"/>
              <a:gd name="connsiteY14" fmla="*/ 1019963 h 2515690"/>
              <a:gd name="connsiteX15" fmla="*/ 2591015 w 12192000"/>
              <a:gd name="connsiteY15" fmla="*/ 1019651 h 2515690"/>
              <a:gd name="connsiteX16" fmla="*/ 2590137 w 12192000"/>
              <a:gd name="connsiteY16" fmla="*/ 1019549 h 2515690"/>
              <a:gd name="connsiteX17" fmla="*/ 2589021 w 12192000"/>
              <a:gd name="connsiteY17" fmla="*/ 1019424 h 2515690"/>
              <a:gd name="connsiteX18" fmla="*/ 2591015 w 12192000"/>
              <a:gd name="connsiteY18" fmla="*/ 1019651 h 2515690"/>
              <a:gd name="connsiteX19" fmla="*/ 2602385 w 12192000"/>
              <a:gd name="connsiteY19" fmla="*/ 1020975 h 2515690"/>
              <a:gd name="connsiteX20" fmla="*/ 2614445 w 12192000"/>
              <a:gd name="connsiteY20" fmla="*/ 1022389 h 2515690"/>
              <a:gd name="connsiteX21" fmla="*/ 2614445 w 12192000"/>
              <a:gd name="connsiteY21" fmla="*/ 1020966 h 2515690"/>
              <a:gd name="connsiteX22" fmla="*/ 2676661 w 12192000"/>
              <a:gd name="connsiteY22" fmla="*/ 1029355 h 2515690"/>
              <a:gd name="connsiteX23" fmla="*/ 2788597 w 12192000"/>
              <a:gd name="connsiteY23" fmla="*/ 1048926 h 2515690"/>
              <a:gd name="connsiteX24" fmla="*/ 2812742 w 12192000"/>
              <a:gd name="connsiteY24" fmla="*/ 1057667 h 2515690"/>
              <a:gd name="connsiteX25" fmla="*/ 2970201 w 12192000"/>
              <a:gd name="connsiteY25" fmla="*/ 949091 h 2515690"/>
              <a:gd name="connsiteX26" fmla="*/ 3030610 w 12192000"/>
              <a:gd name="connsiteY26" fmla="*/ 1049340 h 2515690"/>
              <a:gd name="connsiteX27" fmla="*/ 3058913 w 12192000"/>
              <a:gd name="connsiteY27" fmla="*/ 1048085 h 2515690"/>
              <a:gd name="connsiteX28" fmla="*/ 3072697 w 12192000"/>
              <a:gd name="connsiteY28" fmla="*/ 1045316 h 2515690"/>
              <a:gd name="connsiteX29" fmla="*/ 3083305 w 12192000"/>
              <a:gd name="connsiteY29" fmla="*/ 1040550 h 2515690"/>
              <a:gd name="connsiteX30" fmla="*/ 3125603 w 12192000"/>
              <a:gd name="connsiteY30" fmla="*/ 1004583 h 2515690"/>
              <a:gd name="connsiteX31" fmla="*/ 3385106 w 12192000"/>
              <a:gd name="connsiteY31" fmla="*/ 1042233 h 2515690"/>
              <a:gd name="connsiteX32" fmla="*/ 3424945 w 12192000"/>
              <a:gd name="connsiteY32" fmla="*/ 1065268 h 2515690"/>
              <a:gd name="connsiteX33" fmla="*/ 3436948 w 12192000"/>
              <a:gd name="connsiteY33" fmla="*/ 1068018 h 2515690"/>
              <a:gd name="connsiteX34" fmla="*/ 3466714 w 12192000"/>
              <a:gd name="connsiteY34" fmla="*/ 1063419 h 2515690"/>
              <a:gd name="connsiteX35" fmla="*/ 3550909 w 12192000"/>
              <a:gd name="connsiteY35" fmla="*/ 1044511 h 2515690"/>
              <a:gd name="connsiteX36" fmla="*/ 3555900 w 12192000"/>
              <a:gd name="connsiteY36" fmla="*/ 1041996 h 2515690"/>
              <a:gd name="connsiteX37" fmla="*/ 3625978 w 12192000"/>
              <a:gd name="connsiteY37" fmla="*/ 1023459 h 2515690"/>
              <a:gd name="connsiteX38" fmla="*/ 3632465 w 12192000"/>
              <a:gd name="connsiteY38" fmla="*/ 1023522 h 2515690"/>
              <a:gd name="connsiteX39" fmla="*/ 3649063 w 12192000"/>
              <a:gd name="connsiteY39" fmla="*/ 1018726 h 2515690"/>
              <a:gd name="connsiteX40" fmla="*/ 3805954 w 12192000"/>
              <a:gd name="connsiteY40" fmla="*/ 917517 h 2515690"/>
              <a:gd name="connsiteX41" fmla="*/ 4020506 w 12192000"/>
              <a:gd name="connsiteY41" fmla="*/ 816231 h 2515690"/>
              <a:gd name="connsiteX42" fmla="*/ 4233682 w 12192000"/>
              <a:gd name="connsiteY42" fmla="*/ 799511 h 2515690"/>
              <a:gd name="connsiteX43" fmla="*/ 4306552 w 12192000"/>
              <a:gd name="connsiteY43" fmla="*/ 610207 h 2515690"/>
              <a:gd name="connsiteX44" fmla="*/ 4816604 w 12192000"/>
              <a:gd name="connsiteY44" fmla="*/ 773163 h 2515690"/>
              <a:gd name="connsiteX45" fmla="*/ 4916502 w 12192000"/>
              <a:gd name="connsiteY45" fmla="*/ 788104 h 2515690"/>
              <a:gd name="connsiteX46" fmla="*/ 5224415 w 12192000"/>
              <a:gd name="connsiteY46" fmla="*/ 674418 h 2515690"/>
              <a:gd name="connsiteX47" fmla="*/ 5274077 w 12192000"/>
              <a:gd name="connsiteY47" fmla="*/ 655978 h 2515690"/>
              <a:gd name="connsiteX48" fmla="*/ 5371217 w 12192000"/>
              <a:gd name="connsiteY48" fmla="*/ 614372 h 2515690"/>
              <a:gd name="connsiteX49" fmla="*/ 5364523 w 12192000"/>
              <a:gd name="connsiteY49" fmla="*/ 502501 h 2515690"/>
              <a:gd name="connsiteX50" fmla="*/ 5457871 w 12192000"/>
              <a:gd name="connsiteY50" fmla="*/ 558285 h 2515690"/>
              <a:gd name="connsiteX51" fmla="*/ 5750580 w 12192000"/>
              <a:gd name="connsiteY51" fmla="*/ 663503 h 2515690"/>
              <a:gd name="connsiteX52" fmla="*/ 5976618 w 12192000"/>
              <a:gd name="connsiteY52" fmla="*/ 582652 h 2515690"/>
              <a:gd name="connsiteX53" fmla="*/ 6009346 w 12192000"/>
              <a:gd name="connsiteY53" fmla="*/ 559470 h 2515690"/>
              <a:gd name="connsiteX54" fmla="*/ 6069735 w 12192000"/>
              <a:gd name="connsiteY54" fmla="*/ 587803 h 2515690"/>
              <a:gd name="connsiteX55" fmla="*/ 6270319 w 12192000"/>
              <a:gd name="connsiteY55" fmla="*/ 643982 h 2515690"/>
              <a:gd name="connsiteX56" fmla="*/ 6406781 w 12192000"/>
              <a:gd name="connsiteY56" fmla="*/ 672327 h 2515690"/>
              <a:gd name="connsiteX57" fmla="*/ 6469508 w 12192000"/>
              <a:gd name="connsiteY57" fmla="*/ 708574 h 2515690"/>
              <a:gd name="connsiteX58" fmla="*/ 6515869 w 12192000"/>
              <a:gd name="connsiteY58" fmla="*/ 715738 h 2515690"/>
              <a:gd name="connsiteX59" fmla="*/ 6725938 w 12192000"/>
              <a:gd name="connsiteY59" fmla="*/ 691128 h 2515690"/>
              <a:gd name="connsiteX60" fmla="*/ 6778240 w 12192000"/>
              <a:gd name="connsiteY60" fmla="*/ 678998 h 2515690"/>
              <a:gd name="connsiteX61" fmla="*/ 6806944 w 12192000"/>
              <a:gd name="connsiteY61" fmla="*/ 646178 h 2515690"/>
              <a:gd name="connsiteX62" fmla="*/ 6830632 w 12192000"/>
              <a:gd name="connsiteY62" fmla="*/ 633915 h 2515690"/>
              <a:gd name="connsiteX63" fmla="*/ 6858072 w 12192000"/>
              <a:gd name="connsiteY63" fmla="*/ 646178 h 2515690"/>
              <a:gd name="connsiteX64" fmla="*/ 6891322 w 12192000"/>
              <a:gd name="connsiteY64" fmla="*/ 678998 h 2515690"/>
              <a:gd name="connsiteX65" fmla="*/ 6951905 w 12192000"/>
              <a:gd name="connsiteY65" fmla="*/ 691128 h 2515690"/>
              <a:gd name="connsiteX66" fmla="*/ 7195246 w 12192000"/>
              <a:gd name="connsiteY66" fmla="*/ 715738 h 2515690"/>
              <a:gd name="connsiteX67" fmla="*/ 7248949 w 12192000"/>
              <a:gd name="connsiteY67" fmla="*/ 708574 h 2515690"/>
              <a:gd name="connsiteX68" fmla="*/ 7321609 w 12192000"/>
              <a:gd name="connsiteY68" fmla="*/ 672327 h 2515690"/>
              <a:gd name="connsiteX69" fmla="*/ 7479684 w 12192000"/>
              <a:gd name="connsiteY69" fmla="*/ 643982 h 2515690"/>
              <a:gd name="connsiteX70" fmla="*/ 7712035 w 12192000"/>
              <a:gd name="connsiteY70" fmla="*/ 587803 h 2515690"/>
              <a:gd name="connsiteX71" fmla="*/ 7781987 w 12192000"/>
              <a:gd name="connsiteY71" fmla="*/ 559470 h 2515690"/>
              <a:gd name="connsiteX72" fmla="*/ 7819900 w 12192000"/>
              <a:gd name="connsiteY72" fmla="*/ 582652 h 2515690"/>
              <a:gd name="connsiteX73" fmla="*/ 8081736 w 12192000"/>
              <a:gd name="connsiteY73" fmla="*/ 663503 h 2515690"/>
              <a:gd name="connsiteX74" fmla="*/ 8420801 w 12192000"/>
              <a:gd name="connsiteY74" fmla="*/ 558285 h 2515690"/>
              <a:gd name="connsiteX75" fmla="*/ 8528933 w 12192000"/>
              <a:gd name="connsiteY75" fmla="*/ 502501 h 2515690"/>
              <a:gd name="connsiteX76" fmla="*/ 8521178 w 12192000"/>
              <a:gd name="connsiteY76" fmla="*/ 614372 h 2515690"/>
              <a:gd name="connsiteX77" fmla="*/ 8633702 w 12192000"/>
              <a:gd name="connsiteY77" fmla="*/ 655978 h 2515690"/>
              <a:gd name="connsiteX78" fmla="*/ 8691231 w 12192000"/>
              <a:gd name="connsiteY78" fmla="*/ 674418 h 2515690"/>
              <a:gd name="connsiteX79" fmla="*/ 9047908 w 12192000"/>
              <a:gd name="connsiteY79" fmla="*/ 788104 h 2515690"/>
              <a:gd name="connsiteX80" fmla="*/ 9163628 w 12192000"/>
              <a:gd name="connsiteY80" fmla="*/ 773163 h 2515690"/>
              <a:gd name="connsiteX81" fmla="*/ 9754459 w 12192000"/>
              <a:gd name="connsiteY81" fmla="*/ 610207 h 2515690"/>
              <a:gd name="connsiteX82" fmla="*/ 9838868 w 12192000"/>
              <a:gd name="connsiteY82" fmla="*/ 799511 h 2515690"/>
              <a:gd name="connsiteX83" fmla="*/ 10085808 w 12192000"/>
              <a:gd name="connsiteY83" fmla="*/ 816231 h 2515690"/>
              <a:gd name="connsiteX84" fmla="*/ 10334338 w 12192000"/>
              <a:gd name="connsiteY84" fmla="*/ 917517 h 2515690"/>
              <a:gd name="connsiteX85" fmla="*/ 10516076 w 12192000"/>
              <a:gd name="connsiteY85" fmla="*/ 1018726 h 2515690"/>
              <a:gd name="connsiteX86" fmla="*/ 10535302 w 12192000"/>
              <a:gd name="connsiteY86" fmla="*/ 1023522 h 2515690"/>
              <a:gd name="connsiteX87" fmla="*/ 10542819 w 12192000"/>
              <a:gd name="connsiteY87" fmla="*/ 1023458 h 2515690"/>
              <a:gd name="connsiteX88" fmla="*/ 10623994 w 12192000"/>
              <a:gd name="connsiteY88" fmla="*/ 1041996 h 2515690"/>
              <a:gd name="connsiteX89" fmla="*/ 10629774 w 12192000"/>
              <a:gd name="connsiteY89" fmla="*/ 1044511 h 2515690"/>
              <a:gd name="connsiteX90" fmla="*/ 10727305 w 12192000"/>
              <a:gd name="connsiteY90" fmla="*/ 1063419 h 2515690"/>
              <a:gd name="connsiteX91" fmla="*/ 10761785 w 12192000"/>
              <a:gd name="connsiteY91" fmla="*/ 1068017 h 2515690"/>
              <a:gd name="connsiteX92" fmla="*/ 10775688 w 12192000"/>
              <a:gd name="connsiteY92" fmla="*/ 1065268 h 2515690"/>
              <a:gd name="connsiteX93" fmla="*/ 10821837 w 12192000"/>
              <a:gd name="connsiteY93" fmla="*/ 1042232 h 2515690"/>
              <a:gd name="connsiteX94" fmla="*/ 11122438 w 12192000"/>
              <a:gd name="connsiteY94" fmla="*/ 1004583 h 2515690"/>
              <a:gd name="connsiteX95" fmla="*/ 11171433 w 12192000"/>
              <a:gd name="connsiteY95" fmla="*/ 1040550 h 2515690"/>
              <a:gd name="connsiteX96" fmla="*/ 11183724 w 12192000"/>
              <a:gd name="connsiteY96" fmla="*/ 1045316 h 2515690"/>
              <a:gd name="connsiteX97" fmla="*/ 11199690 w 12192000"/>
              <a:gd name="connsiteY97" fmla="*/ 1048085 h 2515690"/>
              <a:gd name="connsiteX98" fmla="*/ 11232475 w 12192000"/>
              <a:gd name="connsiteY98" fmla="*/ 1049340 h 2515690"/>
              <a:gd name="connsiteX99" fmla="*/ 11302451 w 12192000"/>
              <a:gd name="connsiteY99" fmla="*/ 949091 h 2515690"/>
              <a:gd name="connsiteX100" fmla="*/ 11484849 w 12192000"/>
              <a:gd name="connsiteY100" fmla="*/ 1057667 h 2515690"/>
              <a:gd name="connsiteX101" fmla="*/ 11512818 w 12192000"/>
              <a:gd name="connsiteY101" fmla="*/ 1048926 h 2515690"/>
              <a:gd name="connsiteX102" fmla="*/ 11642481 w 12192000"/>
              <a:gd name="connsiteY102" fmla="*/ 1029355 h 2515690"/>
              <a:gd name="connsiteX103" fmla="*/ 11714551 w 12192000"/>
              <a:gd name="connsiteY103" fmla="*/ 1020966 h 2515690"/>
              <a:gd name="connsiteX104" fmla="*/ 11714551 w 12192000"/>
              <a:gd name="connsiteY104" fmla="*/ 1022389 h 2515690"/>
              <a:gd name="connsiteX105" fmla="*/ 11728519 w 12192000"/>
              <a:gd name="connsiteY105" fmla="*/ 1020975 h 2515690"/>
              <a:gd name="connsiteX106" fmla="*/ 11741691 w 12192000"/>
              <a:gd name="connsiteY106" fmla="*/ 1019651 h 2515690"/>
              <a:gd name="connsiteX107" fmla="*/ 11743999 w 12192000"/>
              <a:gd name="connsiteY107" fmla="*/ 1019424 h 2515690"/>
              <a:gd name="connsiteX108" fmla="*/ 11742709 w 12192000"/>
              <a:gd name="connsiteY108" fmla="*/ 1019549 h 2515690"/>
              <a:gd name="connsiteX109" fmla="*/ 11741691 w 12192000"/>
              <a:gd name="connsiteY109" fmla="*/ 1019651 h 2515690"/>
              <a:gd name="connsiteX110" fmla="*/ 11738529 w 12192000"/>
              <a:gd name="connsiteY110" fmla="*/ 1019963 h 2515690"/>
              <a:gd name="connsiteX111" fmla="*/ 11771791 w 12192000"/>
              <a:gd name="connsiteY111" fmla="*/ 1015977 h 2515690"/>
              <a:gd name="connsiteX112" fmla="*/ 11834157 w 12192000"/>
              <a:gd name="connsiteY112" fmla="*/ 1009499 h 2515690"/>
              <a:gd name="connsiteX113" fmla="*/ 11843354 w 12192000"/>
              <a:gd name="connsiteY113" fmla="*/ 1008273 h 2515690"/>
              <a:gd name="connsiteX114" fmla="*/ 11843354 w 12192000"/>
              <a:gd name="connsiteY114" fmla="*/ 1000151 h 2515690"/>
              <a:gd name="connsiteX115" fmla="*/ 11893955 w 12192000"/>
              <a:gd name="connsiteY115" fmla="*/ 983740 h 2515690"/>
              <a:gd name="connsiteX116" fmla="*/ 11974160 w 12192000"/>
              <a:gd name="connsiteY116" fmla="*/ 920897 h 2515690"/>
              <a:gd name="connsiteX117" fmla="*/ 12143531 w 12192000"/>
              <a:gd name="connsiteY117" fmla="*/ 823664 h 2515690"/>
              <a:gd name="connsiteX118" fmla="*/ 12192000 w 12192000"/>
              <a:gd name="connsiteY118" fmla="*/ 801163 h 2515690"/>
              <a:gd name="connsiteX119" fmla="*/ 12192000 w 12192000"/>
              <a:gd name="connsiteY119" fmla="*/ 2515690 h 2515690"/>
              <a:gd name="connsiteX120" fmla="*/ 0 w 12192000"/>
              <a:gd name="connsiteY120" fmla="*/ 2515690 h 25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192000" h="2515690">
                <a:moveTo>
                  <a:pt x="0" y="0"/>
                </a:moveTo>
                <a:lnTo>
                  <a:pt x="170442" y="96074"/>
                </a:lnTo>
                <a:cubicBezTo>
                  <a:pt x="323315" y="179510"/>
                  <a:pt x="418777" y="223899"/>
                  <a:pt x="424739" y="224865"/>
                </a:cubicBezTo>
                <a:cubicBezTo>
                  <a:pt x="573781" y="248496"/>
                  <a:pt x="654649" y="314572"/>
                  <a:pt x="748273" y="373939"/>
                </a:cubicBezTo>
                <a:cubicBezTo>
                  <a:pt x="830321" y="425631"/>
                  <a:pt x="917271" y="480784"/>
                  <a:pt x="1037058" y="499994"/>
                </a:cubicBezTo>
                <a:cubicBezTo>
                  <a:pt x="1195925" y="525362"/>
                  <a:pt x="1048105" y="445478"/>
                  <a:pt x="1101312" y="428540"/>
                </a:cubicBezTo>
                <a:cubicBezTo>
                  <a:pt x="1188473" y="458169"/>
                  <a:pt x="1274625" y="505369"/>
                  <a:pt x="1367071" y="516118"/>
                </a:cubicBezTo>
                <a:cubicBezTo>
                  <a:pt x="1701323" y="554463"/>
                  <a:pt x="1964451" y="648887"/>
                  <a:pt x="2189943" y="794533"/>
                </a:cubicBezTo>
                <a:cubicBezTo>
                  <a:pt x="2255082" y="836300"/>
                  <a:pt x="2357481" y="862342"/>
                  <a:pt x="2390329" y="920897"/>
                </a:cubicBezTo>
                <a:cubicBezTo>
                  <a:pt x="2406050" y="949359"/>
                  <a:pt x="2430126" y="969285"/>
                  <a:pt x="2459570" y="983740"/>
                </a:cubicBezTo>
                <a:lnTo>
                  <a:pt x="2503252" y="1000151"/>
                </a:lnTo>
                <a:lnTo>
                  <a:pt x="2503252" y="1008273"/>
                </a:lnTo>
                <a:lnTo>
                  <a:pt x="2511191" y="1009499"/>
                </a:lnTo>
                <a:cubicBezTo>
                  <a:pt x="2529847" y="1011974"/>
                  <a:pt x="2562849" y="1015701"/>
                  <a:pt x="2565029" y="1015977"/>
                </a:cubicBezTo>
                <a:cubicBezTo>
                  <a:pt x="2610845" y="1021778"/>
                  <a:pt x="2601577" y="1020837"/>
                  <a:pt x="2593745" y="1019963"/>
                </a:cubicBezTo>
                <a:lnTo>
                  <a:pt x="2591015" y="1019651"/>
                </a:lnTo>
                <a:lnTo>
                  <a:pt x="2590137" y="1019549"/>
                </a:lnTo>
                <a:cubicBezTo>
                  <a:pt x="2588203" y="1019326"/>
                  <a:pt x="2588125" y="1019321"/>
                  <a:pt x="2589021" y="1019424"/>
                </a:cubicBezTo>
                <a:lnTo>
                  <a:pt x="2591015" y="1019651"/>
                </a:lnTo>
                <a:lnTo>
                  <a:pt x="2602385" y="1020975"/>
                </a:lnTo>
                <a:lnTo>
                  <a:pt x="2614445" y="1022389"/>
                </a:lnTo>
                <a:lnTo>
                  <a:pt x="2614445" y="1020966"/>
                </a:lnTo>
                <a:lnTo>
                  <a:pt x="2676661" y="1029355"/>
                </a:lnTo>
                <a:cubicBezTo>
                  <a:pt x="2715592" y="1034194"/>
                  <a:pt x="2753901" y="1039695"/>
                  <a:pt x="2788597" y="1048926"/>
                </a:cubicBezTo>
                <a:lnTo>
                  <a:pt x="2812742" y="1057667"/>
                </a:lnTo>
                <a:lnTo>
                  <a:pt x="2970201" y="949091"/>
                </a:lnTo>
                <a:cubicBezTo>
                  <a:pt x="3052785" y="982961"/>
                  <a:pt x="2996105" y="1020057"/>
                  <a:pt x="3030610" y="1049340"/>
                </a:cubicBezTo>
                <a:cubicBezTo>
                  <a:pt x="3039005" y="1048442"/>
                  <a:pt x="3049621" y="1048500"/>
                  <a:pt x="3058913" y="1048085"/>
                </a:cubicBezTo>
                <a:lnTo>
                  <a:pt x="3072697" y="1045316"/>
                </a:lnTo>
                <a:lnTo>
                  <a:pt x="3083305" y="1040550"/>
                </a:lnTo>
                <a:lnTo>
                  <a:pt x="3125603" y="1004583"/>
                </a:lnTo>
                <a:cubicBezTo>
                  <a:pt x="3221669" y="925596"/>
                  <a:pt x="3242489" y="937564"/>
                  <a:pt x="3385106" y="1042233"/>
                </a:cubicBezTo>
                <a:cubicBezTo>
                  <a:pt x="3399403" y="1052670"/>
                  <a:pt x="3412529" y="1060209"/>
                  <a:pt x="3424945" y="1065268"/>
                </a:cubicBezTo>
                <a:lnTo>
                  <a:pt x="3436948" y="1068018"/>
                </a:lnTo>
                <a:lnTo>
                  <a:pt x="3466714" y="1063419"/>
                </a:lnTo>
                <a:lnTo>
                  <a:pt x="3550909" y="1044511"/>
                </a:lnTo>
                <a:lnTo>
                  <a:pt x="3555900" y="1041996"/>
                </a:lnTo>
                <a:cubicBezTo>
                  <a:pt x="3573827" y="1033454"/>
                  <a:pt x="3594382" y="1025941"/>
                  <a:pt x="3625978" y="1023459"/>
                </a:cubicBezTo>
                <a:lnTo>
                  <a:pt x="3632465" y="1023522"/>
                </a:lnTo>
                <a:lnTo>
                  <a:pt x="3649063" y="1018726"/>
                </a:lnTo>
                <a:cubicBezTo>
                  <a:pt x="3741849" y="989371"/>
                  <a:pt x="3810578" y="953657"/>
                  <a:pt x="3805954" y="917517"/>
                </a:cubicBezTo>
                <a:cubicBezTo>
                  <a:pt x="4031729" y="953901"/>
                  <a:pt x="4031729" y="953901"/>
                  <a:pt x="4020506" y="816231"/>
                </a:cubicBezTo>
                <a:cubicBezTo>
                  <a:pt x="4171643" y="865324"/>
                  <a:pt x="4206308" y="864422"/>
                  <a:pt x="4233682" y="799511"/>
                </a:cubicBezTo>
                <a:cubicBezTo>
                  <a:pt x="4260226" y="737017"/>
                  <a:pt x="4254728" y="668575"/>
                  <a:pt x="4306552" y="610207"/>
                </a:cubicBezTo>
                <a:cubicBezTo>
                  <a:pt x="4495313" y="657923"/>
                  <a:pt x="4699922" y="667347"/>
                  <a:pt x="4816604" y="773163"/>
                </a:cubicBezTo>
                <a:cubicBezTo>
                  <a:pt x="4834734" y="789836"/>
                  <a:pt x="4890507" y="799946"/>
                  <a:pt x="4916502" y="788104"/>
                </a:cubicBezTo>
                <a:cubicBezTo>
                  <a:pt x="5013526" y="746101"/>
                  <a:pt x="5238129" y="796871"/>
                  <a:pt x="5224415" y="674418"/>
                </a:cubicBezTo>
                <a:cubicBezTo>
                  <a:pt x="5223051" y="659300"/>
                  <a:pt x="5240524" y="644890"/>
                  <a:pt x="5274077" y="655978"/>
                </a:cubicBezTo>
                <a:cubicBezTo>
                  <a:pt x="5388582" y="694066"/>
                  <a:pt x="5367022" y="644784"/>
                  <a:pt x="5371217" y="614372"/>
                </a:cubicBezTo>
                <a:cubicBezTo>
                  <a:pt x="5375856" y="577567"/>
                  <a:pt x="5319010" y="537578"/>
                  <a:pt x="5364523" y="502501"/>
                </a:cubicBezTo>
                <a:cubicBezTo>
                  <a:pt x="5425408" y="508891"/>
                  <a:pt x="5433299" y="538191"/>
                  <a:pt x="5457871" y="558285"/>
                </a:cubicBezTo>
                <a:cubicBezTo>
                  <a:pt x="5530352" y="617005"/>
                  <a:pt x="5609566" y="664386"/>
                  <a:pt x="5750580" y="663503"/>
                </a:cubicBezTo>
                <a:cubicBezTo>
                  <a:pt x="5864519" y="662926"/>
                  <a:pt x="5966527" y="666650"/>
                  <a:pt x="5976618" y="582652"/>
                </a:cubicBezTo>
                <a:cubicBezTo>
                  <a:pt x="5978145" y="569455"/>
                  <a:pt x="5990792" y="562346"/>
                  <a:pt x="6009346" y="559470"/>
                </a:cubicBezTo>
                <a:cubicBezTo>
                  <a:pt x="6030639" y="568485"/>
                  <a:pt x="6052592" y="577083"/>
                  <a:pt x="6069735" y="587803"/>
                </a:cubicBezTo>
                <a:cubicBezTo>
                  <a:pt x="6126182" y="623812"/>
                  <a:pt x="6196945" y="634730"/>
                  <a:pt x="6270319" y="643982"/>
                </a:cubicBezTo>
                <a:cubicBezTo>
                  <a:pt x="6317101" y="649940"/>
                  <a:pt x="6363466" y="657107"/>
                  <a:pt x="6406781" y="672327"/>
                </a:cubicBezTo>
                <a:cubicBezTo>
                  <a:pt x="6433586" y="681598"/>
                  <a:pt x="6454928" y="693402"/>
                  <a:pt x="6469508" y="708574"/>
                </a:cubicBezTo>
                <a:cubicBezTo>
                  <a:pt x="6482729" y="721786"/>
                  <a:pt x="6496225" y="725422"/>
                  <a:pt x="6515869" y="715738"/>
                </a:cubicBezTo>
                <a:cubicBezTo>
                  <a:pt x="6572200" y="688353"/>
                  <a:pt x="6639257" y="676241"/>
                  <a:pt x="6725938" y="691128"/>
                </a:cubicBezTo>
                <a:cubicBezTo>
                  <a:pt x="6752109" y="695629"/>
                  <a:pt x="6772625" y="691505"/>
                  <a:pt x="6778240" y="678998"/>
                </a:cubicBezTo>
                <a:cubicBezTo>
                  <a:pt x="6784286" y="665981"/>
                  <a:pt x="6794269" y="655280"/>
                  <a:pt x="6806944" y="646178"/>
                </a:cubicBezTo>
                <a:lnTo>
                  <a:pt x="6830632" y="633915"/>
                </a:lnTo>
                <a:lnTo>
                  <a:pt x="6858072" y="646178"/>
                </a:lnTo>
                <a:cubicBezTo>
                  <a:pt x="6872754" y="655280"/>
                  <a:pt x="6884317" y="665981"/>
                  <a:pt x="6891322" y="678998"/>
                </a:cubicBezTo>
                <a:cubicBezTo>
                  <a:pt x="6897826" y="691505"/>
                  <a:pt x="6921592" y="695629"/>
                  <a:pt x="6951905" y="691128"/>
                </a:cubicBezTo>
                <a:cubicBezTo>
                  <a:pt x="7052317" y="676241"/>
                  <a:pt x="7129994" y="688353"/>
                  <a:pt x="7195246" y="715738"/>
                </a:cubicBezTo>
                <a:cubicBezTo>
                  <a:pt x="7217999" y="725422"/>
                  <a:pt x="7233634" y="721786"/>
                  <a:pt x="7248949" y="708574"/>
                </a:cubicBezTo>
                <a:cubicBezTo>
                  <a:pt x="7265838" y="693402"/>
                  <a:pt x="7290560" y="681598"/>
                  <a:pt x="7321609" y="672327"/>
                </a:cubicBezTo>
                <a:cubicBezTo>
                  <a:pt x="7371785" y="657107"/>
                  <a:pt x="7425493" y="649940"/>
                  <a:pt x="7479684" y="643982"/>
                </a:cubicBezTo>
                <a:cubicBezTo>
                  <a:pt x="7564679" y="634730"/>
                  <a:pt x="7646649" y="623812"/>
                  <a:pt x="7712035" y="587803"/>
                </a:cubicBezTo>
                <a:cubicBezTo>
                  <a:pt x="7731892" y="577083"/>
                  <a:pt x="7757322" y="568485"/>
                  <a:pt x="7781987" y="559470"/>
                </a:cubicBezTo>
                <a:cubicBezTo>
                  <a:pt x="7803481" y="562346"/>
                  <a:pt x="7818130" y="569455"/>
                  <a:pt x="7819900" y="582652"/>
                </a:cubicBezTo>
                <a:cubicBezTo>
                  <a:pt x="7831588" y="666650"/>
                  <a:pt x="7949751" y="662926"/>
                  <a:pt x="8081736" y="663503"/>
                </a:cubicBezTo>
                <a:cubicBezTo>
                  <a:pt x="8245081" y="664386"/>
                  <a:pt x="8336842" y="617005"/>
                  <a:pt x="8420801" y="558285"/>
                </a:cubicBezTo>
                <a:cubicBezTo>
                  <a:pt x="8449265" y="538191"/>
                  <a:pt x="8458404" y="508890"/>
                  <a:pt x="8528933" y="502501"/>
                </a:cubicBezTo>
                <a:cubicBezTo>
                  <a:pt x="8581654" y="537578"/>
                  <a:pt x="8515805" y="577567"/>
                  <a:pt x="8521178" y="614372"/>
                </a:cubicBezTo>
                <a:cubicBezTo>
                  <a:pt x="8526038" y="644784"/>
                  <a:pt x="8501063" y="694066"/>
                  <a:pt x="8633702" y="655978"/>
                </a:cubicBezTo>
                <a:cubicBezTo>
                  <a:pt x="8672570" y="644890"/>
                  <a:pt x="8692811" y="659300"/>
                  <a:pt x="8691231" y="674418"/>
                </a:cubicBezTo>
                <a:cubicBezTo>
                  <a:pt x="8675345" y="796871"/>
                  <a:pt x="8935518" y="746101"/>
                  <a:pt x="9047908" y="788104"/>
                </a:cubicBezTo>
                <a:cubicBezTo>
                  <a:pt x="9078021" y="799946"/>
                  <a:pt x="9142627" y="789836"/>
                  <a:pt x="9163628" y="773163"/>
                </a:cubicBezTo>
                <a:cubicBezTo>
                  <a:pt x="9298789" y="667347"/>
                  <a:pt x="9535801" y="657923"/>
                  <a:pt x="9754459" y="610207"/>
                </a:cubicBezTo>
                <a:cubicBezTo>
                  <a:pt x="9814490" y="668575"/>
                  <a:pt x="9808123" y="737017"/>
                  <a:pt x="9838868" y="799511"/>
                </a:cubicBezTo>
                <a:cubicBezTo>
                  <a:pt x="9870579" y="864422"/>
                  <a:pt x="9910733" y="865324"/>
                  <a:pt x="10085808" y="816231"/>
                </a:cubicBezTo>
                <a:cubicBezTo>
                  <a:pt x="10072804" y="953901"/>
                  <a:pt x="10072804" y="953901"/>
                  <a:pt x="10334338" y="917517"/>
                </a:cubicBezTo>
                <a:cubicBezTo>
                  <a:pt x="10328982" y="953657"/>
                  <a:pt x="10408594" y="989371"/>
                  <a:pt x="10516076" y="1018726"/>
                </a:cubicBezTo>
                <a:lnTo>
                  <a:pt x="10535302" y="1023522"/>
                </a:lnTo>
                <a:lnTo>
                  <a:pt x="10542819" y="1023458"/>
                </a:lnTo>
                <a:cubicBezTo>
                  <a:pt x="10579419" y="1025941"/>
                  <a:pt x="10603227" y="1033454"/>
                  <a:pt x="10623994" y="1041996"/>
                </a:cubicBezTo>
                <a:lnTo>
                  <a:pt x="10629774" y="1044511"/>
                </a:lnTo>
                <a:lnTo>
                  <a:pt x="10727305" y="1063419"/>
                </a:lnTo>
                <a:lnTo>
                  <a:pt x="10761785" y="1068017"/>
                </a:lnTo>
                <a:lnTo>
                  <a:pt x="10775688" y="1065268"/>
                </a:lnTo>
                <a:cubicBezTo>
                  <a:pt x="10790070" y="1060209"/>
                  <a:pt x="10805275" y="1052670"/>
                  <a:pt x="10821837" y="1042232"/>
                </a:cubicBezTo>
                <a:cubicBezTo>
                  <a:pt x="10987041" y="937564"/>
                  <a:pt x="11011156" y="925596"/>
                  <a:pt x="11122438" y="1004583"/>
                </a:cubicBezTo>
                <a:lnTo>
                  <a:pt x="11171433" y="1040550"/>
                </a:lnTo>
                <a:lnTo>
                  <a:pt x="11183724" y="1045316"/>
                </a:lnTo>
                <a:lnTo>
                  <a:pt x="11199690" y="1048085"/>
                </a:lnTo>
                <a:cubicBezTo>
                  <a:pt x="11210452" y="1048499"/>
                  <a:pt x="11222752" y="1048442"/>
                  <a:pt x="11232475" y="1049340"/>
                </a:cubicBezTo>
                <a:cubicBezTo>
                  <a:pt x="11272445" y="1020057"/>
                  <a:pt x="11206789" y="982961"/>
                  <a:pt x="11302451" y="949091"/>
                </a:cubicBezTo>
                <a:lnTo>
                  <a:pt x="11484849" y="1057667"/>
                </a:lnTo>
                <a:lnTo>
                  <a:pt x="11512818" y="1048926"/>
                </a:lnTo>
                <a:cubicBezTo>
                  <a:pt x="11553007" y="1039695"/>
                  <a:pt x="11597385" y="1034194"/>
                  <a:pt x="11642481" y="1029355"/>
                </a:cubicBezTo>
                <a:lnTo>
                  <a:pt x="11714551" y="1020966"/>
                </a:lnTo>
                <a:lnTo>
                  <a:pt x="11714551" y="1022389"/>
                </a:lnTo>
                <a:lnTo>
                  <a:pt x="11728519" y="1020975"/>
                </a:lnTo>
                <a:lnTo>
                  <a:pt x="11741691" y="1019651"/>
                </a:lnTo>
                <a:lnTo>
                  <a:pt x="11743999" y="1019424"/>
                </a:lnTo>
                <a:cubicBezTo>
                  <a:pt x="11745037" y="1019320"/>
                  <a:pt x="11744948" y="1019326"/>
                  <a:pt x="11742709" y="1019549"/>
                </a:cubicBezTo>
                <a:lnTo>
                  <a:pt x="11741691" y="1019651"/>
                </a:lnTo>
                <a:lnTo>
                  <a:pt x="11738529" y="1019963"/>
                </a:lnTo>
                <a:cubicBezTo>
                  <a:pt x="11729455" y="1020837"/>
                  <a:pt x="11718720" y="1021778"/>
                  <a:pt x="11771791" y="1015977"/>
                </a:cubicBezTo>
                <a:cubicBezTo>
                  <a:pt x="11774317" y="1015701"/>
                  <a:pt x="11812546" y="1011974"/>
                  <a:pt x="11834157" y="1009499"/>
                </a:cubicBezTo>
                <a:lnTo>
                  <a:pt x="11843354" y="1008273"/>
                </a:lnTo>
                <a:lnTo>
                  <a:pt x="11843354" y="1000151"/>
                </a:lnTo>
                <a:lnTo>
                  <a:pt x="11893955" y="983740"/>
                </a:lnTo>
                <a:cubicBezTo>
                  <a:pt x="11928061" y="969285"/>
                  <a:pt x="11955951" y="949359"/>
                  <a:pt x="11974160" y="920897"/>
                </a:cubicBezTo>
                <a:cubicBezTo>
                  <a:pt x="12002698" y="876981"/>
                  <a:pt x="12076554" y="851353"/>
                  <a:pt x="12143531" y="823664"/>
                </a:cubicBezTo>
                <a:lnTo>
                  <a:pt x="12192000" y="801163"/>
                </a:lnTo>
                <a:lnTo>
                  <a:pt x="12192000" y="2515690"/>
                </a:lnTo>
                <a:lnTo>
                  <a:pt x="0" y="251569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Content Placeholder 13">
            <a:extLst>
              <a:ext uri="{FF2B5EF4-FFF2-40B4-BE49-F238E27FC236}">
                <a16:creationId xmlns:a16="http://schemas.microsoft.com/office/drawing/2014/main" id="{27543AD7-26F5-CAED-F746-67B8879E596C}"/>
              </a:ext>
            </a:extLst>
          </p:cNvPr>
          <p:cNvPicPr>
            <a:picLocks noGrp="1" noChangeAspect="1"/>
          </p:cNvPicPr>
          <p:nvPr>
            <p:ph idx="1"/>
          </p:nvPr>
        </p:nvPicPr>
        <p:blipFill>
          <a:blip r:embed="rId3"/>
          <a:stretch>
            <a:fillRect/>
          </a:stretch>
        </p:blipFill>
        <p:spPr>
          <a:xfrm>
            <a:off x="5042132" y="1411543"/>
            <a:ext cx="6602372" cy="3005558"/>
          </a:xfrm>
        </p:spPr>
      </p:pic>
      <p:sp>
        <p:nvSpPr>
          <p:cNvPr id="17" name="Rectangle: Rounded Corners 16">
            <a:extLst>
              <a:ext uri="{FF2B5EF4-FFF2-40B4-BE49-F238E27FC236}">
                <a16:creationId xmlns:a16="http://schemas.microsoft.com/office/drawing/2014/main" id="{92FF185E-1FEC-7F62-4FAE-4DA47410AD8B}"/>
              </a:ext>
            </a:extLst>
          </p:cNvPr>
          <p:cNvSpPr/>
          <p:nvPr/>
        </p:nvSpPr>
        <p:spPr>
          <a:xfrm>
            <a:off x="1508131" y="596268"/>
            <a:ext cx="2350502" cy="620791"/>
          </a:xfrm>
          <a:prstGeom prst="roundRect">
            <a:avLst/>
          </a:prstGeom>
          <a:solidFill>
            <a:schemeClr val="tx1">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352044"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CHALLENGES</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9" name="Diagram 18">
            <a:extLst>
              <a:ext uri="{FF2B5EF4-FFF2-40B4-BE49-F238E27FC236}">
                <a16:creationId xmlns:a16="http://schemas.microsoft.com/office/drawing/2014/main" id="{48FEB47D-5032-BEFA-9E6B-19302961B97F}"/>
              </a:ext>
            </a:extLst>
          </p:cNvPr>
          <p:cNvGraphicFramePr/>
          <p:nvPr/>
        </p:nvGraphicFramePr>
        <p:xfrm>
          <a:off x="485419" y="1411543"/>
          <a:ext cx="4310743" cy="32030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Rectangle: Rounded Corners 21">
            <a:extLst>
              <a:ext uri="{FF2B5EF4-FFF2-40B4-BE49-F238E27FC236}">
                <a16:creationId xmlns:a16="http://schemas.microsoft.com/office/drawing/2014/main" id="{4A293460-0303-5283-807F-ECA120861276}"/>
              </a:ext>
            </a:extLst>
          </p:cNvPr>
          <p:cNvSpPr/>
          <p:nvPr/>
        </p:nvSpPr>
        <p:spPr>
          <a:xfrm>
            <a:off x="7058473" y="563689"/>
            <a:ext cx="2500960" cy="645633"/>
          </a:xfrm>
          <a:prstGeom prst="roundRect">
            <a:avLst/>
          </a:prstGeom>
          <a:solidFill>
            <a:schemeClr val="tx1">
              <a:lumMod val="75000"/>
              <a:lumOff val="2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352044"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FACTORS</a:t>
            </a:r>
          </a:p>
        </p:txBody>
      </p:sp>
      <p:sp>
        <p:nvSpPr>
          <p:cNvPr id="27" name="Rectangle: Rounded Corners 26">
            <a:extLst>
              <a:ext uri="{FF2B5EF4-FFF2-40B4-BE49-F238E27FC236}">
                <a16:creationId xmlns:a16="http://schemas.microsoft.com/office/drawing/2014/main" id="{47259943-D817-3B77-4BE9-D4EEDB18FA9F}"/>
              </a:ext>
            </a:extLst>
          </p:cNvPr>
          <p:cNvSpPr/>
          <p:nvPr/>
        </p:nvSpPr>
        <p:spPr>
          <a:xfrm>
            <a:off x="405714" y="222852"/>
            <a:ext cx="4310743" cy="4489375"/>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0B7B38F1-473A-1848-41F6-FE0052547B28}"/>
              </a:ext>
            </a:extLst>
          </p:cNvPr>
          <p:cNvSpPr/>
          <p:nvPr/>
        </p:nvSpPr>
        <p:spPr>
          <a:xfrm>
            <a:off x="4831621" y="225733"/>
            <a:ext cx="6954665" cy="4418429"/>
          </a:xfrm>
          <a:prstGeom prst="round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endParaRPr>
          </a:p>
        </p:txBody>
      </p:sp>
      <p:cxnSp>
        <p:nvCxnSpPr>
          <p:cNvPr id="30" name="Straight Arrow Connector 29">
            <a:extLst>
              <a:ext uri="{FF2B5EF4-FFF2-40B4-BE49-F238E27FC236}">
                <a16:creationId xmlns:a16="http://schemas.microsoft.com/office/drawing/2014/main" id="{429883C4-2CC1-29CA-5CD7-C3FD84DC4910}"/>
              </a:ext>
            </a:extLst>
          </p:cNvPr>
          <p:cNvCxnSpPr>
            <a:cxnSpLocks/>
          </p:cNvCxnSpPr>
          <p:nvPr/>
        </p:nvCxnSpPr>
        <p:spPr>
          <a:xfrm flipV="1">
            <a:off x="3718711" y="917656"/>
            <a:ext cx="3262232" cy="1095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4FDBD03B-361E-5F0C-1717-97A3E44C8A14}"/>
              </a:ext>
            </a:extLst>
          </p:cNvPr>
          <p:cNvCxnSpPr>
            <a:cxnSpLocks/>
          </p:cNvCxnSpPr>
          <p:nvPr/>
        </p:nvCxnSpPr>
        <p:spPr>
          <a:xfrm>
            <a:off x="8307652" y="949773"/>
            <a:ext cx="0" cy="16116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D670A24-AF36-04DB-CAC2-DD7A8C3D3A60}"/>
              </a:ext>
            </a:extLst>
          </p:cNvPr>
          <p:cNvPicPr>
            <a:picLocks noChangeAspect="1"/>
          </p:cNvPicPr>
          <p:nvPr/>
        </p:nvPicPr>
        <p:blipFill>
          <a:blip r:embed="rId9"/>
          <a:stretch>
            <a:fillRect/>
          </a:stretch>
        </p:blipFill>
        <p:spPr>
          <a:xfrm>
            <a:off x="10706087" y="105657"/>
            <a:ext cx="1406859" cy="844116"/>
          </a:xfrm>
          <a:prstGeom prst="rect">
            <a:avLst/>
          </a:prstGeom>
        </p:spPr>
      </p:pic>
      <p:sp>
        <p:nvSpPr>
          <p:cNvPr id="2" name="Content Placeholder 2">
            <a:extLst>
              <a:ext uri="{FF2B5EF4-FFF2-40B4-BE49-F238E27FC236}">
                <a16:creationId xmlns:a16="http://schemas.microsoft.com/office/drawing/2014/main" id="{3AF44054-A13E-8D69-F7E2-B34F8D890748}"/>
              </a:ext>
            </a:extLst>
          </p:cNvPr>
          <p:cNvSpPr txBox="1">
            <a:spLocks/>
          </p:cNvSpPr>
          <p:nvPr/>
        </p:nvSpPr>
        <p:spPr>
          <a:xfrm>
            <a:off x="1224645" y="5025050"/>
            <a:ext cx="3332795" cy="172655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500"/>
              </a:lnSpc>
              <a:spcBef>
                <a:spcPts val="1000"/>
              </a:spcBef>
              <a:spcAft>
                <a:spcPts val="0"/>
              </a:spcAft>
              <a:buClr>
                <a:srgbClr val="5B9BD5"/>
              </a:buClr>
              <a:buSzTx/>
              <a:buFont typeface="Avenir Next LT Pro" panose="020B05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Main trends: </a:t>
            </a:r>
          </a:p>
          <a:p>
            <a:pPr marL="0" marR="0" lvl="0" indent="0" algn="l" defTabSz="914400" rtl="0" eaLnBrk="1" fontAlgn="auto" latinLnBrk="0" hangingPunct="1">
              <a:lnSpc>
                <a:spcPts val="2500"/>
              </a:lnSpc>
              <a:spcBef>
                <a:spcPts val="1000"/>
              </a:spcBef>
              <a:spcAft>
                <a:spcPts val="0"/>
              </a:spcAft>
              <a:buClr>
                <a:srgbClr val="5B9BD5"/>
              </a:buClr>
              <a:buSzTx/>
              <a:buFont typeface="Avenir Next LT Pro" panose="020B0504020202020204" pitchFamily="34" charset="0"/>
              <a:buNone/>
              <a:tabLst/>
              <a:defRPr/>
            </a:pPr>
            <a:r>
              <a:rPr kumimoji="0" lang="en-US" sz="2000"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Digitalisation</a:t>
            </a:r>
            <a:endPar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ts val="2500"/>
              </a:lnSpc>
              <a:spcBef>
                <a:spcPts val="1000"/>
              </a:spcBef>
              <a:spcAft>
                <a:spcPts val="0"/>
              </a:spcAft>
              <a:buClr>
                <a:srgbClr val="5B9BD5"/>
              </a:buClr>
              <a:buSzTx/>
              <a:buFont typeface="Avenir Next LT Pro" panose="020B05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Sustainable development</a:t>
            </a:r>
          </a:p>
          <a:p>
            <a:pPr marL="0" marR="0" lvl="0" indent="0" algn="l" defTabSz="914400" rtl="0" eaLnBrk="1" fontAlgn="auto" latinLnBrk="0" hangingPunct="1">
              <a:lnSpc>
                <a:spcPts val="2500"/>
              </a:lnSpc>
              <a:spcBef>
                <a:spcPts val="1000"/>
              </a:spcBef>
              <a:spcAft>
                <a:spcPts val="0"/>
              </a:spcAft>
              <a:buClr>
                <a:srgbClr val="5B9BD5"/>
              </a:buClr>
              <a:buSzTx/>
              <a:buFont typeface="Avenir Next LT Pro" panose="020B0504020202020204" pitchFamily="34" charset="0"/>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New materials and technologies</a:t>
            </a:r>
          </a:p>
        </p:txBody>
      </p:sp>
      <p:sp>
        <p:nvSpPr>
          <p:cNvPr id="5" name="TextBox 4">
            <a:extLst>
              <a:ext uri="{FF2B5EF4-FFF2-40B4-BE49-F238E27FC236}">
                <a16:creationId xmlns:a16="http://schemas.microsoft.com/office/drawing/2014/main" id="{CDDC2755-DFE7-A359-0440-82DC14C733C9}"/>
              </a:ext>
            </a:extLst>
          </p:cNvPr>
          <p:cNvSpPr txBox="1"/>
          <p:nvPr/>
        </p:nvSpPr>
        <p:spPr>
          <a:xfrm>
            <a:off x="6154875" y="5251573"/>
            <a:ext cx="3404558" cy="1313308"/>
          </a:xfrm>
          <a:prstGeom prst="rect">
            <a:avLst/>
          </a:prstGeom>
          <a:noFill/>
        </p:spPr>
        <p:txBody>
          <a:bodyPr wrap="square" rtlCol="0">
            <a:spAutoFit/>
          </a:body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New management</a:t>
            </a:r>
          </a:p>
          <a:p>
            <a:pPr marL="0" marR="0" lvl="0" indent="0" algn="l" defTabSz="914400" rtl="0" eaLnBrk="1" fontAlgn="auto" latinLnBrk="0" hangingPunct="1">
              <a:lnSpc>
                <a:spcPts val="33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New training and education – new knowledge and skills </a:t>
            </a:r>
          </a:p>
        </p:txBody>
      </p:sp>
    </p:spTree>
    <p:extLst>
      <p:ext uri="{BB962C8B-B14F-4D97-AF65-F5344CB8AC3E}">
        <p14:creationId xmlns:p14="http://schemas.microsoft.com/office/powerpoint/2010/main" val="39313847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81043AF-7416-4649-96B4-18A129534CF1}"/>
              </a:ext>
            </a:extLst>
          </p:cNvPr>
          <p:cNvSpPr>
            <a:spLocks noGrp="1"/>
          </p:cNvSpPr>
          <p:nvPr>
            <p:ph type="body" sz="quarter" idx="21"/>
          </p:nvPr>
        </p:nvSpPr>
        <p:spPr>
          <a:xfrm>
            <a:off x="650874" y="2023750"/>
            <a:ext cx="2950669" cy="396201"/>
          </a:xfrm>
        </p:spPr>
        <p:txBody>
          <a:bodyPr/>
          <a:lstStyle/>
          <a:p>
            <a:pPr lvl="0"/>
            <a:r>
              <a:rPr lang="en-US" dirty="0"/>
              <a:t>RECORDINGS</a:t>
            </a:r>
          </a:p>
        </p:txBody>
      </p:sp>
      <p:sp>
        <p:nvSpPr>
          <p:cNvPr id="9" name="Text Placeholder 8">
            <a:extLst>
              <a:ext uri="{FF2B5EF4-FFF2-40B4-BE49-F238E27FC236}">
                <a16:creationId xmlns:a16="http://schemas.microsoft.com/office/drawing/2014/main" id="{CA04BA39-2B9C-491C-929A-F413E7463A82}"/>
              </a:ext>
            </a:extLst>
          </p:cNvPr>
          <p:cNvSpPr>
            <a:spLocks noGrp="1"/>
          </p:cNvSpPr>
          <p:nvPr>
            <p:ph type="body" sz="quarter" idx="25"/>
          </p:nvPr>
        </p:nvSpPr>
        <p:spPr>
          <a:xfrm>
            <a:off x="8486773" y="2023749"/>
            <a:ext cx="2950669" cy="396201"/>
          </a:xfrm>
        </p:spPr>
        <p:txBody>
          <a:bodyPr/>
          <a:lstStyle/>
          <a:p>
            <a:pPr lvl="0"/>
            <a:r>
              <a:rPr lang="en-US" dirty="0"/>
              <a:t>BIBLIOGRAPHY</a:t>
            </a:r>
          </a:p>
        </p:txBody>
      </p:sp>
      <p:sp>
        <p:nvSpPr>
          <p:cNvPr id="8" name="Text Placeholder 7">
            <a:extLst>
              <a:ext uri="{FF2B5EF4-FFF2-40B4-BE49-F238E27FC236}">
                <a16:creationId xmlns:a16="http://schemas.microsoft.com/office/drawing/2014/main" id="{517B7EEE-4F0E-4994-8F56-A376D65B0D98}"/>
              </a:ext>
            </a:extLst>
          </p:cNvPr>
          <p:cNvSpPr>
            <a:spLocks noGrp="1"/>
          </p:cNvSpPr>
          <p:nvPr>
            <p:ph type="body" sz="quarter" idx="23"/>
          </p:nvPr>
        </p:nvSpPr>
        <p:spPr>
          <a:xfrm>
            <a:off x="4574983" y="2023750"/>
            <a:ext cx="2950669" cy="396201"/>
          </a:xfrm>
        </p:spPr>
        <p:txBody>
          <a:bodyPr/>
          <a:lstStyle/>
          <a:p>
            <a:pPr lvl="0"/>
            <a:r>
              <a:rPr lang="en-US" dirty="0"/>
              <a:t>INTERACTIVE LEARNING</a:t>
            </a:r>
          </a:p>
        </p:txBody>
      </p:sp>
      <p:sp>
        <p:nvSpPr>
          <p:cNvPr id="2" name="Slide Number Placeholder 1">
            <a:extLst>
              <a:ext uri="{FF2B5EF4-FFF2-40B4-BE49-F238E27FC236}">
                <a16:creationId xmlns:a16="http://schemas.microsoft.com/office/drawing/2014/main" id="{DB7EA557-1050-4677-A5E8-F53128248BE1}"/>
              </a:ext>
            </a:extLst>
          </p:cNvPr>
          <p:cNvSpPr>
            <a:spLocks noGrp="1"/>
          </p:cNvSpPr>
          <p:nvPr>
            <p:ph type="sldNum" sz="quarter" idx="10"/>
          </p:nvPr>
        </p:nvSpPr>
        <p:spPr>
          <a:xfrm>
            <a:off x="7964054"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DAAEB35-2B75-4D30-88B2-3A33980166E1}"/>
              </a:ext>
            </a:extLst>
          </p:cNvPr>
          <p:cNvSpPr>
            <a:spLocks noGrp="1"/>
          </p:cNvSpPr>
          <p:nvPr>
            <p:ph type="title"/>
          </p:nvPr>
        </p:nvSpPr>
        <p:spPr>
          <a:xfrm>
            <a:off x="650874" y="1626615"/>
            <a:ext cx="10993256" cy="45150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100" normalizeH="0" baseline="0" noProof="0" dirty="0">
                <a:ln>
                  <a:noFill/>
                </a:ln>
                <a:solidFill>
                  <a:prstClr val="black"/>
                </a:solidFill>
                <a:effectLst/>
                <a:uLnTx/>
                <a:uFillTx/>
                <a:latin typeface="Oracle Sans" charset="0"/>
              </a:rPr>
              <a:t>AVIONIC LEARN</a:t>
            </a:r>
            <a:br>
              <a:rPr kumimoji="0" lang="en-US" sz="3600" b="1" i="0" u="none" strike="noStrike" kern="1200" cap="none" spc="100" normalizeH="0" baseline="0" noProof="0" dirty="0">
                <a:ln>
                  <a:noFill/>
                </a:ln>
                <a:solidFill>
                  <a:prstClr val="black"/>
                </a:solidFill>
                <a:effectLst/>
                <a:uLnTx/>
                <a:uFillTx/>
                <a:latin typeface="Oracle Sans" charset="0"/>
              </a:rPr>
            </a:br>
            <a:r>
              <a:rPr kumimoji="0" lang="en-US" sz="3600" b="1" i="0" u="none" strike="noStrike" kern="1200" cap="none" spc="100" normalizeH="0" baseline="0" noProof="0" dirty="0">
                <a:ln>
                  <a:noFill/>
                </a:ln>
                <a:solidFill>
                  <a:prstClr val="black"/>
                </a:solidFill>
                <a:effectLst/>
                <a:uLnTx/>
                <a:uFillTx/>
                <a:latin typeface="Oracle Sans" charset="0"/>
              </a:rPr>
              <a:t>LANDING PAGE</a:t>
            </a:r>
            <a:br>
              <a:rPr kumimoji="0" lang="en-US" sz="3600" b="1" i="0" u="none" strike="noStrike" kern="1200" cap="none" spc="100" normalizeH="0" baseline="0" noProof="0" dirty="0">
                <a:ln>
                  <a:noFill/>
                </a:ln>
                <a:solidFill>
                  <a:prstClr val="black"/>
                </a:solidFill>
                <a:effectLst/>
                <a:uLnTx/>
                <a:uFillTx/>
                <a:latin typeface="Oracle Sans" charset="0"/>
              </a:rPr>
            </a:br>
            <a:r>
              <a:rPr lang="en-US" dirty="0"/>
              <a:t> </a:t>
            </a:r>
          </a:p>
        </p:txBody>
      </p:sp>
      <p:pic>
        <p:nvPicPr>
          <p:cNvPr id="15" name="Picture Placeholder 14">
            <a:extLst>
              <a:ext uri="{FF2B5EF4-FFF2-40B4-BE49-F238E27FC236}">
                <a16:creationId xmlns:a16="http://schemas.microsoft.com/office/drawing/2014/main" id="{B7102AA0-0C5F-E41F-9001-86F5AFF8214F}"/>
              </a:ext>
            </a:extLst>
          </p:cNvPr>
          <p:cNvPicPr>
            <a:picLocks noGrp="1" noChangeAspect="1"/>
          </p:cNvPicPr>
          <p:nvPr>
            <p:ph type="pic" sz="quarter" idx="14"/>
          </p:nvPr>
        </p:nvPicPr>
        <p:blipFill>
          <a:blip r:embed="rId2"/>
          <a:srcRect t="7423" b="7423"/>
          <a:stretch>
            <a:fillRect/>
          </a:stretch>
        </p:blipFill>
        <p:spPr>
          <a:xfrm>
            <a:off x="650875" y="2465808"/>
            <a:ext cx="3604940" cy="2098195"/>
          </a:xfrm>
          <a:prstGeom prst="rect">
            <a:avLst/>
          </a:prstGeom>
        </p:spPr>
      </p:pic>
      <p:pic>
        <p:nvPicPr>
          <p:cNvPr id="20" name="Picture Placeholder 19">
            <a:extLst>
              <a:ext uri="{FF2B5EF4-FFF2-40B4-BE49-F238E27FC236}">
                <a16:creationId xmlns:a16="http://schemas.microsoft.com/office/drawing/2014/main" id="{B7BD02F0-74AD-5ECC-368E-02898C6BB6BC}"/>
              </a:ext>
            </a:extLst>
          </p:cNvPr>
          <p:cNvPicPr>
            <a:picLocks noGrp="1" noChangeAspect="1"/>
          </p:cNvPicPr>
          <p:nvPr>
            <p:ph type="pic" sz="quarter" idx="15"/>
          </p:nvPr>
        </p:nvPicPr>
        <p:blipFill>
          <a:blip r:embed="rId3"/>
          <a:srcRect t="19137" b="19137"/>
          <a:stretch>
            <a:fillRect/>
          </a:stretch>
        </p:blipFill>
        <p:spPr>
          <a:xfrm>
            <a:off x="8486773" y="2464774"/>
            <a:ext cx="3602997" cy="2098193"/>
          </a:xfrm>
          <a:prstGeom prst="rect">
            <a:avLst/>
          </a:prstGeom>
        </p:spPr>
      </p:pic>
      <p:pic>
        <p:nvPicPr>
          <p:cNvPr id="31" name="Picture Placeholder 30">
            <a:extLst>
              <a:ext uri="{FF2B5EF4-FFF2-40B4-BE49-F238E27FC236}">
                <a16:creationId xmlns:a16="http://schemas.microsoft.com/office/drawing/2014/main" id="{A0248DC3-FBFF-8575-6D9B-A649832A108A}"/>
              </a:ext>
            </a:extLst>
          </p:cNvPr>
          <p:cNvPicPr>
            <a:picLocks noGrp="1" noChangeAspect="1"/>
          </p:cNvPicPr>
          <p:nvPr>
            <p:ph type="pic" sz="quarter" idx="12"/>
          </p:nvPr>
        </p:nvPicPr>
        <p:blipFill>
          <a:blip r:embed="rId4"/>
          <a:srcRect t="350" b="350"/>
          <a:stretch>
            <a:fillRect/>
          </a:stretch>
        </p:blipFill>
        <p:spPr>
          <a:xfrm>
            <a:off x="4568825" y="2465809"/>
            <a:ext cx="3604938" cy="2098194"/>
          </a:xfrm>
          <a:prstGeom prst="rect">
            <a:avLst/>
          </a:prstGeom>
        </p:spPr>
      </p:pic>
      <p:sp>
        <p:nvSpPr>
          <p:cNvPr id="41" name="Text Placeholder 1">
            <a:extLst>
              <a:ext uri="{FF2B5EF4-FFF2-40B4-BE49-F238E27FC236}">
                <a16:creationId xmlns:a16="http://schemas.microsoft.com/office/drawing/2014/main" id="{A6E11545-EBFE-DE98-8A44-049A1865B8C7}"/>
              </a:ext>
            </a:extLst>
          </p:cNvPr>
          <p:cNvSpPr txBox="1">
            <a:spLocks/>
          </p:cNvSpPr>
          <p:nvPr/>
        </p:nvSpPr>
        <p:spPr>
          <a:xfrm>
            <a:off x="650874" y="4888298"/>
            <a:ext cx="10993256" cy="15088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Oracle Sans" panose="020B0503020204020204"/>
                <a:ea typeface="+mn-ea"/>
                <a:cs typeface="+mn-cs"/>
              </a:rPr>
              <a:t>Access to latest global, regional, national </a:t>
            </a:r>
            <a:r>
              <a:rPr kumimoji="0" lang="en-US" sz="1400" b="1" i="0" u="none" strike="noStrike" kern="1200" cap="none" spc="0" normalizeH="0" baseline="0" noProof="0" dirty="0">
                <a:ln>
                  <a:noFill/>
                </a:ln>
                <a:solidFill>
                  <a:prstClr val="black"/>
                </a:solidFill>
                <a:effectLst/>
                <a:uLnTx/>
                <a:uFillTx/>
                <a:latin typeface="Oracle Sans" panose="020B0503020204020204"/>
                <a:ea typeface="+mn-ea"/>
                <a:cs typeface="+mn-cs"/>
              </a:rPr>
              <a:t>recordings,</a:t>
            </a:r>
            <a:r>
              <a:rPr kumimoji="0" lang="en-US" sz="1400" b="0" i="0" u="none" strike="noStrike" kern="1200" cap="none" spc="0" normalizeH="0" baseline="0" noProof="0" dirty="0">
                <a:ln>
                  <a:noFill/>
                </a:ln>
                <a:solidFill>
                  <a:prstClr val="black"/>
                </a:solidFill>
                <a:effectLst/>
                <a:uLnTx/>
                <a:uFillTx/>
                <a:latin typeface="Oracle Sans" panose="020B0503020204020204"/>
                <a:ea typeface="+mn-ea"/>
                <a:cs typeface="+mn-cs"/>
              </a:rPr>
              <a:t> available for different levels of experience: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racle Sans" panose="020B0503020204020204"/>
                <a:ea typeface="+mn-ea"/>
                <a:cs typeface="+mn-cs"/>
              </a:rPr>
              <a:t>Professionals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racle Sans" panose="020B0503020204020204"/>
                <a:ea typeface="+mn-ea"/>
                <a:cs typeface="+mn-cs"/>
              </a:rPr>
              <a:t>Students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racle Sans" panose="020B0503020204020204"/>
                <a:ea typeface="+mn-ea"/>
                <a:cs typeface="+mn-cs"/>
              </a:rPr>
              <a:t>Industry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Oracle Sans" panose="020B0503020204020204"/>
                <a:ea typeface="+mn-ea"/>
                <a:cs typeface="+mn-cs"/>
              </a:rPr>
              <a:t>Academia</a:t>
            </a:r>
          </a:p>
        </p:txBody>
      </p:sp>
      <p:sp>
        <p:nvSpPr>
          <p:cNvPr id="5" name="Footer Placeholder 2">
            <a:extLst>
              <a:ext uri="{FF2B5EF4-FFF2-40B4-BE49-F238E27FC236}">
                <a16:creationId xmlns:a16="http://schemas.microsoft.com/office/drawing/2014/main" id="{3C4336F9-277D-5EA6-9A87-888236F7B1C5}"/>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Copyright © 2024, </a:t>
            </a:r>
            <a:r>
              <a:rPr kumimoji="0" lang="ro-RO"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AVIONIC</a:t>
            </a: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Digital Learning for Green Air Transport and Logistics</a:t>
            </a:r>
          </a:p>
        </p:txBody>
      </p:sp>
    </p:spTree>
    <p:extLst>
      <p:ext uri="{BB962C8B-B14F-4D97-AF65-F5344CB8AC3E}">
        <p14:creationId xmlns:p14="http://schemas.microsoft.com/office/powerpoint/2010/main" val="2436559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engine&#10;&#10;Description automatically generated">
            <a:extLst>
              <a:ext uri="{FF2B5EF4-FFF2-40B4-BE49-F238E27FC236}">
                <a16:creationId xmlns:a16="http://schemas.microsoft.com/office/drawing/2014/main" id="{1884AB6B-ED7A-4076-BEDF-F6FB831646C8}"/>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val="0"/>
              </a:ext>
            </a:extLst>
          </a:blip>
          <a:srcRect/>
          <a:stretch>
            <a:fillRect/>
          </a:stretch>
        </p:blipFill>
        <p:spPr/>
      </p:pic>
      <p:sp>
        <p:nvSpPr>
          <p:cNvPr id="253" name="Freeform 10">
            <a:extLst>
              <a:ext uri="{FF2B5EF4-FFF2-40B4-BE49-F238E27FC236}">
                <a16:creationId xmlns:a16="http://schemas.microsoft.com/office/drawing/2014/main" id="{99146DC4-CE4C-4299-9F01-AACC64D2420D}"/>
              </a:ext>
            </a:extLst>
          </p:cNvPr>
          <p:cNvSpPr/>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11686032 w 12192000"/>
              <a:gd name="connsiteY3" fmla="*/ 6858000 h 6858000"/>
              <a:gd name="connsiteX4" fmla="*/ 11686032 w 12192000"/>
              <a:gd name="connsiteY4" fmla="*/ 6355080 h 6858000"/>
              <a:gd name="connsiteX5" fmla="*/ 11183112 w 12192000"/>
              <a:gd name="connsiteY5" fmla="*/ 6355080 h 6858000"/>
              <a:gd name="connsiteX6" fmla="*/ 11183112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11686032" y="6858000"/>
                </a:lnTo>
                <a:lnTo>
                  <a:pt x="11686032" y="6355080"/>
                </a:lnTo>
                <a:lnTo>
                  <a:pt x="11183112" y="6355080"/>
                </a:lnTo>
                <a:lnTo>
                  <a:pt x="11183112" y="6858000"/>
                </a:lnTo>
                <a:lnTo>
                  <a:pt x="0" y="6858000"/>
                </a:lnTo>
                <a:close/>
              </a:path>
            </a:pathLst>
          </a:custGeom>
          <a:gradFill>
            <a:gsLst>
              <a:gs pos="0">
                <a:srgbClr val="272421">
                  <a:alpha val="70000"/>
                </a:srgbClr>
              </a:gs>
              <a:gs pos="64000">
                <a:schemeClr val="tx1">
                  <a:alpha val="1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1D67691D-26BD-114A-8958-EEB98C2EDED2}"/>
              </a:ext>
            </a:extLst>
          </p:cNvPr>
          <p:cNvSpPr>
            <a:spLocks noGrp="1"/>
          </p:cNvSpPr>
          <p:nvPr>
            <p:ph type="body" sz="quarter" idx="17"/>
          </p:nvPr>
        </p:nvSpPr>
        <p:spPr>
          <a:xfrm>
            <a:off x="379955" y="483157"/>
            <a:ext cx="6987498" cy="458764"/>
          </a:xfrm>
        </p:spPr>
        <p:txBody>
          <a:bodyPr>
            <a:noAutofit/>
          </a:bodyPr>
          <a:lstStyle/>
          <a:p>
            <a:pPr lvl="0"/>
            <a:r>
              <a:rPr lang="en-US" sz="4000" dirty="0">
                <a:solidFill>
                  <a:srgbClr val="FFFFFF"/>
                </a:solidFill>
              </a:rPr>
              <a:t>MY LEARNING JOURNEY </a:t>
            </a:r>
          </a:p>
          <a:p>
            <a:pPr lvl="0"/>
            <a:endParaRPr lang="en-US" sz="4000" dirty="0">
              <a:solidFill>
                <a:srgbClr val="FFFFFF"/>
              </a:solidFill>
            </a:endParaRPr>
          </a:p>
          <a:p>
            <a:pPr lvl="0"/>
            <a:r>
              <a:rPr lang="en-US" sz="4000" dirty="0">
                <a:solidFill>
                  <a:srgbClr val="FFFFFF"/>
                </a:solidFill>
              </a:rPr>
              <a:t>MY COURSES</a:t>
            </a:r>
          </a:p>
        </p:txBody>
      </p:sp>
      <p:sp>
        <p:nvSpPr>
          <p:cNvPr id="9" name="Slide Number Placeholder 3">
            <a:extLst>
              <a:ext uri="{FF2B5EF4-FFF2-40B4-BE49-F238E27FC236}">
                <a16:creationId xmlns:a16="http://schemas.microsoft.com/office/drawing/2014/main" id="{D64745B6-4B76-4189-8C4F-12AC62D72AF4}"/>
              </a:ext>
            </a:extLst>
          </p:cNvPr>
          <p:cNvSpPr>
            <a:spLocks noGrp="1"/>
          </p:cNvSpPr>
          <p:nvPr>
            <p:ph type="sldNum" sz="quarter" idx="22"/>
          </p:nvPr>
        </p:nvSpPr>
        <p:spPr>
          <a:xfrm>
            <a:off x="8361218" y="636503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9F10BCFD-A951-4C79-B728-EAA527B49452}"/>
              </a:ext>
            </a:extLst>
          </p:cNvPr>
          <p:cNvGrpSpPr/>
          <p:nvPr/>
        </p:nvGrpSpPr>
        <p:grpSpPr>
          <a:xfrm>
            <a:off x="-17918" y="0"/>
            <a:ext cx="144000" cy="6863853"/>
            <a:chOff x="-17918" y="0"/>
            <a:chExt cx="144000" cy="6863853"/>
          </a:xfrm>
        </p:grpSpPr>
        <p:sp>
          <p:nvSpPr>
            <p:cNvPr id="22" name="Rectangle 21">
              <a:extLst>
                <a:ext uri="{FF2B5EF4-FFF2-40B4-BE49-F238E27FC236}">
                  <a16:creationId xmlns:a16="http://schemas.microsoft.com/office/drawing/2014/main" id="{0DC8DEDC-CDE4-410A-858D-FFF2FE3749F8}"/>
                </a:ext>
              </a:extLst>
            </p:cNvPr>
            <p:cNvSpPr/>
            <p:nvPr userDrawn="1"/>
          </p:nvSpPr>
          <p:spPr>
            <a:xfrm rot="5400000">
              <a:off x="-3377845" y="3359927"/>
              <a:ext cx="6863853" cy="144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3CE04C6F-3FC6-43CB-92B2-DE6C84B1D3EA}"/>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15640" y="0"/>
              <a:ext cx="139442" cy="6858000"/>
            </a:xfrm>
            <a:prstGeom prst="rect">
              <a:avLst/>
            </a:prstGeom>
          </p:spPr>
        </p:pic>
      </p:grpSp>
      <p:sp>
        <p:nvSpPr>
          <p:cNvPr id="24" name="Rectangle 23">
            <a:extLst>
              <a:ext uri="{FF2B5EF4-FFF2-40B4-BE49-F238E27FC236}">
                <a16:creationId xmlns:a16="http://schemas.microsoft.com/office/drawing/2014/main" id="{F355138F-D36A-4939-9BC1-2A393B15A6A0}"/>
              </a:ext>
            </a:extLst>
          </p:cNvPr>
          <p:cNvSpPr/>
          <p:nvPr/>
        </p:nvSpPr>
        <p:spPr>
          <a:xfrm>
            <a:off x="635000" y="2722119"/>
            <a:ext cx="310896" cy="36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1A944"/>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9BFA885-8A1D-AC60-7C32-16058A277189}"/>
              </a:ext>
            </a:extLst>
          </p:cNvPr>
          <p:cNvPicPr>
            <a:picLocks noChangeAspect="1"/>
          </p:cNvPicPr>
          <p:nvPr/>
        </p:nvPicPr>
        <p:blipFill>
          <a:blip r:embed="rId4"/>
          <a:stretch>
            <a:fillRect/>
          </a:stretch>
        </p:blipFill>
        <p:spPr>
          <a:xfrm>
            <a:off x="379955" y="2573515"/>
            <a:ext cx="6483300" cy="3605612"/>
          </a:xfrm>
          <a:prstGeom prst="ellipse">
            <a:avLst/>
          </a:prstGeom>
          <a:ln>
            <a:noFill/>
          </a:ln>
          <a:effectLst>
            <a:softEdge rad="112500"/>
          </a:effectLst>
        </p:spPr>
      </p:pic>
      <p:sp>
        <p:nvSpPr>
          <p:cNvPr id="6" name="Footer Placeholder 2">
            <a:extLst>
              <a:ext uri="{FF2B5EF4-FFF2-40B4-BE49-F238E27FC236}">
                <a16:creationId xmlns:a16="http://schemas.microsoft.com/office/drawing/2014/main" id="{D6B1DF67-1AE5-CE7D-1898-508B5F94059A}"/>
              </a:ext>
            </a:extLst>
          </p:cNvPr>
          <p:cNvSpPr txBox="1">
            <a:spLocks/>
          </p:cNvSpPr>
          <p:nvPr/>
        </p:nvSpPr>
        <p:spPr>
          <a:xfrm>
            <a:off x="227621" y="6530880"/>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Copyright © 2024, </a:t>
            </a:r>
            <a:r>
              <a:rPr kumimoji="0" lang="ro-RO"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AVIONIC</a:t>
            </a:r>
            <a:r>
              <a:rPr kumimoji="0" lang="en-US" sz="105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rPr>
              <a:t> - Digital Learning for Green Air Transport and Logistics</a:t>
            </a:r>
          </a:p>
        </p:txBody>
      </p:sp>
    </p:spTree>
    <p:extLst>
      <p:ext uri="{BB962C8B-B14F-4D97-AF65-F5344CB8AC3E}">
        <p14:creationId xmlns:p14="http://schemas.microsoft.com/office/powerpoint/2010/main" val="1258464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30D434-0C12-4398-A166-7A49043E7E8A}"/>
              </a:ext>
            </a:extLst>
          </p:cNvPr>
          <p:cNvSpPr>
            <a:spLocks noGrp="1"/>
          </p:cNvSpPr>
          <p:nvPr>
            <p:ph type="sldNum" sz="quarter" idx="10"/>
          </p:nvPr>
        </p:nvSpPr>
        <p:spPr>
          <a:xfrm>
            <a:off x="8361219" y="6490891"/>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7C736421-D747-4FD9-8FD8-B932EF009CF6}"/>
              </a:ext>
            </a:extLst>
          </p:cNvPr>
          <p:cNvSpPr>
            <a:spLocks noGrp="1"/>
          </p:cNvSpPr>
          <p:nvPr>
            <p:ph sz="quarter" idx="19"/>
          </p:nvPr>
        </p:nvSpPr>
        <p:spPr>
          <a:xfrm>
            <a:off x="430924" y="826857"/>
            <a:ext cx="11288110" cy="1219155"/>
          </a:xfrm>
        </p:spPr>
        <p:txBody>
          <a:bodyPr>
            <a:normAutofit/>
          </a:bodyPr>
          <a:lstStyle/>
          <a:p>
            <a:pPr lvl="0" algn="just"/>
            <a:r>
              <a:rPr lang="en-US" sz="2000" dirty="0">
                <a:latin typeface="Arial Narrow" panose="020B0606020202030204" pitchFamily="34" charset="0"/>
              </a:rPr>
              <a:t>Courses overview from multiple stakeholders, multidisciplinary approach, one unified educational journey</a:t>
            </a:r>
          </a:p>
          <a:p>
            <a:pPr lvl="1" algn="just"/>
            <a:r>
              <a:rPr lang="en-US" sz="2000" dirty="0">
                <a:latin typeface="Arial Narrow" panose="020B0606020202030204" pitchFamily="34" charset="0"/>
              </a:rPr>
              <a:t>Multiple display, search options, progress completion rate, save for later, forum with peers, discussion corner, badges upon completion</a:t>
            </a:r>
          </a:p>
        </p:txBody>
      </p:sp>
      <p:sp>
        <p:nvSpPr>
          <p:cNvPr id="5" name="Title 4">
            <a:extLst>
              <a:ext uri="{FF2B5EF4-FFF2-40B4-BE49-F238E27FC236}">
                <a16:creationId xmlns:a16="http://schemas.microsoft.com/office/drawing/2014/main" id="{63033D04-1E19-4875-82E5-3C47A1C6D16B}"/>
              </a:ext>
            </a:extLst>
          </p:cNvPr>
          <p:cNvSpPr>
            <a:spLocks noGrp="1"/>
          </p:cNvSpPr>
          <p:nvPr>
            <p:ph type="title"/>
          </p:nvPr>
        </p:nvSpPr>
        <p:spPr/>
        <p:txBody>
          <a:bodyPr/>
          <a:lstStyle/>
          <a:p>
            <a:r>
              <a:rPr lang="en-US" dirty="0"/>
              <a:t>AVIONIC Learn- My courses</a:t>
            </a:r>
          </a:p>
        </p:txBody>
      </p:sp>
      <p:pic>
        <p:nvPicPr>
          <p:cNvPr id="15" name="Picture 14">
            <a:extLst>
              <a:ext uri="{FF2B5EF4-FFF2-40B4-BE49-F238E27FC236}">
                <a16:creationId xmlns:a16="http://schemas.microsoft.com/office/drawing/2014/main" id="{7BF522BE-6304-220A-CF32-CEA497BA6B72}"/>
              </a:ext>
            </a:extLst>
          </p:cNvPr>
          <p:cNvPicPr>
            <a:picLocks noChangeAspect="1"/>
          </p:cNvPicPr>
          <p:nvPr/>
        </p:nvPicPr>
        <p:blipFill>
          <a:blip r:embed="rId2"/>
          <a:stretch>
            <a:fillRect/>
          </a:stretch>
        </p:blipFill>
        <p:spPr>
          <a:xfrm>
            <a:off x="1087581" y="2046012"/>
            <a:ext cx="9736183" cy="4480093"/>
          </a:xfrm>
          <a:prstGeom prst="rect">
            <a:avLst/>
          </a:prstGeom>
        </p:spPr>
      </p:pic>
      <p:sp>
        <p:nvSpPr>
          <p:cNvPr id="6" name="Footer Placeholder 2">
            <a:extLst>
              <a:ext uri="{FF2B5EF4-FFF2-40B4-BE49-F238E27FC236}">
                <a16:creationId xmlns:a16="http://schemas.microsoft.com/office/drawing/2014/main" id="{3342EF70-4842-DD9A-6A50-B33C3F19108D}"/>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Copyright © 2024, </a:t>
            </a:r>
            <a:r>
              <a:rPr kumimoji="0" lang="ro-RO"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AVIONIC</a:t>
            </a: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Digital Learning for Green Air Transport and Logistics</a:t>
            </a:r>
          </a:p>
        </p:txBody>
      </p:sp>
    </p:spTree>
    <p:extLst>
      <p:ext uri="{BB962C8B-B14F-4D97-AF65-F5344CB8AC3E}">
        <p14:creationId xmlns:p14="http://schemas.microsoft.com/office/powerpoint/2010/main" val="4135335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05556EE2-AC98-8B60-489E-F29C3BCAB155}"/>
              </a:ext>
            </a:extLst>
          </p:cNvPr>
          <p:cNvPicPr>
            <a:picLocks noGrp="1" noChangeAspect="1"/>
          </p:cNvPicPr>
          <p:nvPr>
            <p:ph sz="quarter" idx="21"/>
          </p:nvPr>
        </p:nvPicPr>
        <p:blipFill>
          <a:blip r:embed="rId2"/>
          <a:stretch>
            <a:fillRect/>
          </a:stretch>
        </p:blipFill>
        <p:spPr>
          <a:xfrm>
            <a:off x="777905" y="1638444"/>
            <a:ext cx="4856385" cy="2523653"/>
          </a:xfrm>
        </p:spPr>
      </p:pic>
      <p:sp>
        <p:nvSpPr>
          <p:cNvPr id="5" name="Title 4">
            <a:extLst>
              <a:ext uri="{FF2B5EF4-FFF2-40B4-BE49-F238E27FC236}">
                <a16:creationId xmlns:a16="http://schemas.microsoft.com/office/drawing/2014/main" id="{F37E6A57-343D-4443-B4DC-C2D8887A4D87}"/>
              </a:ext>
            </a:extLst>
          </p:cNvPr>
          <p:cNvSpPr>
            <a:spLocks noGrp="1"/>
          </p:cNvSpPr>
          <p:nvPr>
            <p:ph type="title"/>
          </p:nvPr>
        </p:nvSpPr>
        <p:spPr>
          <a:xfrm>
            <a:off x="642892" y="1426127"/>
            <a:ext cx="5000019" cy="822960"/>
          </a:xfrm>
        </p:spPr>
        <p:txBody>
          <a:bodyPr>
            <a:noAutofit/>
          </a:bodyPr>
          <a:lstStyle/>
          <a:p>
            <a:pPr algn="ctr"/>
            <a:r>
              <a:rPr lang="en-US" sz="3600" b="1" dirty="0"/>
              <a:t>Curriculum design</a:t>
            </a:r>
            <a:br>
              <a:rPr lang="en-US" sz="3600" b="1" dirty="0"/>
            </a:br>
            <a:r>
              <a:rPr lang="en-US" sz="3600" b="1" dirty="0"/>
              <a:t>Project branding</a:t>
            </a:r>
            <a:br>
              <a:rPr lang="en-US" sz="3600" b="1" dirty="0"/>
            </a:br>
            <a:br>
              <a:rPr lang="en-US" sz="3600" b="1" dirty="0"/>
            </a:br>
            <a:br>
              <a:rPr lang="en-US" sz="3600" b="1" dirty="0"/>
            </a:br>
            <a:br>
              <a:rPr lang="en-US" sz="3600" b="1" dirty="0"/>
            </a:br>
            <a:endParaRPr lang="en-US" sz="3600" b="1" dirty="0"/>
          </a:p>
        </p:txBody>
      </p:sp>
      <p:pic>
        <p:nvPicPr>
          <p:cNvPr id="8" name="Picture 7">
            <a:extLst>
              <a:ext uri="{FF2B5EF4-FFF2-40B4-BE49-F238E27FC236}">
                <a16:creationId xmlns:a16="http://schemas.microsoft.com/office/drawing/2014/main" id="{1AAC3178-4CD4-0F95-7B54-A7B4D1AD4FC1}"/>
              </a:ext>
            </a:extLst>
          </p:cNvPr>
          <p:cNvPicPr>
            <a:picLocks noChangeAspect="1"/>
          </p:cNvPicPr>
          <p:nvPr/>
        </p:nvPicPr>
        <p:blipFill>
          <a:blip r:embed="rId3"/>
          <a:stretch>
            <a:fillRect/>
          </a:stretch>
        </p:blipFill>
        <p:spPr>
          <a:xfrm>
            <a:off x="5554070" y="3123776"/>
            <a:ext cx="6481368" cy="3289343"/>
          </a:xfrm>
          <a:prstGeom prst="rect">
            <a:avLst/>
          </a:prstGeom>
        </p:spPr>
      </p:pic>
      <p:sp>
        <p:nvSpPr>
          <p:cNvPr id="11" name="TextBox 10">
            <a:extLst>
              <a:ext uri="{FF2B5EF4-FFF2-40B4-BE49-F238E27FC236}">
                <a16:creationId xmlns:a16="http://schemas.microsoft.com/office/drawing/2014/main" id="{2E9C8520-7F6C-BFC7-480B-14704FE826E0}"/>
              </a:ext>
            </a:extLst>
          </p:cNvPr>
          <p:cNvSpPr txBox="1"/>
          <p:nvPr/>
        </p:nvSpPr>
        <p:spPr>
          <a:xfrm>
            <a:off x="6684104" y="2369651"/>
            <a:ext cx="47299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Intuitive navigation of the learning path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Footer Placeholder 2">
            <a:extLst>
              <a:ext uri="{FF2B5EF4-FFF2-40B4-BE49-F238E27FC236}">
                <a16:creationId xmlns:a16="http://schemas.microsoft.com/office/drawing/2014/main" id="{2505320C-195B-0DB7-BBE5-1DF822A807BC}"/>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Copyright © 2024, </a:t>
            </a:r>
            <a:r>
              <a:rPr kumimoji="0" lang="ro-RO"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AVIONIC</a:t>
            </a: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Digital Learning for Green Air Transport and Logistics</a:t>
            </a:r>
          </a:p>
        </p:txBody>
      </p:sp>
    </p:spTree>
    <p:extLst>
      <p:ext uri="{BB962C8B-B14F-4D97-AF65-F5344CB8AC3E}">
        <p14:creationId xmlns:p14="http://schemas.microsoft.com/office/powerpoint/2010/main" val="1914450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74A1274C-773D-AAE9-7D00-FD54F50618E5}"/>
              </a:ext>
            </a:extLst>
          </p:cNvPr>
          <p:cNvSpPr txBox="1">
            <a:spLocks/>
          </p:cNvSpPr>
          <p:nvPr/>
        </p:nvSpPr>
        <p:spPr>
          <a:xfrm>
            <a:off x="8093363" y="652610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10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itle 4">
            <a:extLst>
              <a:ext uri="{FF2B5EF4-FFF2-40B4-BE49-F238E27FC236}">
                <a16:creationId xmlns:a16="http://schemas.microsoft.com/office/drawing/2014/main" id="{B761679D-B84A-7ABD-3064-C4C1216FDB79}"/>
              </a:ext>
            </a:extLst>
          </p:cNvPr>
          <p:cNvSpPr txBox="1">
            <a:spLocks/>
          </p:cNvSpPr>
          <p:nvPr/>
        </p:nvSpPr>
        <p:spPr>
          <a:xfrm>
            <a:off x="735855" y="403094"/>
            <a:ext cx="10897611" cy="45150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4400" kern="1200">
                <a:solidFill>
                  <a:srgbClr val="FFFFFF"/>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FFFFFF"/>
                </a:solidFill>
                <a:effectLst/>
                <a:uLnTx/>
                <a:uFillTx/>
                <a:latin typeface="Calibri Light" panose="020F0302020204030204"/>
                <a:ea typeface="+mj-ea"/>
                <a:cs typeface="+mj-cs"/>
              </a:rPr>
              <a:t>AVIONIC Learn- My courses, gamified learning</a:t>
            </a:r>
          </a:p>
        </p:txBody>
      </p:sp>
      <p:pic>
        <p:nvPicPr>
          <p:cNvPr id="11" name="Picture 10">
            <a:extLst>
              <a:ext uri="{FF2B5EF4-FFF2-40B4-BE49-F238E27FC236}">
                <a16:creationId xmlns:a16="http://schemas.microsoft.com/office/drawing/2014/main" id="{DC772887-2FA6-3977-0026-955DAA67671B}"/>
              </a:ext>
            </a:extLst>
          </p:cNvPr>
          <p:cNvPicPr>
            <a:picLocks noChangeAspect="1"/>
          </p:cNvPicPr>
          <p:nvPr/>
        </p:nvPicPr>
        <p:blipFill>
          <a:blip r:embed="rId2"/>
          <a:stretch>
            <a:fillRect/>
          </a:stretch>
        </p:blipFill>
        <p:spPr>
          <a:xfrm>
            <a:off x="6634347" y="3395452"/>
            <a:ext cx="4852259" cy="2911356"/>
          </a:xfrm>
          <a:prstGeom prst="rect">
            <a:avLst/>
          </a:prstGeom>
          <a:ln>
            <a:noFill/>
          </a:ln>
          <a:effectLst>
            <a:softEdge rad="112500"/>
          </a:effectLst>
        </p:spPr>
      </p:pic>
      <p:pic>
        <p:nvPicPr>
          <p:cNvPr id="12" name="Picture 11">
            <a:extLst>
              <a:ext uri="{FF2B5EF4-FFF2-40B4-BE49-F238E27FC236}">
                <a16:creationId xmlns:a16="http://schemas.microsoft.com/office/drawing/2014/main" id="{B1223050-EEDA-F4E2-9178-742304E099BB}"/>
              </a:ext>
            </a:extLst>
          </p:cNvPr>
          <p:cNvPicPr>
            <a:picLocks noChangeAspect="1"/>
          </p:cNvPicPr>
          <p:nvPr/>
        </p:nvPicPr>
        <p:blipFill>
          <a:blip r:embed="rId3"/>
          <a:stretch>
            <a:fillRect/>
          </a:stretch>
        </p:blipFill>
        <p:spPr>
          <a:xfrm>
            <a:off x="3371356" y="971632"/>
            <a:ext cx="5745379" cy="2289787"/>
          </a:xfrm>
          <a:prstGeom prst="rect">
            <a:avLst/>
          </a:prstGeom>
          <a:ln>
            <a:noFill/>
          </a:ln>
          <a:effectLst>
            <a:softEdge rad="112500"/>
          </a:effectLst>
        </p:spPr>
      </p:pic>
      <p:pic>
        <p:nvPicPr>
          <p:cNvPr id="13" name="Picture 12">
            <a:extLst>
              <a:ext uri="{FF2B5EF4-FFF2-40B4-BE49-F238E27FC236}">
                <a16:creationId xmlns:a16="http://schemas.microsoft.com/office/drawing/2014/main" id="{B34DBDFB-961D-09DE-C23B-C319409FAEE9}"/>
              </a:ext>
            </a:extLst>
          </p:cNvPr>
          <p:cNvPicPr>
            <a:picLocks noChangeAspect="1"/>
          </p:cNvPicPr>
          <p:nvPr/>
        </p:nvPicPr>
        <p:blipFill>
          <a:blip r:embed="rId4"/>
          <a:stretch>
            <a:fillRect/>
          </a:stretch>
        </p:blipFill>
        <p:spPr>
          <a:xfrm>
            <a:off x="1027609" y="3394412"/>
            <a:ext cx="5216437" cy="2869776"/>
          </a:xfrm>
          <a:prstGeom prst="rect">
            <a:avLst/>
          </a:prstGeom>
          <a:ln>
            <a:noFill/>
          </a:ln>
          <a:effectLst>
            <a:softEdge rad="112500"/>
          </a:effectLst>
        </p:spPr>
      </p:pic>
      <p:sp>
        <p:nvSpPr>
          <p:cNvPr id="5" name="Footer Placeholder 2">
            <a:extLst>
              <a:ext uri="{FF2B5EF4-FFF2-40B4-BE49-F238E27FC236}">
                <a16:creationId xmlns:a16="http://schemas.microsoft.com/office/drawing/2014/main" id="{CACD453B-EDEB-8D76-89D2-36F898ABE6A0}"/>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Copyright © 2024, </a:t>
            </a:r>
            <a:r>
              <a:rPr kumimoji="0" lang="ro-RO"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AVIONIC</a:t>
            </a: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Digital Learning for Green Air Transport and Logistics</a:t>
            </a:r>
          </a:p>
        </p:txBody>
      </p:sp>
    </p:spTree>
    <p:extLst>
      <p:ext uri="{BB962C8B-B14F-4D97-AF65-F5344CB8AC3E}">
        <p14:creationId xmlns:p14="http://schemas.microsoft.com/office/powerpoint/2010/main" val="118187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35A5EB-3F04-4A67-5DB9-2A3E2D01C13D}"/>
              </a:ext>
            </a:extLst>
          </p:cNvPr>
          <p:cNvSpPr>
            <a:spLocks noGrp="1"/>
          </p:cNvSpPr>
          <p:nvPr>
            <p:ph type="title"/>
          </p:nvPr>
        </p:nvSpPr>
        <p:spPr>
          <a:xfrm>
            <a:off x="646055" y="601772"/>
            <a:ext cx="10993256" cy="451507"/>
          </a:xfrm>
        </p:spPr>
        <p:txBody>
          <a:bodyPr/>
          <a:lstStyle/>
          <a:p>
            <a:r>
              <a:rPr lang="en-US" dirty="0"/>
              <a:t>VR education, “Hands-on” learning scenarios</a:t>
            </a:r>
          </a:p>
        </p:txBody>
      </p:sp>
      <p:pic>
        <p:nvPicPr>
          <p:cNvPr id="5" name="Picture 4">
            <a:extLst>
              <a:ext uri="{FF2B5EF4-FFF2-40B4-BE49-F238E27FC236}">
                <a16:creationId xmlns:a16="http://schemas.microsoft.com/office/drawing/2014/main" id="{EED5FF24-6A7F-446C-F03E-0BA00C205A99}"/>
              </a:ext>
            </a:extLst>
          </p:cNvPr>
          <p:cNvPicPr>
            <a:picLocks noChangeAspect="1"/>
          </p:cNvPicPr>
          <p:nvPr/>
        </p:nvPicPr>
        <p:blipFill>
          <a:blip r:embed="rId2"/>
          <a:stretch>
            <a:fillRect/>
          </a:stretch>
        </p:blipFill>
        <p:spPr>
          <a:xfrm>
            <a:off x="570411" y="3119573"/>
            <a:ext cx="5449945" cy="3001884"/>
          </a:xfrm>
          <a:prstGeom prst="rect">
            <a:avLst/>
          </a:prstGeom>
        </p:spPr>
      </p:pic>
      <p:pic>
        <p:nvPicPr>
          <p:cNvPr id="7" name="Picture 6">
            <a:extLst>
              <a:ext uri="{FF2B5EF4-FFF2-40B4-BE49-F238E27FC236}">
                <a16:creationId xmlns:a16="http://schemas.microsoft.com/office/drawing/2014/main" id="{018E3EE6-41DB-A58E-064F-81B474F698E0}"/>
              </a:ext>
            </a:extLst>
          </p:cNvPr>
          <p:cNvPicPr>
            <a:picLocks noChangeAspect="1"/>
          </p:cNvPicPr>
          <p:nvPr/>
        </p:nvPicPr>
        <p:blipFill>
          <a:blip r:embed="rId3"/>
          <a:stretch>
            <a:fillRect/>
          </a:stretch>
        </p:blipFill>
        <p:spPr>
          <a:xfrm>
            <a:off x="6408815" y="3119573"/>
            <a:ext cx="5449945" cy="3045765"/>
          </a:xfrm>
          <a:prstGeom prst="rect">
            <a:avLst/>
          </a:prstGeom>
        </p:spPr>
      </p:pic>
      <p:sp>
        <p:nvSpPr>
          <p:cNvPr id="9" name="TextBox 8">
            <a:extLst>
              <a:ext uri="{FF2B5EF4-FFF2-40B4-BE49-F238E27FC236}">
                <a16:creationId xmlns:a16="http://schemas.microsoft.com/office/drawing/2014/main" id="{FEDC07DE-4063-00BA-2ABB-94265D69FB9A}"/>
              </a:ext>
            </a:extLst>
          </p:cNvPr>
          <p:cNvSpPr txBox="1"/>
          <p:nvPr/>
        </p:nvSpPr>
        <p:spPr>
          <a:xfrm>
            <a:off x="7097486" y="1486261"/>
            <a:ext cx="454182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Interactive Assessments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VR-based assessments offer real-time feedback and allow learners to practice skills repeatedly in a safe environment.</a:t>
            </a:r>
          </a:p>
        </p:txBody>
      </p:sp>
      <p:sp>
        <p:nvSpPr>
          <p:cNvPr id="11" name="TextBox 10">
            <a:extLst>
              <a:ext uri="{FF2B5EF4-FFF2-40B4-BE49-F238E27FC236}">
                <a16:creationId xmlns:a16="http://schemas.microsoft.com/office/drawing/2014/main" id="{764B39CE-800F-438E-F5EF-534647CE8C6C}"/>
              </a:ext>
            </a:extLst>
          </p:cNvPr>
          <p:cNvSpPr txBox="1"/>
          <p:nvPr/>
        </p:nvSpPr>
        <p:spPr>
          <a:xfrm>
            <a:off x="474618" y="1347762"/>
            <a:ext cx="610470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Immersive Learning Experience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Enhanced Knowledge Retention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VR training can be significantly more cost-effective than traditional methods, especially for industries that require specialized training or expensive equipment</a:t>
            </a:r>
          </a:p>
        </p:txBody>
      </p:sp>
      <p:sp>
        <p:nvSpPr>
          <p:cNvPr id="2" name="Footer Placeholder 2">
            <a:extLst>
              <a:ext uri="{FF2B5EF4-FFF2-40B4-BE49-F238E27FC236}">
                <a16:creationId xmlns:a16="http://schemas.microsoft.com/office/drawing/2014/main" id="{42E9344B-9782-12B5-16DC-EB9863368DC1}"/>
              </a:ext>
            </a:extLst>
          </p:cNvPr>
          <p:cNvSpPr txBox="1">
            <a:spLocks/>
          </p:cNvSpPr>
          <p:nvPr/>
        </p:nvSpPr>
        <p:spPr>
          <a:xfrm>
            <a:off x="156562" y="6526105"/>
            <a:ext cx="5745379"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Copyright © 2024, </a:t>
            </a:r>
            <a:r>
              <a:rPr kumimoji="0" lang="ro-RO"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AVIONIC</a:t>
            </a: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 Digital Learning for Green Air Transport and Logistics</a:t>
            </a:r>
          </a:p>
        </p:txBody>
      </p:sp>
    </p:spTree>
    <p:extLst>
      <p:ext uri="{BB962C8B-B14F-4D97-AF65-F5344CB8AC3E}">
        <p14:creationId xmlns:p14="http://schemas.microsoft.com/office/powerpoint/2010/main" val="69200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6641-4872-C612-969B-F88A61F3E97D}"/>
              </a:ext>
            </a:extLst>
          </p:cNvPr>
          <p:cNvSpPr>
            <a:spLocks noGrp="1"/>
          </p:cNvSpPr>
          <p:nvPr>
            <p:ph type="title"/>
          </p:nvPr>
        </p:nvSpPr>
        <p:spPr>
          <a:xfrm>
            <a:off x="751936" y="255917"/>
            <a:ext cx="10515600" cy="767810"/>
          </a:xfrm>
        </p:spPr>
        <p:txBody>
          <a:bodyPr>
            <a:normAutofit/>
          </a:bodyPr>
          <a:lstStyle/>
          <a:p>
            <a:r>
              <a:rPr lang="en-US" sz="3600" b="1" dirty="0">
                <a:solidFill>
                  <a:srgbClr val="000000"/>
                </a:solidFill>
                <a:latin typeface="EC Square Sans Cond Pro"/>
              </a:rPr>
              <a:t>5</a:t>
            </a:r>
            <a:r>
              <a:rPr lang="en-US" sz="3600" b="1" i="0" u="none" strike="noStrike" baseline="0" dirty="0">
                <a:solidFill>
                  <a:srgbClr val="000000"/>
                </a:solidFill>
                <a:latin typeface="EC Square Sans Cond Pro"/>
              </a:rPr>
              <a:t>. Conclusion: Key findings </a:t>
            </a:r>
            <a:endParaRPr lang="en-US" sz="3600" dirty="0"/>
          </a:p>
        </p:txBody>
      </p:sp>
      <p:sp>
        <p:nvSpPr>
          <p:cNvPr id="3" name="Content Placeholder 2">
            <a:extLst>
              <a:ext uri="{FF2B5EF4-FFF2-40B4-BE49-F238E27FC236}">
                <a16:creationId xmlns:a16="http://schemas.microsoft.com/office/drawing/2014/main" id="{101EB64A-48C6-8F1D-F56F-CC893B140127}"/>
              </a:ext>
            </a:extLst>
          </p:cNvPr>
          <p:cNvSpPr>
            <a:spLocks noGrp="1"/>
          </p:cNvSpPr>
          <p:nvPr>
            <p:ph idx="1"/>
          </p:nvPr>
        </p:nvSpPr>
        <p:spPr>
          <a:xfrm>
            <a:off x="838200" y="1155940"/>
            <a:ext cx="10795958" cy="5446143"/>
          </a:xfrm>
        </p:spPr>
        <p:txBody>
          <a:bodyPr>
            <a:normAutofit fontScale="77500" lnSpcReduction="20000"/>
          </a:bodyPr>
          <a:lstStyle/>
          <a:p>
            <a:r>
              <a:rPr lang="en-US" sz="2800" b="1" i="0" u="none" strike="noStrike" baseline="0" dirty="0">
                <a:solidFill>
                  <a:srgbClr val="000000"/>
                </a:solidFill>
                <a:latin typeface="EC Square Sans Cond Pro"/>
              </a:rPr>
              <a:t>Importance of skills for air transport institutions</a:t>
            </a:r>
          </a:p>
          <a:p>
            <a:pPr lvl="2" algn="just">
              <a:lnSpc>
                <a:spcPts val="2900"/>
              </a:lnSpc>
            </a:pPr>
            <a:r>
              <a:rPr lang="en-US" sz="2300" dirty="0">
                <a:solidFill>
                  <a:srgbClr val="000000"/>
                </a:solidFill>
                <a:latin typeface="Arial Narrow" panose="020B0606020202030204" pitchFamily="34" charset="0"/>
              </a:rPr>
              <a:t>A slim majority of respondents from employees (54%) say that for them </a:t>
            </a:r>
            <a:r>
              <a:rPr lang="en-US" sz="2300" b="1" dirty="0">
                <a:solidFill>
                  <a:srgbClr val="0070C0"/>
                </a:solidFill>
                <a:latin typeface="Arial Narrow" panose="020B0606020202030204" pitchFamily="34" charset="0"/>
              </a:rPr>
              <a:t>digital skills are extremely important </a:t>
            </a:r>
            <a:r>
              <a:rPr lang="en-US" sz="2300" dirty="0">
                <a:solidFill>
                  <a:srgbClr val="000000"/>
                </a:solidFill>
                <a:latin typeface="Arial Narrow" panose="020B0606020202030204" pitchFamily="34" charset="0"/>
              </a:rPr>
              <a:t>and about 38% </a:t>
            </a:r>
            <a:r>
              <a:rPr lang="en-US" sz="2300" b="1" dirty="0">
                <a:solidFill>
                  <a:srgbClr val="0070C0"/>
                </a:solidFill>
                <a:latin typeface="Arial Narrow" panose="020B0606020202030204" pitchFamily="34" charset="0"/>
              </a:rPr>
              <a:t>very important</a:t>
            </a:r>
            <a:r>
              <a:rPr lang="en-US" sz="2300" dirty="0">
                <a:solidFill>
                  <a:srgbClr val="000000"/>
                </a:solidFill>
                <a:latin typeface="Arial Narrow" panose="020B0606020202030204" pitchFamily="34" charset="0"/>
              </a:rPr>
              <a:t>. This means that in most jobs in aviation, computer tools are used, the employees being forced to know these technologies.</a:t>
            </a:r>
          </a:p>
          <a:p>
            <a:pPr lvl="2" algn="just">
              <a:lnSpc>
                <a:spcPts val="2900"/>
              </a:lnSpc>
            </a:pPr>
            <a:r>
              <a:rPr lang="en-US" sz="2300" b="1" dirty="0">
                <a:solidFill>
                  <a:srgbClr val="0070C0"/>
                </a:solidFill>
                <a:latin typeface="Arial Narrow" panose="020B0606020202030204" pitchFamily="34" charset="0"/>
              </a:rPr>
              <a:t>Innovation</a:t>
            </a:r>
            <a:r>
              <a:rPr lang="en-US" sz="2300" b="1" dirty="0">
                <a:solidFill>
                  <a:srgbClr val="000000"/>
                </a:solidFill>
                <a:latin typeface="Arial Narrow" panose="020B0606020202030204" pitchFamily="34" charset="0"/>
              </a:rPr>
              <a:t> </a:t>
            </a:r>
            <a:r>
              <a:rPr lang="en-US" sz="2300" dirty="0">
                <a:solidFill>
                  <a:srgbClr val="000000"/>
                </a:solidFill>
                <a:latin typeface="Arial Narrow" panose="020B0606020202030204" pitchFamily="34" charset="0"/>
              </a:rPr>
              <a:t>is considered extremely important or important by 85% of respondents</a:t>
            </a:r>
          </a:p>
          <a:p>
            <a:pPr lvl="2" algn="just">
              <a:lnSpc>
                <a:spcPts val="2900"/>
              </a:lnSpc>
            </a:pPr>
            <a:r>
              <a:rPr lang="en-US" sz="2300" b="1" dirty="0">
                <a:solidFill>
                  <a:srgbClr val="0070C0"/>
                </a:solidFill>
                <a:latin typeface="Arial Narrow" panose="020B0606020202030204" pitchFamily="34" charset="0"/>
              </a:rPr>
              <a:t>Green skills are considered less important than digital skills</a:t>
            </a:r>
            <a:r>
              <a:rPr lang="en-US" sz="2300" dirty="0">
                <a:solidFill>
                  <a:srgbClr val="000000"/>
                </a:solidFill>
                <a:latin typeface="Arial Narrow" panose="020B0606020202030204" pitchFamily="34" charset="0"/>
              </a:rPr>
              <a:t>. Only 26% of respondents consider them extremely important and 34% consider them important. This could mean that an institutional culture oriented towards reducing the impact on the environment and developing green competences among employees has not yet been formed. The occupations do not require environmental knowledge and skills.</a:t>
            </a:r>
          </a:p>
          <a:p>
            <a:r>
              <a:rPr lang="en-US" sz="2800" b="1" i="0" u="none" strike="noStrike" baseline="0" dirty="0">
                <a:solidFill>
                  <a:srgbClr val="000000"/>
                </a:solidFill>
                <a:latin typeface="EC Square Sans Cond Pro"/>
              </a:rPr>
              <a:t>Skills shortages, recruitment and retention </a:t>
            </a:r>
          </a:p>
          <a:p>
            <a:pPr lvl="2" algn="just">
              <a:lnSpc>
                <a:spcPts val="2800"/>
              </a:lnSpc>
            </a:pPr>
            <a:r>
              <a:rPr lang="en-US" sz="2300" dirty="0">
                <a:solidFill>
                  <a:srgbClr val="000000"/>
                </a:solidFill>
                <a:latin typeface="Arial Narrow" panose="020B0606020202030204" pitchFamily="34" charset="0"/>
              </a:rPr>
              <a:t>There is still many managers of aviation institutions with a wrong approach to develop green skills to employees. </a:t>
            </a:r>
          </a:p>
          <a:p>
            <a:pPr lvl="2" algn="just">
              <a:lnSpc>
                <a:spcPts val="2800"/>
              </a:lnSpc>
            </a:pPr>
            <a:r>
              <a:rPr lang="en-US" sz="2300" dirty="0">
                <a:solidFill>
                  <a:srgbClr val="000000"/>
                </a:solidFill>
                <a:latin typeface="Arial Narrow" panose="020B0606020202030204" pitchFamily="34" charset="0"/>
              </a:rPr>
              <a:t>The development of </a:t>
            </a:r>
            <a:r>
              <a:rPr lang="en-US" sz="2300" dirty="0">
                <a:solidFill>
                  <a:srgbClr val="0070C0"/>
                </a:solidFill>
                <a:latin typeface="Arial Narrow" panose="020B0606020202030204" pitchFamily="34" charset="0"/>
              </a:rPr>
              <a:t>green skills is not only necessary for those directly involved in this sector, but for all employees</a:t>
            </a:r>
            <a:r>
              <a:rPr lang="en-US" sz="2300" dirty="0">
                <a:solidFill>
                  <a:srgbClr val="000000"/>
                </a:solidFill>
                <a:latin typeface="Arial Narrow" panose="020B0606020202030204" pitchFamily="34" charset="0"/>
              </a:rPr>
              <a:t>, especially for those who make decisions, because operational or development decisions must be taken considering societal responsibility.</a:t>
            </a:r>
          </a:p>
        </p:txBody>
      </p:sp>
    </p:spTree>
    <p:extLst>
      <p:ext uri="{BB962C8B-B14F-4D97-AF65-F5344CB8AC3E}">
        <p14:creationId xmlns:p14="http://schemas.microsoft.com/office/powerpoint/2010/main" val="16261653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56641-4872-C612-969B-F88A61F3E97D}"/>
              </a:ext>
            </a:extLst>
          </p:cNvPr>
          <p:cNvSpPr>
            <a:spLocks noGrp="1"/>
          </p:cNvSpPr>
          <p:nvPr>
            <p:ph type="title"/>
          </p:nvPr>
        </p:nvSpPr>
        <p:spPr>
          <a:xfrm>
            <a:off x="838200" y="365126"/>
            <a:ext cx="10515600" cy="767810"/>
          </a:xfrm>
        </p:spPr>
        <p:txBody>
          <a:bodyPr>
            <a:normAutofit/>
          </a:bodyPr>
          <a:lstStyle/>
          <a:p>
            <a:r>
              <a:rPr lang="en-US" sz="4000" b="1" i="0" u="none" strike="noStrike" baseline="0" dirty="0">
                <a:solidFill>
                  <a:srgbClr val="000000"/>
                </a:solidFill>
                <a:latin typeface="EC Square Sans Cond Pro"/>
              </a:rPr>
              <a:t>Conclusion: Key findings </a:t>
            </a:r>
            <a:endParaRPr lang="en-US" sz="4000" dirty="0"/>
          </a:p>
        </p:txBody>
      </p:sp>
      <p:sp>
        <p:nvSpPr>
          <p:cNvPr id="3" name="Content Placeholder 2">
            <a:extLst>
              <a:ext uri="{FF2B5EF4-FFF2-40B4-BE49-F238E27FC236}">
                <a16:creationId xmlns:a16="http://schemas.microsoft.com/office/drawing/2014/main" id="{101EB64A-48C6-8F1D-F56F-CC893B140127}"/>
              </a:ext>
            </a:extLst>
          </p:cNvPr>
          <p:cNvSpPr>
            <a:spLocks noGrp="1"/>
          </p:cNvSpPr>
          <p:nvPr>
            <p:ph idx="1"/>
          </p:nvPr>
        </p:nvSpPr>
        <p:spPr>
          <a:xfrm>
            <a:off x="838200" y="1253706"/>
            <a:ext cx="10515600" cy="5348377"/>
          </a:xfrm>
        </p:spPr>
        <p:txBody>
          <a:bodyPr>
            <a:normAutofit fontScale="85000" lnSpcReduction="10000"/>
          </a:bodyPr>
          <a:lstStyle/>
          <a:p>
            <a:r>
              <a:rPr lang="en-US" sz="2800" b="1" i="0" u="none" strike="noStrike" baseline="0" dirty="0">
                <a:solidFill>
                  <a:srgbClr val="000000"/>
                </a:solidFill>
                <a:latin typeface="EC Square Sans Cond Pro"/>
              </a:rPr>
              <a:t>Tackling skill and qualification challenges </a:t>
            </a:r>
          </a:p>
          <a:p>
            <a:pPr marL="1143000" marR="0" lvl="2" indent="-228600" algn="just" defTabSz="914400" rtl="0" eaLnBrk="1" fontAlgn="auto" latinLnBrk="0" hangingPunct="1">
              <a:lnSpc>
                <a:spcPts val="26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44 % of employees consider the </a:t>
            </a:r>
            <a:r>
              <a:rPr kumimoji="0" lang="en-US"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courses on </a:t>
            </a:r>
            <a:r>
              <a:rPr kumimoji="0" lang="en-US"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digital skills </a:t>
            </a:r>
            <a:r>
              <a:rPr kumimoji="0" lang="en-US"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essential for their job</a:t>
            </a:r>
          </a:p>
          <a:p>
            <a:pPr marL="1143000" marR="0" lvl="2" indent="-228600" algn="just" defTabSz="914400" rtl="0" eaLnBrk="1" fontAlgn="auto" latinLnBrk="0" hangingPunct="1">
              <a:lnSpc>
                <a:spcPts val="2600"/>
              </a:lnSpc>
              <a:spcBef>
                <a:spcPts val="5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43% of employees consider the </a:t>
            </a:r>
            <a:r>
              <a:rPr kumimoji="0" lang="en-US" b="1"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big data analyst </a:t>
            </a:r>
            <a:r>
              <a:rPr kumimoji="0" lang="en-US"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one of </a:t>
            </a:r>
            <a:r>
              <a:rPr kumimoji="0" lang="en-US" b="0" i="0" u="none" strike="noStrike" kern="1200" cap="none" spc="0" normalizeH="0" baseline="0" noProof="0" dirty="0">
                <a:ln>
                  <a:noFill/>
                </a:ln>
                <a:solidFill>
                  <a:srgbClr val="0070C0"/>
                </a:solidFill>
                <a:effectLst/>
                <a:uLnTx/>
                <a:uFillTx/>
                <a:latin typeface="Arial Narrow" panose="020B0606020202030204" pitchFamily="34" charset="0"/>
                <a:ea typeface="+mn-ea"/>
                <a:cs typeface="+mn-cs"/>
              </a:rPr>
              <a:t>the most demanded qualification</a:t>
            </a:r>
          </a:p>
          <a:p>
            <a:pPr marL="1143000" marR="0" lvl="2" indent="-228600" algn="just" defTabSz="914400" rtl="0" eaLnBrk="1" fontAlgn="auto" latinLnBrk="0" hangingPunct="1">
              <a:lnSpc>
                <a:spcPts val="2600"/>
              </a:lnSpc>
              <a:spcBef>
                <a:spcPts val="500"/>
              </a:spcBef>
              <a:spcAft>
                <a:spcPts val="0"/>
              </a:spcAft>
              <a:buClrTx/>
              <a:buSzTx/>
              <a:buFont typeface="Arial" panose="020B0604020202020204" pitchFamily="34" charset="0"/>
              <a:buChar char="•"/>
              <a:tabLst/>
              <a:defRPr/>
            </a:pPr>
            <a:r>
              <a:rPr lang="en-US" dirty="0">
                <a:solidFill>
                  <a:srgbClr val="000000"/>
                </a:solidFill>
                <a:latin typeface="Arial Narrow" panose="020B0606020202030204" pitchFamily="34" charset="0"/>
              </a:rPr>
              <a:t>30%  among the interviewees consider </a:t>
            </a:r>
            <a:r>
              <a:rPr lang="en-US" dirty="0">
                <a:solidFill>
                  <a:srgbClr val="0070C0"/>
                </a:solidFill>
                <a:latin typeface="Arial Narrow" panose="020B0606020202030204" pitchFamily="34" charset="0"/>
              </a:rPr>
              <a:t>ATC as an occupation that will drastically change</a:t>
            </a:r>
            <a:r>
              <a:rPr lang="en-US" dirty="0">
                <a:solidFill>
                  <a:srgbClr val="000000"/>
                </a:solidFill>
                <a:latin typeface="Arial Narrow" panose="020B0606020202030204" pitchFamily="34" charset="0"/>
              </a:rPr>
              <a:t>.</a:t>
            </a:r>
            <a:endParaRPr kumimoji="0" lang="en-US"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lvl="2" algn="just">
              <a:lnSpc>
                <a:spcPts val="2600"/>
              </a:lnSpc>
            </a:pPr>
            <a:r>
              <a:rPr lang="en-US" dirty="0">
                <a:solidFill>
                  <a:srgbClr val="000000"/>
                </a:solidFill>
                <a:latin typeface="Arial Narrow" panose="020B0606020202030204" pitchFamily="34" charset="0"/>
              </a:rPr>
              <a:t>As is common with new technologies, there are also challenges such as </a:t>
            </a:r>
            <a:r>
              <a:rPr lang="en-US" b="1" dirty="0">
                <a:solidFill>
                  <a:srgbClr val="000000"/>
                </a:solidFill>
                <a:latin typeface="Arial Narrow" panose="020B0606020202030204" pitchFamily="34" charset="0"/>
              </a:rPr>
              <a:t>regulatory and safety challenges</a:t>
            </a:r>
            <a:r>
              <a:rPr lang="en-US" b="1" dirty="0">
                <a:solidFill>
                  <a:srgbClr val="000000"/>
                </a:solidFill>
                <a:latin typeface="Aptos Narrow" panose="020B0004020202020204" pitchFamily="34" charset="0"/>
              </a:rPr>
              <a:t>. </a:t>
            </a:r>
          </a:p>
          <a:p>
            <a:pPr lvl="2" algn="just">
              <a:lnSpc>
                <a:spcPts val="2800"/>
              </a:lnSpc>
            </a:pPr>
            <a:r>
              <a:rPr lang="en-US" dirty="0">
                <a:solidFill>
                  <a:srgbClr val="0070C0"/>
                </a:solidFill>
                <a:latin typeface="Arial Narrow" panose="020B0606020202030204" pitchFamily="34" charset="0"/>
              </a:rPr>
              <a:t>Personnel with </a:t>
            </a:r>
            <a:r>
              <a:rPr lang="en-US" b="1" dirty="0">
                <a:solidFill>
                  <a:srgbClr val="0070C0"/>
                </a:solidFill>
                <a:latin typeface="Arial Narrow" panose="020B0606020202030204" pitchFamily="34" charset="0"/>
              </a:rPr>
              <a:t>interdisciplinary skills </a:t>
            </a:r>
            <a:r>
              <a:rPr lang="en-US" dirty="0">
                <a:solidFill>
                  <a:srgbClr val="0070C0"/>
                </a:solidFill>
                <a:latin typeface="Arial Narrow" panose="020B0606020202030204" pitchFamily="34" charset="0"/>
              </a:rPr>
              <a:t>is needed, </a:t>
            </a:r>
            <a:r>
              <a:rPr lang="en-US" dirty="0">
                <a:solidFill>
                  <a:srgbClr val="000000"/>
                </a:solidFill>
                <a:latin typeface="Arial Narrow" panose="020B0606020202030204" pitchFamily="34" charset="0"/>
              </a:rPr>
              <a:t>for example: ICT and aviation, economics and aviation, marketing specialists for air transport, green energy and air transport infrastructure, management for air transport or for multimodal transport. </a:t>
            </a:r>
          </a:p>
          <a:p>
            <a:pPr lvl="2" algn="just"/>
            <a:r>
              <a:rPr lang="en-US" dirty="0">
                <a:solidFill>
                  <a:srgbClr val="000000"/>
                </a:solidFill>
                <a:latin typeface="Arial Narrow" panose="020B0606020202030204" pitchFamily="34" charset="0"/>
              </a:rPr>
              <a:t>competences such as </a:t>
            </a:r>
            <a:r>
              <a:rPr lang="en-US" b="1" dirty="0">
                <a:solidFill>
                  <a:srgbClr val="000000"/>
                </a:solidFill>
                <a:latin typeface="Arial Narrow" panose="020B0606020202030204" pitchFamily="34" charset="0"/>
              </a:rPr>
              <a:t>people management, complex problem solving and decision-making will be imperative</a:t>
            </a:r>
          </a:p>
          <a:p>
            <a:pPr lvl="2" algn="just"/>
            <a:endParaRPr lang="en-US" b="1" dirty="0">
              <a:solidFill>
                <a:srgbClr val="000000"/>
              </a:solidFill>
              <a:latin typeface="EC Square Sans Cond Pro"/>
            </a:endParaRPr>
          </a:p>
          <a:p>
            <a:pPr algn="just"/>
            <a:r>
              <a:rPr lang="en-US" sz="2800" b="1" i="0" u="none" strike="noStrike" baseline="0" dirty="0">
                <a:solidFill>
                  <a:srgbClr val="000000"/>
                </a:solidFill>
                <a:latin typeface="EC Square Sans Cond Pro"/>
              </a:rPr>
              <a:t>Employee training</a:t>
            </a:r>
          </a:p>
          <a:p>
            <a:pPr lvl="2">
              <a:lnSpc>
                <a:spcPts val="3100"/>
              </a:lnSpc>
            </a:pPr>
            <a:r>
              <a:rPr lang="en-US" b="1" i="0" u="none" strike="noStrike" baseline="0" dirty="0">
                <a:solidFill>
                  <a:srgbClr val="000000"/>
                </a:solidFill>
                <a:latin typeface="EC Square Sans Cond Pro"/>
              </a:rPr>
              <a:t> </a:t>
            </a:r>
            <a:r>
              <a:rPr lang="en-US" dirty="0">
                <a:solidFill>
                  <a:srgbClr val="000000"/>
                </a:solidFill>
                <a:latin typeface="Arial Narrow" panose="020B0606020202030204" pitchFamily="34" charset="0"/>
              </a:rPr>
              <a:t>Initial HE is useful for the carrier development</a:t>
            </a:r>
          </a:p>
          <a:p>
            <a:pPr lvl="2">
              <a:lnSpc>
                <a:spcPts val="3100"/>
              </a:lnSpc>
            </a:pPr>
            <a:r>
              <a:rPr lang="en-US" dirty="0">
                <a:solidFill>
                  <a:srgbClr val="000000"/>
                </a:solidFill>
                <a:latin typeface="Arial Narrow" panose="020B0606020202030204" pitchFamily="34" charset="0"/>
              </a:rPr>
              <a:t>36% employees prefer face to face training and 23%  like on job training</a:t>
            </a:r>
          </a:p>
        </p:txBody>
      </p:sp>
    </p:spTree>
    <p:extLst>
      <p:ext uri="{BB962C8B-B14F-4D97-AF65-F5344CB8AC3E}">
        <p14:creationId xmlns:p14="http://schemas.microsoft.com/office/powerpoint/2010/main" val="891338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33CCCC"/>
            </a:gs>
            <a:gs pos="21000">
              <a:srgbClr val="8FE3A9"/>
            </a:gs>
            <a:gs pos="73000">
              <a:srgbClr val="92D050"/>
            </a:gs>
            <a:gs pos="100000">
              <a:srgbClr val="70AC2E"/>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22D8A-EC0B-B2BB-3EC7-9D377D816F6F}"/>
              </a:ext>
            </a:extLst>
          </p:cNvPr>
          <p:cNvSpPr>
            <a:spLocks noGrp="1"/>
          </p:cNvSpPr>
          <p:nvPr>
            <p:ph type="title"/>
          </p:nvPr>
        </p:nvSpPr>
        <p:spPr>
          <a:xfrm>
            <a:off x="4886524" y="3021812"/>
            <a:ext cx="6444613" cy="1325563"/>
          </a:xfrm>
        </p:spPr>
        <p:txBody>
          <a:bodyPr anchor="b">
            <a:normAutofit fontScale="90000"/>
          </a:bodyPr>
          <a:lstStyle/>
          <a:p>
            <a:r>
              <a:rPr lang="ro-RO" dirty="0"/>
              <a:t>Thank you very much for </a:t>
            </a:r>
            <a:br>
              <a:rPr lang="en-US" dirty="0"/>
            </a:br>
            <a:r>
              <a:rPr lang="ro-RO" dirty="0"/>
              <a:t>your attention!</a:t>
            </a:r>
            <a:endParaRPr lang="en-US" dirty="0"/>
          </a:p>
        </p:txBody>
      </p:sp>
      <p:pic>
        <p:nvPicPr>
          <p:cNvPr id="7" name="Picture 6" descr="A picture containing logo&#10;&#10;Description automatically generated">
            <a:extLst>
              <a:ext uri="{FF2B5EF4-FFF2-40B4-BE49-F238E27FC236}">
                <a16:creationId xmlns:a16="http://schemas.microsoft.com/office/drawing/2014/main" id="{524EA0B7-2872-60D5-0493-8150ED4F84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24860">
            <a:off x="7069361" y="207068"/>
            <a:ext cx="3607856" cy="2164712"/>
          </a:xfrm>
          <a:prstGeom prst="rect">
            <a:avLst/>
          </a:prstGeom>
          <a:noFill/>
        </p:spPr>
      </p:pic>
      <p:sp>
        <p:nvSpPr>
          <p:cNvPr id="6" name="TextBox 5">
            <a:extLst>
              <a:ext uri="{FF2B5EF4-FFF2-40B4-BE49-F238E27FC236}">
                <a16:creationId xmlns:a16="http://schemas.microsoft.com/office/drawing/2014/main" id="{7EB24B45-745C-019B-0E23-767B79487145}"/>
              </a:ext>
            </a:extLst>
          </p:cNvPr>
          <p:cNvSpPr txBox="1"/>
          <p:nvPr/>
        </p:nvSpPr>
        <p:spPr>
          <a:xfrm>
            <a:off x="6926591" y="5528256"/>
            <a:ext cx="546384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6666"/>
                </a:solidFill>
                <a:effectLst/>
                <a:uLnTx/>
                <a:uFillTx/>
                <a:latin typeface="Arial" panose="020B0604020202020204" pitchFamily="34" charset="0"/>
                <a:ea typeface="+mn-ea"/>
                <a:cs typeface="Arial" panose="020B0604020202020204" pitchFamily="34" charset="0"/>
              </a:rPr>
              <a:t>Contact: </a:t>
            </a:r>
            <a:r>
              <a:rPr kumimoji="0" lang="en-US" sz="1800" b="0" i="0" u="none" strike="noStrike" kern="1200" cap="none" spc="0" normalizeH="0" baseline="0" noProof="0" dirty="0">
                <a:ln>
                  <a:noFill/>
                </a:ln>
                <a:solidFill>
                  <a:srgbClr val="006666"/>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sorin.zaharia@gmail.com</a:t>
            </a:r>
            <a:endParaRPr kumimoji="0" lang="en-US" sz="1800" b="0" i="0" u="none" strike="noStrike" kern="1200" cap="none" spc="0" normalizeH="0" baseline="0" noProof="0" dirty="0">
              <a:ln>
                <a:noFill/>
              </a:ln>
              <a:solidFill>
                <a:srgbClr val="006666"/>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666"/>
                </a:solidFill>
                <a:effectLst/>
                <a:uLnTx/>
                <a:uFillTx/>
                <a:latin typeface="Arial" panose="020B0604020202020204" pitchFamily="34" charset="0"/>
                <a:ea typeface="+mn-ea"/>
                <a:cs typeface="Arial" panose="020B0604020202020204" pitchFamily="34" charset="0"/>
              </a:rPr>
              <a:t>		</a:t>
            </a:r>
          </a:p>
        </p:txBody>
      </p:sp>
      <p:sp>
        <p:nvSpPr>
          <p:cNvPr id="9" name="TextBox 8">
            <a:extLst>
              <a:ext uri="{FF2B5EF4-FFF2-40B4-BE49-F238E27FC236}">
                <a16:creationId xmlns:a16="http://schemas.microsoft.com/office/drawing/2014/main" id="{03F2839E-58B1-5A2C-33F5-571AD80311A0}"/>
              </a:ext>
            </a:extLst>
          </p:cNvPr>
          <p:cNvSpPr txBox="1"/>
          <p:nvPr/>
        </p:nvSpPr>
        <p:spPr>
          <a:xfrm>
            <a:off x="7943871" y="2358102"/>
            <a:ext cx="2494092"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mn-cs"/>
              </a:rPr>
              <a:t>www. AVIONIC.upb.ro</a:t>
            </a:r>
          </a:p>
        </p:txBody>
      </p:sp>
      <p:sp>
        <p:nvSpPr>
          <p:cNvPr id="11" name="TextBox 10">
            <a:extLst>
              <a:ext uri="{FF2B5EF4-FFF2-40B4-BE49-F238E27FC236}">
                <a16:creationId xmlns:a16="http://schemas.microsoft.com/office/drawing/2014/main" id="{CA67DA7D-28C9-9EC9-5DD2-365766177A6B}"/>
              </a:ext>
            </a:extLst>
          </p:cNvPr>
          <p:cNvSpPr txBox="1"/>
          <p:nvPr/>
        </p:nvSpPr>
        <p:spPr>
          <a:xfrm>
            <a:off x="2195968" y="6146358"/>
            <a:ext cx="9685979" cy="52322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67B4"/>
                </a:solidFill>
                <a:effectLst/>
                <a:uLnTx/>
                <a:uFillTx/>
                <a:latin typeface="Arial Narrow" panose="020B0606020202030204" pitchFamily="34" charset="0"/>
                <a:ea typeface="Times New Roman" panose="02020603050405020304" pitchFamily="18" charset="0"/>
                <a:cs typeface="Arial" panose="020B0604020202020204" pitchFamily="34" charset="0"/>
              </a:rPr>
              <a:t>This research was co-funded by the Erasmus+ programme of the European Union, through the project</a:t>
            </a:r>
            <a:endParaRPr kumimoji="0" lang="en-US" sz="1400" b="0" i="0" u="none" strike="noStrike" kern="1200" cap="none" spc="0" normalizeH="0" baseline="0" noProof="0" dirty="0">
              <a:ln>
                <a:noFill/>
              </a:ln>
              <a:solidFill>
                <a:srgbClr val="0067B4"/>
              </a:solidFill>
              <a:effectLst/>
              <a:uLnTx/>
              <a:uFillTx/>
              <a:latin typeface="Arial Narrow" panose="020B0606020202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67B4"/>
                </a:solidFill>
                <a:effectLst/>
                <a:uLnTx/>
                <a:uFillTx/>
                <a:latin typeface="Arial Narrow" panose="020B0606020202030204" pitchFamily="34" charset="0"/>
                <a:ea typeface="Times New Roman" panose="02020603050405020304" pitchFamily="18" charset="0"/>
                <a:cs typeface="+mn-cs"/>
              </a:rPr>
              <a:t>Creative Digital Teaching And Learning For Green Air Transport And Logistics(AVIONIC)”, </a:t>
            </a:r>
            <a:r>
              <a:rPr kumimoji="0" lang="en-GB" sz="1400" b="0" i="0" u="none" strike="noStrike" kern="1200" cap="none" spc="0" normalizeH="0" baseline="0" noProof="0" dirty="0">
                <a:ln>
                  <a:noFill/>
                </a:ln>
                <a:solidFill>
                  <a:srgbClr val="0067B4"/>
                </a:solidFill>
                <a:effectLst/>
                <a:uLnTx/>
                <a:uFillTx/>
                <a:latin typeface="Arial Narrow" panose="020B0606020202030204" pitchFamily="34" charset="0"/>
                <a:ea typeface="Times New Roman" panose="02020603050405020304" pitchFamily="18" charset="0"/>
                <a:cs typeface="+mn-cs"/>
              </a:rPr>
              <a:t>project no. 2022-1-RO01-KA220-HED-000086424 </a:t>
            </a:r>
            <a:endParaRPr kumimoji="0" lang="en-US" sz="1400" b="0" i="0" u="none" strike="noStrike" kern="1200" cap="none" spc="0" normalizeH="0" baseline="0" noProof="0" dirty="0">
              <a:ln>
                <a:noFill/>
              </a:ln>
              <a:solidFill>
                <a:srgbClr val="0067B4"/>
              </a:solidFill>
              <a:effectLst/>
              <a:uLnTx/>
              <a:uFillTx/>
              <a:latin typeface="Arial Narrow" panose="020B0606020202030204" pitchFamily="34" charset="0"/>
              <a:ea typeface="+mn-ea"/>
              <a:cs typeface="+mn-cs"/>
            </a:endParaRPr>
          </a:p>
        </p:txBody>
      </p:sp>
      <p:pic>
        <p:nvPicPr>
          <p:cNvPr id="1026" name="Picture 2" descr="Travel and Tourism Students Enhance Vocational Skills on Tenerife Visit ...">
            <a:extLst>
              <a:ext uri="{FF2B5EF4-FFF2-40B4-BE49-F238E27FC236}">
                <a16:creationId xmlns:a16="http://schemas.microsoft.com/office/drawing/2014/main" id="{5B5F4639-F3CB-4EC5-2F00-B4FAA542FE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94" y="5851422"/>
            <a:ext cx="1867983" cy="1022769"/>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3">
            <a:extLst>
              <a:ext uri="{FF2B5EF4-FFF2-40B4-BE49-F238E27FC236}">
                <a16:creationId xmlns:a16="http://schemas.microsoft.com/office/drawing/2014/main" id="{E2FC05FB-D0C8-AC5B-5EC0-0A4A30B1C7E2}"/>
              </a:ext>
            </a:extLst>
          </p:cNvPr>
          <p:cNvPicPr>
            <a:picLocks noChangeAspect="1"/>
          </p:cNvPicPr>
          <p:nvPr/>
        </p:nvPicPr>
        <p:blipFill rotWithShape="1">
          <a:blip r:embed="rId5">
            <a:alphaModFix/>
          </a:blip>
          <a:srcRect l="6141"/>
          <a:stretch/>
        </p:blipFill>
        <p:spPr>
          <a:xfrm>
            <a:off x="2" y="2758212"/>
            <a:ext cx="3847380" cy="4099104"/>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spTree>
    <p:extLst>
      <p:ext uri="{BB962C8B-B14F-4D97-AF65-F5344CB8AC3E}">
        <p14:creationId xmlns:p14="http://schemas.microsoft.com/office/powerpoint/2010/main" val="108376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BEB5FC-DEB7-6623-F9C1-9AAA696D5821}"/>
              </a:ext>
            </a:extLst>
          </p:cNvPr>
          <p:cNvSpPr>
            <a:spLocks noGrp="1"/>
          </p:cNvSpPr>
          <p:nvPr>
            <p:ph type="title"/>
          </p:nvPr>
        </p:nvSpPr>
        <p:spPr>
          <a:xfrm>
            <a:off x="529682" y="243015"/>
            <a:ext cx="10996945" cy="708286"/>
          </a:xfrm>
          <a:ln>
            <a:solidFill>
              <a:schemeClr val="bg1">
                <a:lumMod val="95000"/>
              </a:schemeClr>
            </a:solidFill>
          </a:ln>
        </p:spPr>
        <p:txBody>
          <a:bodyPr>
            <a:normAutofit fontScale="90000"/>
          </a:bodyPr>
          <a:lstStyle/>
          <a:p>
            <a:pPr algn="ctr"/>
            <a:r>
              <a:rPr lang="en-US" sz="4800" b="1" dirty="0">
                <a:latin typeface="Arial Narrow" panose="020B0606020202030204" pitchFamily="34" charset="0"/>
                <a:cs typeface="Sabon Next LT" panose="02000500000000000000" pitchFamily="2" charset="0"/>
              </a:rPr>
              <a:t>Societal responsibility in air transport</a:t>
            </a:r>
          </a:p>
        </p:txBody>
      </p:sp>
      <p:pic>
        <p:nvPicPr>
          <p:cNvPr id="5" name="Picture 20" descr="Graphical user interface, application&#10;&#10;Description automatically generated">
            <a:extLst>
              <a:ext uri="{FF2B5EF4-FFF2-40B4-BE49-F238E27FC236}">
                <a16:creationId xmlns:a16="http://schemas.microsoft.com/office/drawing/2014/main" id="{7AD1E395-C0BF-2473-F8EB-EFEE6813A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1396" y="2980693"/>
            <a:ext cx="3812468" cy="1363546"/>
          </a:xfrm>
          <a:prstGeom prst="rect">
            <a:avLst/>
          </a:prstGeom>
          <a:noFill/>
        </p:spPr>
      </p:pic>
      <p:sp>
        <p:nvSpPr>
          <p:cNvPr id="7" name="CuadroTexto 6">
            <a:extLst>
              <a:ext uri="{FF2B5EF4-FFF2-40B4-BE49-F238E27FC236}">
                <a16:creationId xmlns:a16="http://schemas.microsoft.com/office/drawing/2014/main" id="{F3681C0B-24F2-CA11-7834-6FA7445321E5}"/>
              </a:ext>
            </a:extLst>
          </p:cNvPr>
          <p:cNvSpPr txBox="1"/>
          <p:nvPr/>
        </p:nvSpPr>
        <p:spPr>
          <a:xfrm>
            <a:off x="165653" y="1365832"/>
            <a:ext cx="4498361"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2030 Agenda for Sustainable Developmen</a:t>
            </a: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t </a:t>
            </a: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sym typeface="Wingdings" panose="05000000000000000000" pitchFamily="2" charset="2"/>
              </a:rPr>
              <a:t> </a:t>
            </a:r>
            <a:r>
              <a:rPr kumimoji="0" lang="en-GB" sz="24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Times New Roman" panose="02020603050405020304" pitchFamily="18" charset="0"/>
              </a:rPr>
              <a:t>15 Sustainable Development Goals (SDGs) involve aviation</a:t>
            </a:r>
            <a:endPar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mn-cs"/>
            </a:endParaRPr>
          </a:p>
        </p:txBody>
      </p:sp>
      <p:pic>
        <p:nvPicPr>
          <p:cNvPr id="8" name="Picture 1936290710" descr="Text&#10;&#10;Description automatically generated with low confidence">
            <a:extLst>
              <a:ext uri="{FF2B5EF4-FFF2-40B4-BE49-F238E27FC236}">
                <a16:creationId xmlns:a16="http://schemas.microsoft.com/office/drawing/2014/main" id="{2317C38E-64B8-B7BE-673B-D86D18E449E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5617686" y="3516157"/>
            <a:ext cx="6500675" cy="3155703"/>
          </a:xfrm>
          <a:prstGeom prst="rect">
            <a:avLst/>
          </a:prstGeom>
          <a:ln>
            <a:noFill/>
          </a:ln>
          <a:extLst>
            <a:ext uri="{53640926-AAD7-44D8-BBD7-CCE9431645EC}">
              <a14:shadowObscured xmlns:a14="http://schemas.microsoft.com/office/drawing/2010/main"/>
            </a:ex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oel="http://schemas.microsoft.com/office/2019/extlst"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ve="http://schemas.openxmlformats.org/markup-compatibility/2006"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arto="http://schemas.microsoft.com/office/word/2006/arto" xmlns:lc="http://schemas.openxmlformats.org/drawingml/2006/lockedCanvas"/>
            </a:ext>
          </a:extLst>
        </p:spPr>
      </p:pic>
      <p:sp>
        <p:nvSpPr>
          <p:cNvPr id="10" name="CuadroTexto 9">
            <a:extLst>
              <a:ext uri="{FF2B5EF4-FFF2-40B4-BE49-F238E27FC236}">
                <a16:creationId xmlns:a16="http://schemas.microsoft.com/office/drawing/2014/main" id="{91F7D76C-2702-F494-D668-D5DF60E96465}"/>
              </a:ext>
            </a:extLst>
          </p:cNvPr>
          <p:cNvSpPr txBox="1"/>
          <p:nvPr/>
        </p:nvSpPr>
        <p:spPr>
          <a:xfrm>
            <a:off x="73638" y="4675993"/>
            <a:ext cx="5153969" cy="1795363"/>
          </a:xfrm>
          <a:prstGeom prst="rect">
            <a:avLst/>
          </a:prstGeom>
          <a:noFill/>
        </p:spPr>
        <p:txBody>
          <a:bodyPr wrap="square">
            <a:spAutoFit/>
          </a:bodyPr>
          <a:lstStyle/>
          <a:p>
            <a:pPr marL="0" marR="0" lvl="0" indent="0" algn="ctr" defTabSz="457200" rtl="0" eaLnBrk="1" fontAlgn="auto" latinLnBrk="0" hangingPunct="1">
              <a:lnSpc>
                <a:spcPts val="34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abon Next LT" panose="02000500000000000000" pitchFamily="2" charset="0"/>
              </a:rPr>
              <a:t>Organizations around the world and their stakeholders are becoming </a:t>
            </a:r>
            <a:r>
              <a:rPr kumimoji="0" lang="en-GB" sz="24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abon Next LT" panose="02000500000000000000" pitchFamily="2" charset="0"/>
              </a:rPr>
              <a:t>increasingly aware </a:t>
            </a: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abon Next LT" panose="02000500000000000000" pitchFamily="2" charset="0"/>
              </a:rPr>
              <a:t>of the benefits and the need for a </a:t>
            </a:r>
            <a:r>
              <a:rPr kumimoji="0" lang="en-GB" sz="24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abon Next LT" panose="02000500000000000000" pitchFamily="2" charset="0"/>
              </a:rPr>
              <a:t>societal responsible behaviour. </a:t>
            </a:r>
            <a:endParaRPr kumimoji="0" lang="es-ES" sz="2400" b="1" i="0" u="none" strike="noStrike" kern="1200" cap="none" spc="0" normalizeH="0" baseline="0" noProof="0" dirty="0">
              <a:ln>
                <a:noFill/>
              </a:ln>
              <a:solidFill>
                <a:srgbClr val="262626"/>
              </a:solidFill>
              <a:effectLst/>
              <a:uLnTx/>
              <a:uFillTx/>
              <a:latin typeface="Arial Narrow" panose="020B0606020202030204" pitchFamily="34" charset="0"/>
              <a:ea typeface="+mn-ea"/>
              <a:cs typeface="Sabon Next LT" panose="02000500000000000000" pitchFamily="2" charset="0"/>
            </a:endParaRPr>
          </a:p>
        </p:txBody>
      </p:sp>
      <p:sp>
        <p:nvSpPr>
          <p:cNvPr id="12" name="CuadroTexto 11">
            <a:extLst>
              <a:ext uri="{FF2B5EF4-FFF2-40B4-BE49-F238E27FC236}">
                <a16:creationId xmlns:a16="http://schemas.microsoft.com/office/drawing/2014/main" id="{760A3497-1305-6FCF-0340-FDDF36DB913D}"/>
              </a:ext>
            </a:extLst>
          </p:cNvPr>
          <p:cNvSpPr txBox="1"/>
          <p:nvPr/>
        </p:nvSpPr>
        <p:spPr>
          <a:xfrm>
            <a:off x="6096000" y="1349929"/>
            <a:ext cx="5430627" cy="1767600"/>
          </a:xfrm>
          <a:prstGeom prst="rect">
            <a:avLst/>
          </a:prstGeom>
          <a:noFill/>
        </p:spPr>
        <p:txBody>
          <a:bodyPr wrap="square">
            <a:spAutoFit/>
          </a:bodyPr>
          <a:lstStyle/>
          <a:p>
            <a:pPr marL="0" marR="0" lvl="0" indent="0" algn="ctr" defTabSz="457200" rtl="0" eaLnBrk="1" fontAlgn="auto" latinLnBrk="0" hangingPunct="1">
              <a:lnSpc>
                <a:spcPct val="115000"/>
              </a:lnSpc>
              <a:spcBef>
                <a:spcPts val="600"/>
              </a:spcBef>
              <a:spcAft>
                <a:spcPts val="30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abon Next LT" panose="02000500000000000000" pitchFamily="2" charset="0"/>
              </a:rPr>
              <a:t>The societal responsibility strategy can be centred around four pillars: </a:t>
            </a:r>
            <a:r>
              <a:rPr kumimoji="0" lang="en-GB" sz="2400" b="1"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abon Next LT" panose="02000500000000000000" pitchFamily="2" charset="0"/>
              </a:rPr>
              <a:t>environment, customer experience, employees and local development</a:t>
            </a:r>
            <a:r>
              <a:rPr kumimoji="0" lang="en-GB" sz="24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Sabon Next LT" panose="02000500000000000000" pitchFamily="2" charset="0"/>
              </a:rPr>
              <a:t>. </a:t>
            </a: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Calibri" panose="020F0502020204030204" pitchFamily="34" charset="0"/>
              <a:cs typeface="Sabon Next LT" panose="02000500000000000000" pitchFamily="2" charset="0"/>
            </a:endParaRPr>
          </a:p>
        </p:txBody>
      </p:sp>
    </p:spTree>
    <p:extLst>
      <p:ext uri="{BB962C8B-B14F-4D97-AF65-F5344CB8AC3E}">
        <p14:creationId xmlns:p14="http://schemas.microsoft.com/office/powerpoint/2010/main" val="750527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8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83CE1-6C2D-4A42-B655-2D489A6ABDD8}"/>
              </a:ext>
            </a:extLst>
          </p:cNvPr>
          <p:cNvSpPr>
            <a:spLocks noGrp="1"/>
          </p:cNvSpPr>
          <p:nvPr>
            <p:ph type="title"/>
          </p:nvPr>
        </p:nvSpPr>
        <p:spPr>
          <a:xfrm>
            <a:off x="97873" y="5783860"/>
            <a:ext cx="7209126" cy="1005122"/>
          </a:xfrm>
        </p:spPr>
        <p:txBody>
          <a:bodyPr>
            <a:normAutofit/>
          </a:bodyPr>
          <a:lstStyle/>
          <a:p>
            <a:r>
              <a:rPr lang="en-US" sz="2400" b="1" dirty="0">
                <a:solidFill>
                  <a:prstClr val="white"/>
                </a:solidFill>
                <a:latin typeface="Arial Narrow" panose="020B0606020202030204" pitchFamily="34" charset="0"/>
              </a:rPr>
              <a:t>Multi air operations based on digital aviation infrastructure &amp; SUSTAINABLE Development</a:t>
            </a:r>
            <a:endParaRPr lang="en-US" sz="2400" b="1" dirty="0">
              <a:latin typeface="Arial Narrow" panose="020B0606020202030204" pitchFamily="34" charset="0"/>
            </a:endParaRPr>
          </a:p>
        </p:txBody>
      </p:sp>
      <p:sp>
        <p:nvSpPr>
          <p:cNvPr id="3" name="Content Placeholder 2">
            <a:extLst>
              <a:ext uri="{FF2B5EF4-FFF2-40B4-BE49-F238E27FC236}">
                <a16:creationId xmlns:a16="http://schemas.microsoft.com/office/drawing/2014/main" id="{3CF8A97B-B267-4F1D-9746-0C9739B94B66}"/>
              </a:ext>
            </a:extLst>
          </p:cNvPr>
          <p:cNvSpPr>
            <a:spLocks noGrp="1"/>
          </p:cNvSpPr>
          <p:nvPr>
            <p:ph idx="1"/>
          </p:nvPr>
        </p:nvSpPr>
        <p:spPr>
          <a:xfrm>
            <a:off x="356993" y="1526059"/>
            <a:ext cx="4793055" cy="2219420"/>
          </a:xfrm>
        </p:spPr>
        <p:style>
          <a:lnRef idx="0">
            <a:schemeClr val="accent5"/>
          </a:lnRef>
          <a:fillRef idx="3">
            <a:schemeClr val="accent5"/>
          </a:fillRef>
          <a:effectRef idx="3">
            <a:schemeClr val="accent5"/>
          </a:effectRef>
          <a:fontRef idx="minor">
            <a:schemeClr val="lt1"/>
          </a:fontRef>
        </p:style>
        <p:txBody>
          <a:bodyPr>
            <a:normAutofit lnSpcReduction="10000"/>
          </a:bodyPr>
          <a:lstStyle/>
          <a:p>
            <a:pPr marL="0" indent="0" algn="ctr">
              <a:buNone/>
            </a:pPr>
            <a:endParaRPr lang="en-GB" b="1" dirty="0">
              <a:solidFill>
                <a:schemeClr val="tx1"/>
              </a:solidFill>
              <a:latin typeface="Arial Narrow" panose="020B0606020202030204" pitchFamily="34" charset="0"/>
            </a:endParaRPr>
          </a:p>
          <a:p>
            <a:r>
              <a:rPr lang="en-GB" sz="2400" dirty="0">
                <a:solidFill>
                  <a:schemeClr val="tx1"/>
                </a:solidFill>
                <a:latin typeface="Arial Narrow" panose="020B0606020202030204" pitchFamily="34" charset="0"/>
              </a:rPr>
              <a:t>Traditional piloted fixed-wing and rotorcraft with limited connectivity</a:t>
            </a:r>
          </a:p>
          <a:p>
            <a:r>
              <a:rPr lang="en-GB" sz="2400" dirty="0">
                <a:solidFill>
                  <a:prstClr val="white"/>
                </a:solidFill>
                <a:latin typeface="Arial Narrow" panose="020B0606020202030204" pitchFamily="34" charset="0"/>
              </a:rPr>
              <a:t>Internet of things on airports</a:t>
            </a:r>
          </a:p>
          <a:p>
            <a:r>
              <a:rPr lang="en-GB" sz="2400" dirty="0">
                <a:solidFill>
                  <a:prstClr val="white"/>
                </a:solidFill>
                <a:latin typeface="Arial Narrow" panose="020B0606020202030204" pitchFamily="34" charset="0"/>
              </a:rPr>
              <a:t>Airport digitalisation – ACDM and TAM</a:t>
            </a:r>
            <a:endParaRPr lang="en-GB" sz="2400" dirty="0">
              <a:solidFill>
                <a:schemeClr val="tx1"/>
              </a:solidFill>
              <a:latin typeface="Arial Narrow" panose="020B0606020202030204" pitchFamily="34" charset="0"/>
            </a:endParaRPr>
          </a:p>
          <a:p>
            <a:pPr marL="0" indent="0">
              <a:buNone/>
            </a:pPr>
            <a:endParaRPr lang="en-GB" b="1" dirty="0">
              <a:solidFill>
                <a:schemeClr val="tx1"/>
              </a:solidFill>
            </a:endParaRPr>
          </a:p>
        </p:txBody>
      </p:sp>
      <p:pic>
        <p:nvPicPr>
          <p:cNvPr id="10" name="Picture 9">
            <a:extLst>
              <a:ext uri="{FF2B5EF4-FFF2-40B4-BE49-F238E27FC236}">
                <a16:creationId xmlns:a16="http://schemas.microsoft.com/office/drawing/2014/main" id="{5589108A-1F5D-4F37-A4CA-B4F732551948}"/>
              </a:ext>
            </a:extLst>
          </p:cNvPr>
          <p:cNvPicPr>
            <a:picLocks noChangeAspect="1"/>
          </p:cNvPicPr>
          <p:nvPr/>
        </p:nvPicPr>
        <p:blipFill>
          <a:blip r:embed="rId3"/>
          <a:stretch>
            <a:fillRect/>
          </a:stretch>
        </p:blipFill>
        <p:spPr>
          <a:xfrm>
            <a:off x="2047512" y="3717401"/>
            <a:ext cx="1424630" cy="949753"/>
          </a:xfrm>
          <a:prstGeom prst="rect">
            <a:avLst/>
          </a:prstGeom>
        </p:spPr>
      </p:pic>
      <p:pic>
        <p:nvPicPr>
          <p:cNvPr id="11" name="Picture 10">
            <a:extLst>
              <a:ext uri="{FF2B5EF4-FFF2-40B4-BE49-F238E27FC236}">
                <a16:creationId xmlns:a16="http://schemas.microsoft.com/office/drawing/2014/main" id="{323BF3B9-BDEE-4241-8E50-EF8921F5A01C}"/>
              </a:ext>
            </a:extLst>
          </p:cNvPr>
          <p:cNvPicPr>
            <a:picLocks noChangeAspect="1"/>
          </p:cNvPicPr>
          <p:nvPr/>
        </p:nvPicPr>
        <p:blipFill>
          <a:blip r:embed="rId4"/>
          <a:stretch>
            <a:fillRect/>
          </a:stretch>
        </p:blipFill>
        <p:spPr>
          <a:xfrm flipH="1">
            <a:off x="370922" y="3728339"/>
            <a:ext cx="1731331" cy="964352"/>
          </a:xfrm>
          <a:prstGeom prst="rect">
            <a:avLst/>
          </a:prstGeom>
        </p:spPr>
      </p:pic>
      <p:sp>
        <p:nvSpPr>
          <p:cNvPr id="4" name="TextBox 3">
            <a:extLst>
              <a:ext uri="{FF2B5EF4-FFF2-40B4-BE49-F238E27FC236}">
                <a16:creationId xmlns:a16="http://schemas.microsoft.com/office/drawing/2014/main" id="{656C11FA-68BB-4816-9DA4-CA3560F8F09F}"/>
              </a:ext>
            </a:extLst>
          </p:cNvPr>
          <p:cNvSpPr txBox="1"/>
          <p:nvPr/>
        </p:nvSpPr>
        <p:spPr>
          <a:xfrm>
            <a:off x="6468010" y="1339491"/>
            <a:ext cx="5207227" cy="140038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Connected airplanes and rotorcrafts, drones</a:t>
            </a:r>
            <a:r>
              <a:rPr kumimoji="0" lang="en-GB"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urban air mobility(UAM), Advanced Air Mobility (AAM) </a:t>
            </a:r>
            <a:r>
              <a:rPr kumimoji="0" lang="en-GB"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and taxi services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Smart airports</a:t>
            </a:r>
            <a:r>
              <a:rPr kumimoji="0" lang="en-GB"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advanced airport digitalisation</a:t>
            </a:r>
          </a:p>
        </p:txBody>
      </p:sp>
      <p:grpSp>
        <p:nvGrpSpPr>
          <p:cNvPr id="18" name="Group 17">
            <a:extLst>
              <a:ext uri="{FF2B5EF4-FFF2-40B4-BE49-F238E27FC236}">
                <a16:creationId xmlns:a16="http://schemas.microsoft.com/office/drawing/2014/main" id="{A9607DDC-2051-46CC-9265-43DA22F3BB03}"/>
              </a:ext>
            </a:extLst>
          </p:cNvPr>
          <p:cNvGrpSpPr/>
          <p:nvPr/>
        </p:nvGrpSpPr>
        <p:grpSpPr>
          <a:xfrm>
            <a:off x="6465195" y="2725775"/>
            <a:ext cx="5183513" cy="2059424"/>
            <a:chOff x="6067497" y="2707925"/>
            <a:chExt cx="5183513" cy="2059424"/>
          </a:xfrm>
        </p:grpSpPr>
        <p:pic>
          <p:nvPicPr>
            <p:cNvPr id="5" name="Picture 4">
              <a:extLst>
                <a:ext uri="{FF2B5EF4-FFF2-40B4-BE49-F238E27FC236}">
                  <a16:creationId xmlns:a16="http://schemas.microsoft.com/office/drawing/2014/main" id="{3F007A08-01FF-4BC8-B692-184749BC1D8C}"/>
                </a:ext>
              </a:extLst>
            </p:cNvPr>
            <p:cNvPicPr>
              <a:picLocks noChangeAspect="1"/>
            </p:cNvPicPr>
            <p:nvPr/>
          </p:nvPicPr>
          <p:blipFill>
            <a:blip r:embed="rId5"/>
            <a:stretch>
              <a:fillRect/>
            </a:stretch>
          </p:blipFill>
          <p:spPr>
            <a:xfrm>
              <a:off x="9454891" y="3721602"/>
              <a:ext cx="1796119" cy="1005826"/>
            </a:xfrm>
            <a:prstGeom prst="rect">
              <a:avLst/>
            </a:prstGeom>
          </p:spPr>
        </p:pic>
        <p:pic>
          <p:nvPicPr>
            <p:cNvPr id="6" name="Picture 5">
              <a:extLst>
                <a:ext uri="{FF2B5EF4-FFF2-40B4-BE49-F238E27FC236}">
                  <a16:creationId xmlns:a16="http://schemas.microsoft.com/office/drawing/2014/main" id="{4699E88E-CFD4-4834-9540-911E3FD67E30}"/>
                </a:ext>
              </a:extLst>
            </p:cNvPr>
            <p:cNvPicPr>
              <a:picLocks noChangeAspect="1"/>
            </p:cNvPicPr>
            <p:nvPr/>
          </p:nvPicPr>
          <p:blipFill>
            <a:blip r:embed="rId6"/>
            <a:stretch>
              <a:fillRect/>
            </a:stretch>
          </p:blipFill>
          <p:spPr>
            <a:xfrm>
              <a:off x="9357987" y="2710116"/>
              <a:ext cx="1851380" cy="1029831"/>
            </a:xfrm>
            <a:prstGeom prst="rect">
              <a:avLst/>
            </a:prstGeom>
          </p:spPr>
        </p:pic>
        <p:pic>
          <p:nvPicPr>
            <p:cNvPr id="7" name="Picture 6">
              <a:extLst>
                <a:ext uri="{FF2B5EF4-FFF2-40B4-BE49-F238E27FC236}">
                  <a16:creationId xmlns:a16="http://schemas.microsoft.com/office/drawing/2014/main" id="{696F1F9C-2B12-432A-A161-D93B98B8F251}"/>
                </a:ext>
              </a:extLst>
            </p:cNvPr>
            <p:cNvPicPr>
              <a:picLocks noChangeAspect="1"/>
            </p:cNvPicPr>
            <p:nvPr/>
          </p:nvPicPr>
          <p:blipFill>
            <a:blip r:embed="rId7"/>
            <a:stretch>
              <a:fillRect/>
            </a:stretch>
          </p:blipFill>
          <p:spPr>
            <a:xfrm>
              <a:off x="6067497" y="2715758"/>
              <a:ext cx="2112640" cy="982474"/>
            </a:xfrm>
            <a:prstGeom prst="rect">
              <a:avLst/>
            </a:prstGeom>
          </p:spPr>
        </p:pic>
        <p:pic>
          <p:nvPicPr>
            <p:cNvPr id="8" name="Picture 7">
              <a:extLst>
                <a:ext uri="{FF2B5EF4-FFF2-40B4-BE49-F238E27FC236}">
                  <a16:creationId xmlns:a16="http://schemas.microsoft.com/office/drawing/2014/main" id="{858DB82E-9989-4543-B300-7DC6858DD562}"/>
                </a:ext>
              </a:extLst>
            </p:cNvPr>
            <p:cNvPicPr>
              <a:picLocks noChangeAspect="1"/>
            </p:cNvPicPr>
            <p:nvPr/>
          </p:nvPicPr>
          <p:blipFill>
            <a:blip r:embed="rId8"/>
            <a:stretch>
              <a:fillRect/>
            </a:stretch>
          </p:blipFill>
          <p:spPr>
            <a:xfrm>
              <a:off x="7991747" y="3681318"/>
              <a:ext cx="1456978" cy="1046110"/>
            </a:xfrm>
            <a:prstGeom prst="rect">
              <a:avLst/>
            </a:prstGeom>
          </p:spPr>
        </p:pic>
        <p:pic>
          <p:nvPicPr>
            <p:cNvPr id="9" name="Picture 8">
              <a:extLst>
                <a:ext uri="{FF2B5EF4-FFF2-40B4-BE49-F238E27FC236}">
                  <a16:creationId xmlns:a16="http://schemas.microsoft.com/office/drawing/2014/main" id="{66B01545-0ED2-42AA-9252-26BA763DF775}"/>
                </a:ext>
              </a:extLst>
            </p:cNvPr>
            <p:cNvPicPr>
              <a:picLocks noChangeAspect="1"/>
            </p:cNvPicPr>
            <p:nvPr/>
          </p:nvPicPr>
          <p:blipFill>
            <a:blip r:embed="rId9"/>
            <a:stretch>
              <a:fillRect/>
            </a:stretch>
          </p:blipFill>
          <p:spPr>
            <a:xfrm>
              <a:off x="8049507" y="2707925"/>
              <a:ext cx="1308480" cy="981884"/>
            </a:xfrm>
            <a:prstGeom prst="rect">
              <a:avLst/>
            </a:prstGeom>
          </p:spPr>
        </p:pic>
        <p:pic>
          <p:nvPicPr>
            <p:cNvPr id="12" name="Picture 11">
              <a:extLst>
                <a:ext uri="{FF2B5EF4-FFF2-40B4-BE49-F238E27FC236}">
                  <a16:creationId xmlns:a16="http://schemas.microsoft.com/office/drawing/2014/main" id="{36F8C361-1BEF-4B07-9765-128E57C13925}"/>
                </a:ext>
              </a:extLst>
            </p:cNvPr>
            <p:cNvPicPr>
              <a:picLocks noChangeAspect="1"/>
            </p:cNvPicPr>
            <p:nvPr/>
          </p:nvPicPr>
          <p:blipFill>
            <a:blip r:embed="rId10"/>
            <a:stretch>
              <a:fillRect/>
            </a:stretch>
          </p:blipFill>
          <p:spPr>
            <a:xfrm>
              <a:off x="6140367" y="3721239"/>
              <a:ext cx="1859200" cy="1046110"/>
            </a:xfrm>
            <a:prstGeom prst="rect">
              <a:avLst/>
            </a:prstGeom>
          </p:spPr>
        </p:pic>
      </p:grpSp>
      <p:pic>
        <p:nvPicPr>
          <p:cNvPr id="13" name="Picture 12">
            <a:extLst>
              <a:ext uri="{FF2B5EF4-FFF2-40B4-BE49-F238E27FC236}">
                <a16:creationId xmlns:a16="http://schemas.microsoft.com/office/drawing/2014/main" id="{2ED9BB38-9173-4B8E-981D-71AA7200D56E}"/>
              </a:ext>
            </a:extLst>
          </p:cNvPr>
          <p:cNvPicPr>
            <a:picLocks noChangeAspect="1"/>
          </p:cNvPicPr>
          <p:nvPr/>
        </p:nvPicPr>
        <p:blipFill rotWithShape="1">
          <a:blip r:embed="rId11"/>
          <a:srcRect r="16629"/>
          <a:stretch/>
        </p:blipFill>
        <p:spPr>
          <a:xfrm>
            <a:off x="3469533" y="3737220"/>
            <a:ext cx="1684474" cy="884636"/>
          </a:xfrm>
          <a:prstGeom prst="rect">
            <a:avLst/>
          </a:prstGeom>
        </p:spPr>
      </p:pic>
      <p:sp>
        <p:nvSpPr>
          <p:cNvPr id="14" name="TextBox 13">
            <a:extLst>
              <a:ext uri="{FF2B5EF4-FFF2-40B4-BE49-F238E27FC236}">
                <a16:creationId xmlns:a16="http://schemas.microsoft.com/office/drawing/2014/main" id="{6CB4D806-6C8E-4A6F-AF62-E2713383FEBB}"/>
              </a:ext>
            </a:extLst>
          </p:cNvPr>
          <p:cNvSpPr txBox="1"/>
          <p:nvPr/>
        </p:nvSpPr>
        <p:spPr>
          <a:xfrm>
            <a:off x="761657" y="4966061"/>
            <a:ext cx="3831168" cy="461665"/>
          </a:xfrm>
          <a:prstGeom prst="rect">
            <a:avLst/>
          </a:prstGeom>
          <a:solidFill>
            <a:schemeClr val="bg2"/>
          </a:solidFill>
          <a:effectLst>
            <a:outerShdw blurRad="50800" dist="38100" dir="5400000" algn="t"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Thousands of aircrafts in the sky</a:t>
            </a:r>
          </a:p>
        </p:txBody>
      </p:sp>
      <p:sp>
        <p:nvSpPr>
          <p:cNvPr id="15" name="TextBox 14">
            <a:extLst>
              <a:ext uri="{FF2B5EF4-FFF2-40B4-BE49-F238E27FC236}">
                <a16:creationId xmlns:a16="http://schemas.microsoft.com/office/drawing/2014/main" id="{32AD3FC4-6863-498F-9C21-E6F985023226}"/>
              </a:ext>
            </a:extLst>
          </p:cNvPr>
          <p:cNvSpPr txBox="1"/>
          <p:nvPr/>
        </p:nvSpPr>
        <p:spPr>
          <a:xfrm>
            <a:off x="6650397" y="4919801"/>
            <a:ext cx="4675426" cy="830997"/>
          </a:xfrm>
          <a:prstGeom prst="rect">
            <a:avLst/>
          </a:prstGeom>
          <a:solidFill>
            <a:srgbClr val="FF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Hundreds of thousands of connected flying vehicles in the sky</a:t>
            </a:r>
          </a:p>
        </p:txBody>
      </p:sp>
      <p:cxnSp>
        <p:nvCxnSpPr>
          <p:cNvPr id="19" name="Straight Connector 18">
            <a:extLst>
              <a:ext uri="{FF2B5EF4-FFF2-40B4-BE49-F238E27FC236}">
                <a16:creationId xmlns:a16="http://schemas.microsoft.com/office/drawing/2014/main" id="{68923BEC-27EE-4C13-8B92-13ACA6003F32}"/>
              </a:ext>
            </a:extLst>
          </p:cNvPr>
          <p:cNvCxnSpPr>
            <a:cxnSpLocks/>
          </p:cNvCxnSpPr>
          <p:nvPr/>
        </p:nvCxnSpPr>
        <p:spPr>
          <a:xfrm>
            <a:off x="5659395" y="383059"/>
            <a:ext cx="0" cy="5060092"/>
          </a:xfrm>
          <a:prstGeom prst="line">
            <a:avLst/>
          </a:prstGeom>
          <a:ln w="38100">
            <a:solidFill>
              <a:srgbClr val="0070C0">
                <a:alpha val="60000"/>
              </a:srgb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97C78F8-1509-4313-8F5D-5EE2224D428B}"/>
              </a:ext>
            </a:extLst>
          </p:cNvPr>
          <p:cNvSpPr txBox="1"/>
          <p:nvPr/>
        </p:nvSpPr>
        <p:spPr>
          <a:xfrm>
            <a:off x="756055" y="217265"/>
            <a:ext cx="383677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457063" rtl="0" eaLnBrk="1" fontAlgn="auto" latinLnBrk="0" hangingPunct="1">
              <a:lnSpc>
                <a:spcPct val="100000"/>
              </a:lnSpc>
              <a:spcBef>
                <a:spcPct val="20000"/>
              </a:spcBef>
              <a:spcAft>
                <a:spcPts val="600"/>
              </a:spcAft>
              <a:buClr>
                <a:prstClr val="white"/>
              </a:buClr>
              <a:buSzPct val="80000"/>
              <a:buFontTx/>
              <a:buNone/>
              <a:tabLst/>
              <a:defRPr/>
            </a:pPr>
            <a:r>
              <a:rPr kumimoji="0" lang="en-GB"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Today, airspace is occupied mainly by traditional manned aviation</a:t>
            </a:r>
          </a:p>
        </p:txBody>
      </p:sp>
      <p:sp>
        <p:nvSpPr>
          <p:cNvPr id="23" name="TextBox 22">
            <a:extLst>
              <a:ext uri="{FF2B5EF4-FFF2-40B4-BE49-F238E27FC236}">
                <a16:creationId xmlns:a16="http://schemas.microsoft.com/office/drawing/2014/main" id="{5867E309-0ABC-4972-99F4-4EE4605042AC}"/>
              </a:ext>
            </a:extLst>
          </p:cNvPr>
          <p:cNvSpPr txBox="1"/>
          <p:nvPr/>
        </p:nvSpPr>
        <p:spPr>
          <a:xfrm>
            <a:off x="6901249" y="217265"/>
            <a:ext cx="4312503" cy="1200329"/>
          </a:xfrm>
          <a:prstGeom prst="rect">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Tomorrow, Digital Aviation infrastructure to enable all air operations</a:t>
            </a:r>
          </a:p>
        </p:txBody>
      </p:sp>
      <p:sp>
        <p:nvSpPr>
          <p:cNvPr id="16" name="Arrow: Right 15">
            <a:extLst>
              <a:ext uri="{FF2B5EF4-FFF2-40B4-BE49-F238E27FC236}">
                <a16:creationId xmlns:a16="http://schemas.microsoft.com/office/drawing/2014/main" id="{EFB39BFA-F4A4-41CA-9079-2A1B91DC0F3C}"/>
              </a:ext>
            </a:extLst>
          </p:cNvPr>
          <p:cNvSpPr/>
          <p:nvPr/>
        </p:nvSpPr>
        <p:spPr>
          <a:xfrm>
            <a:off x="5295197" y="2224293"/>
            <a:ext cx="1114719" cy="678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4" name="Arrow: Right 23">
            <a:extLst>
              <a:ext uri="{FF2B5EF4-FFF2-40B4-BE49-F238E27FC236}">
                <a16:creationId xmlns:a16="http://schemas.microsoft.com/office/drawing/2014/main" id="{5C0D9806-E7AF-4A35-B26B-A2D89631EF3D}"/>
              </a:ext>
            </a:extLst>
          </p:cNvPr>
          <p:cNvSpPr/>
          <p:nvPr/>
        </p:nvSpPr>
        <p:spPr>
          <a:xfrm>
            <a:off x="7521515" y="6132177"/>
            <a:ext cx="1173892" cy="3573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6" name="TextBox 25">
            <a:extLst>
              <a:ext uri="{FF2B5EF4-FFF2-40B4-BE49-F238E27FC236}">
                <a16:creationId xmlns:a16="http://schemas.microsoft.com/office/drawing/2014/main" id="{AA68258F-DC2C-4D30-86FA-11263CC6F575}"/>
              </a:ext>
            </a:extLst>
          </p:cNvPr>
          <p:cNvSpPr txBox="1"/>
          <p:nvPr/>
        </p:nvSpPr>
        <p:spPr>
          <a:xfrm>
            <a:off x="8988110" y="5783860"/>
            <a:ext cx="266059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Narrow" panose="020B0606020202030204" pitchFamily="34" charset="0"/>
                <a:ea typeface="Calibri" panose="020F0502020204030204" pitchFamily="34" charset="0"/>
                <a:cs typeface="Times New Roman" panose="02020603050405020304" pitchFamily="18" charset="0"/>
              </a:rPr>
              <a:t>Highly qualified workforce with aviation, IT and green skills</a:t>
            </a: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908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3448BC93-9E37-4710-9261-D5B7EB58EF28}"/>
              </a:ext>
            </a:extLst>
          </p:cNvPr>
          <p:cNvSpPr/>
          <p:nvPr/>
        </p:nvSpPr>
        <p:spPr>
          <a:xfrm>
            <a:off x="-14217" y="1086651"/>
            <a:ext cx="8071944" cy="266786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1.2 </a:t>
            </a:r>
            <a:r>
              <a:rPr kumimoji="0" lang="ro-RO"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Documen</a:t>
            </a:r>
            <a:r>
              <a:rPr kumimoji="0" lang="en-US" sz="4800"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mn-cs"/>
              </a:rPr>
              <a:t>ts</a:t>
            </a:r>
            <a:r>
              <a:rPr kumimoji="0" lang="en-US"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and</a:t>
            </a:r>
            <a:r>
              <a:rPr kumimoji="0" lang="ro-RO"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strategic</a:t>
            </a:r>
            <a:endParaRPr kumimoji="0" lang="en-US"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program</a:t>
            </a:r>
            <a:r>
              <a:rPr kumimoji="0" lang="en-US"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a:t>
            </a:r>
            <a:r>
              <a:rPr kumimoji="0" lang="ro-RO"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a:t>
            </a:r>
            <a:r>
              <a:rPr kumimoji="0" lang="en-US"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 for sustainable development</a:t>
            </a:r>
            <a:endParaRPr kumimoji="0" lang="it-IT" sz="4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9" name="Segnaposto piè di pagina 5">
            <a:extLst>
              <a:ext uri="{FF2B5EF4-FFF2-40B4-BE49-F238E27FC236}">
                <a16:creationId xmlns:a16="http://schemas.microsoft.com/office/drawing/2014/main" id="{4E204705-0A36-43AA-8FA4-ABBB91FDB095}"/>
              </a:ext>
            </a:extLst>
          </p:cNvPr>
          <p:cNvSpPr>
            <a:spLocks noGrp="1"/>
          </p:cNvSpPr>
          <p:nvPr/>
        </p:nvSpPr>
        <p:spPr>
          <a:xfrm>
            <a:off x="438122" y="761385"/>
            <a:ext cx="8903167" cy="378632"/>
          </a:xfrm>
          <a:prstGeom prst="rect">
            <a:avLst/>
          </a:prstGeom>
        </p:spPr>
        <p:txBody>
          <a:bodyPr vert="horz" lIns="91440" tIns="45720" rIns="91440" bIns="45720" rtlCol="0" anchor="ctr"/>
          <a:lstStyle>
            <a:defPPr>
              <a:defRPr lang="it-IT"/>
            </a:defPPr>
            <a:lvl1pPr marL="0" algn="ctr" defTabSz="914400" rtl="0" eaLnBrk="1" latinLnBrk="0" hangingPunct="1">
              <a:defRPr sz="1400" kern="1200">
                <a:solidFill>
                  <a:schemeClr val="tx1">
                    <a:tint val="75000"/>
                  </a:schemeClr>
                </a:solidFill>
                <a:latin typeface="Fira Sans Light" panose="020B04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600"/>
              </a:spcAft>
              <a:buClrTx/>
              <a:buSzTx/>
              <a:buFontTx/>
              <a:buNone/>
              <a:tabLst/>
              <a:defRPr/>
            </a:pPr>
            <a:endParaRPr kumimoji="0" lang="en-AU" sz="3200" b="1" i="0" u="none" strike="noStrike" kern="1200" cap="none" spc="0" normalizeH="0" baseline="0" noProof="0" dirty="0">
              <a:ln>
                <a:noFill/>
              </a:ln>
              <a:solidFill>
                <a:srgbClr val="23239A"/>
              </a:solidFill>
              <a:effectLst/>
              <a:uLnTx/>
              <a:uFillTx/>
              <a:latin typeface="Roboto Slab" pitchFamily="2" charset="0"/>
              <a:ea typeface="+mn-ea"/>
              <a:cs typeface="Ebrima" panose="02000000000000000000" pitchFamily="2" charset="0"/>
            </a:endParaRPr>
          </a:p>
        </p:txBody>
      </p:sp>
      <p:sp>
        <p:nvSpPr>
          <p:cNvPr id="8" name="Line 15">
            <a:extLst>
              <a:ext uri="{FF2B5EF4-FFF2-40B4-BE49-F238E27FC236}">
                <a16:creationId xmlns:a16="http://schemas.microsoft.com/office/drawing/2014/main" id="{9A5B8BF6-E967-4F16-9A9F-6F6A8A8F2035}"/>
              </a:ext>
            </a:extLst>
          </p:cNvPr>
          <p:cNvSpPr>
            <a:spLocks noChangeShapeType="1"/>
          </p:cNvSpPr>
          <p:nvPr/>
        </p:nvSpPr>
        <p:spPr bwMode="auto">
          <a:xfrm>
            <a:off x="2470150" y="6858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8F21F07-2897-2ED2-4A09-F5680E6E65B5}"/>
              </a:ext>
            </a:extLst>
          </p:cNvPr>
          <p:cNvPicPr>
            <a:picLocks noChangeAspect="1"/>
          </p:cNvPicPr>
          <p:nvPr/>
        </p:nvPicPr>
        <p:blipFill rotWithShape="1">
          <a:blip r:embed="rId2">
            <a:extLst>
              <a:ext uri="{28A0092B-C50C-407E-A947-70E740481C1C}">
                <a14:useLocalDpi xmlns:a14="http://schemas.microsoft.com/office/drawing/2010/main" val="0"/>
              </a:ext>
            </a:extLst>
          </a:blip>
          <a:srcRect l="1242" r="843" b="3"/>
          <a:stretch/>
        </p:blipFill>
        <p:spPr>
          <a:xfrm>
            <a:off x="4131455" y="3695632"/>
            <a:ext cx="2446857" cy="2498876"/>
          </a:xfrm>
          <a:prstGeom prst="rect">
            <a:avLst/>
          </a:prstGeom>
          <a:effectLst/>
        </p:spPr>
      </p:pic>
      <p:pic>
        <p:nvPicPr>
          <p:cNvPr id="14" name="Picture 13">
            <a:extLst>
              <a:ext uri="{FF2B5EF4-FFF2-40B4-BE49-F238E27FC236}">
                <a16:creationId xmlns:a16="http://schemas.microsoft.com/office/drawing/2014/main" id="{EDAFEA66-4F65-579F-7DC4-EBF04AFD31E1}"/>
              </a:ext>
            </a:extLst>
          </p:cNvPr>
          <p:cNvPicPr>
            <a:picLocks noChangeAspect="1"/>
          </p:cNvPicPr>
          <p:nvPr/>
        </p:nvPicPr>
        <p:blipFill>
          <a:blip r:embed="rId3"/>
          <a:stretch>
            <a:fillRect/>
          </a:stretch>
        </p:blipFill>
        <p:spPr>
          <a:xfrm>
            <a:off x="10348947" y="3532129"/>
            <a:ext cx="1654292" cy="1937263"/>
          </a:xfrm>
          <a:prstGeom prst="rect">
            <a:avLst/>
          </a:prstGeom>
        </p:spPr>
      </p:pic>
      <p:pic>
        <p:nvPicPr>
          <p:cNvPr id="15" name="Picture 14">
            <a:extLst>
              <a:ext uri="{FF2B5EF4-FFF2-40B4-BE49-F238E27FC236}">
                <a16:creationId xmlns:a16="http://schemas.microsoft.com/office/drawing/2014/main" id="{89789A43-6218-4215-E46E-2B01DC3E4543}"/>
              </a:ext>
            </a:extLst>
          </p:cNvPr>
          <p:cNvPicPr>
            <a:picLocks noChangeAspect="1"/>
          </p:cNvPicPr>
          <p:nvPr/>
        </p:nvPicPr>
        <p:blipFill>
          <a:blip r:embed="rId4"/>
          <a:stretch>
            <a:fillRect/>
          </a:stretch>
        </p:blipFill>
        <p:spPr>
          <a:xfrm>
            <a:off x="8640886" y="4175652"/>
            <a:ext cx="1921207" cy="1143019"/>
          </a:xfrm>
          <a:prstGeom prst="rect">
            <a:avLst/>
          </a:prstGeom>
        </p:spPr>
      </p:pic>
      <p:pic>
        <p:nvPicPr>
          <p:cNvPr id="1026" name="Picture 2" descr="International Civil Aviation Organization - Wikipedia">
            <a:extLst>
              <a:ext uri="{FF2B5EF4-FFF2-40B4-BE49-F238E27FC236}">
                <a16:creationId xmlns:a16="http://schemas.microsoft.com/office/drawing/2014/main" id="{B56B1517-75DE-D478-31E7-4E823E41A7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0339" y="4341186"/>
            <a:ext cx="2040547" cy="1680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I EUROPE: Every flight begins at the airport - Ghan Travel">
            <a:extLst>
              <a:ext uri="{FF2B5EF4-FFF2-40B4-BE49-F238E27FC236}">
                <a16:creationId xmlns:a16="http://schemas.microsoft.com/office/drawing/2014/main" id="{CC6CF83E-D19C-C913-7757-A701B20E5E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6551" y="3695632"/>
            <a:ext cx="1201901" cy="12019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Photo: The Sustainable Development Goals: 17 Goals to Transform Our World">
            <a:extLst>
              <a:ext uri="{FF2B5EF4-FFF2-40B4-BE49-F238E27FC236}">
                <a16:creationId xmlns:a16="http://schemas.microsoft.com/office/drawing/2014/main" id="{F6F9956F-7220-F3C4-8CEC-541CF6656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19821" y="705739"/>
            <a:ext cx="3963432" cy="245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695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3.xml><?xml version="1.0" encoding="utf-8"?>
<a:theme xmlns:a="http://schemas.openxmlformats.org/drawingml/2006/main" name="1_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IONIC TEMPLATE" id="{F44A9E4D-C5CD-4F8B-A79F-13462E0B067E}" vid="{C9580BE1-BE5D-498C-8DD7-EBCDE9545670}"/>
    </a:ext>
  </a:extLst>
</a:theme>
</file>

<file path=ppt/theme/theme4.xml><?xml version="1.0" encoding="utf-8"?>
<a:theme xmlns:a="http://schemas.openxmlformats.org/drawingml/2006/main" name="2_SplashVTI">
  <a:themeElements>
    <a:clrScheme name="Custom 11">
      <a:dk1>
        <a:srgbClr val="262626"/>
      </a:dk1>
      <a:lt1>
        <a:sysClr val="window" lastClr="FFFFFF"/>
      </a:lt1>
      <a:dk2>
        <a:srgbClr val="2F333D"/>
      </a:dk2>
      <a:lt2>
        <a:srgbClr val="E9F3F3"/>
      </a:lt2>
      <a:accent1>
        <a:srgbClr val="1EBE9B"/>
      </a:accent1>
      <a:accent2>
        <a:srgbClr val="FD8686"/>
      </a:accent2>
      <a:accent3>
        <a:srgbClr val="0AC8AD"/>
      </a:accent3>
      <a:accent4>
        <a:srgbClr val="E69500"/>
      </a:accent4>
      <a:accent5>
        <a:srgbClr val="EC4E70"/>
      </a:accent5>
      <a:accent6>
        <a:srgbClr val="794DFF"/>
      </a:accent6>
      <a:hlink>
        <a:srgbClr val="3E8FF1"/>
      </a:hlink>
      <a:folHlink>
        <a:srgbClr val="939393"/>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VIONIC TEMPLATE" id="{F44A9E4D-C5CD-4F8B-A79F-13462E0B067E}" vid="{C9580BE1-BE5D-498C-8DD7-EBCDE9545670}"/>
    </a:ext>
  </a:extLst>
</a:theme>
</file>

<file path=ppt/theme/theme5.xml><?xml version="1.0" encoding="utf-8"?>
<a:theme xmlns:a="http://schemas.openxmlformats.org/drawingml/2006/main" name="2_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3424</TotalTime>
  <Words>4294</Words>
  <Application>Microsoft Office PowerPoint</Application>
  <PresentationFormat>Widescreen</PresentationFormat>
  <Paragraphs>445</Paragraphs>
  <Slides>68</Slides>
  <Notes>18</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68</vt:i4>
      </vt:variant>
    </vt:vector>
  </HeadingPairs>
  <TitlesOfParts>
    <vt:vector size="97" baseType="lpstr">
      <vt:lpstr>Aptos Narrow</vt:lpstr>
      <vt:lpstr>Arial</vt:lpstr>
      <vt:lpstr>Arial   </vt:lpstr>
      <vt:lpstr>Arial Narrow</vt:lpstr>
      <vt:lpstr>Avenir Next LT Pro</vt:lpstr>
      <vt:lpstr>Calibri</vt:lpstr>
      <vt:lpstr>Calibri Light</vt:lpstr>
      <vt:lpstr>Century Gothic</vt:lpstr>
      <vt:lpstr>Courier New</vt:lpstr>
      <vt:lpstr>EC Square Sans Cond Pro</vt:lpstr>
      <vt:lpstr>Nunito Sans</vt:lpstr>
      <vt:lpstr>Oracle Sans</vt:lpstr>
      <vt:lpstr>Oracle Sans Light</vt:lpstr>
      <vt:lpstr>Oracle Sans Semi Bold</vt:lpstr>
      <vt:lpstr>Oracle Sans Ultra Light</vt:lpstr>
      <vt:lpstr>Posterama</vt:lpstr>
      <vt:lpstr>Raleway ExtraBold</vt:lpstr>
      <vt:lpstr>Raleway Light</vt:lpstr>
      <vt:lpstr>Roboto Slab</vt:lpstr>
      <vt:lpstr>Sabon Next LT</vt:lpstr>
      <vt:lpstr>Times New Roman</vt:lpstr>
      <vt:lpstr>Wingdings</vt:lpstr>
      <vt:lpstr>Wingdings 3</vt:lpstr>
      <vt:lpstr>Office Theme</vt:lpstr>
      <vt:lpstr>Slice</vt:lpstr>
      <vt:lpstr>1_SplashVTI</vt:lpstr>
      <vt:lpstr>2_SplashVTI</vt:lpstr>
      <vt:lpstr>2_Olivia template</vt:lpstr>
      <vt:lpstr>1_Office Theme</vt:lpstr>
      <vt:lpstr> Project leader:  “Politehnica” Bucharest  Sorin Eugen ZAHARIA,  University Professor Chairholder of UNESCO Chair “Engineering for Society” National University for Science and Technology POLITEHNICA of Bucharest (ROMANIA)</vt:lpstr>
      <vt:lpstr>Content of the presentation</vt:lpstr>
      <vt:lpstr>Part 1 Project overview</vt:lpstr>
      <vt:lpstr>1. Project       relevance</vt:lpstr>
      <vt:lpstr>1.1 Long-term societal challenges</vt:lpstr>
      <vt:lpstr>PowerPoint Presentation</vt:lpstr>
      <vt:lpstr>Societal responsibility in air transport</vt:lpstr>
      <vt:lpstr>Multi air operations based on digital aviation infrastructure &amp; SUSTAINABLE Development</vt:lpstr>
      <vt:lpstr>PowerPoint Presentation</vt:lpstr>
      <vt:lpstr>PowerPoint Presentation</vt:lpstr>
      <vt:lpstr>European Union actions and documents</vt:lpstr>
      <vt:lpstr>ACI actions: Carbon management</vt:lpstr>
      <vt:lpstr>PowerPoint Presentation</vt:lpstr>
      <vt:lpstr>PowerPoint Presentation</vt:lpstr>
      <vt:lpstr>2. Needs and objectives</vt:lpstr>
      <vt:lpstr>Overarching goal of the project</vt:lpstr>
      <vt:lpstr>PowerPoint Presentation</vt:lpstr>
      <vt:lpstr>PowerPoint Presentation</vt:lpstr>
      <vt:lpstr>3. Implementation of the project</vt:lpstr>
      <vt:lpstr>The overview of project structure and methodology   </vt:lpstr>
      <vt:lpstr>4. Partnership  </vt:lpstr>
      <vt:lpstr>Project coordinator   UNIVERSITY POLITECHNICA OF BUCHAREST  Romania</vt:lpstr>
      <vt:lpstr>Universidad Politecnica de Madrid, Madrid, Spain</vt:lpstr>
      <vt:lpstr>Université de Strasbourg, France</vt:lpstr>
      <vt:lpstr>Menzies Aviation Romania SA, Bucharest, Romania </vt:lpstr>
      <vt:lpstr>6 Associated partners:  from 3 countries and 3 international bodies</vt:lpstr>
      <vt:lpstr>PowerPoint Presentation</vt:lpstr>
      <vt:lpstr>Occupations and qualifications generated by digitalization and sustainable development  in the air transport</vt:lpstr>
      <vt:lpstr>CONTENT Part 2 </vt:lpstr>
      <vt:lpstr>PowerPoint Presentation</vt:lpstr>
      <vt:lpstr>2. Skill shortage and qualification development</vt:lpstr>
      <vt:lpstr> Green occupations and green skills -  concepts -</vt:lpstr>
      <vt:lpstr>PowerPoint Presentation</vt:lpstr>
      <vt:lpstr> Skills shortages in air transport</vt:lpstr>
      <vt:lpstr>PowerPoint Presentation</vt:lpstr>
      <vt:lpstr>The opinion of employees from air transport about  the importance of competences in their current occupation</vt:lpstr>
      <vt:lpstr>PowerPoint Presentation</vt:lpstr>
      <vt:lpstr>WHICH OCCUPATIONS DO YOU THINK ARE GOING TO DRASTICALLY CHANGE?  WHICH OCCUPATIONS DO YOU THINK ARE GOING TO DISAPPEAR BY 2030? - directors’ perspective</vt:lpstr>
      <vt:lpstr>PowerPoint Presentation</vt:lpstr>
      <vt:lpstr>Relevant new occupations identified by directors to be created in their organizations </vt:lpstr>
      <vt:lpstr>Emerging occupations</vt:lpstr>
      <vt:lpstr>PowerPoint Presentation</vt:lpstr>
      <vt:lpstr>PowerPoint Presentation</vt:lpstr>
      <vt:lpstr>PowerPoint Presentation</vt:lpstr>
      <vt:lpstr>PowerPoint Presentation</vt:lpstr>
      <vt:lpstr>PowerPoint Presentation</vt:lpstr>
      <vt:lpstr>PowerPoint Presentation</vt:lpstr>
      <vt:lpstr>Skills for the green transitions</vt:lpstr>
      <vt:lpstr>PowerPoint Presentation</vt:lpstr>
      <vt:lpstr>WHAT SKILLS LEVEL DO THESE NEW OCCUPATIONS REQUIRE?</vt:lpstr>
      <vt:lpstr>The ranking of competences, according to top managers from air transport industry </vt:lpstr>
      <vt:lpstr>The importance of green competences</vt:lpstr>
      <vt:lpstr>PowerPoint Presentation</vt:lpstr>
      <vt:lpstr>PowerPoint Presentation</vt:lpstr>
      <vt:lpstr>PowerPoint Presentation</vt:lpstr>
      <vt:lpstr>SMART OCCUPATIONS  NEW AND IMPROVED QUALIFICATIONS</vt:lpstr>
      <vt:lpstr>PowerPoint Presentation</vt:lpstr>
      <vt:lpstr>PowerPoint Presentation</vt:lpstr>
      <vt:lpstr>PowerPoint Presentation</vt:lpstr>
      <vt:lpstr>AVIONIC LEARN LANDING PAGE  </vt:lpstr>
      <vt:lpstr>PowerPoint Presentation</vt:lpstr>
      <vt:lpstr>AVIONIC Learn- My courses</vt:lpstr>
      <vt:lpstr>Curriculum design Project branding    </vt:lpstr>
      <vt:lpstr>PowerPoint Presentation</vt:lpstr>
      <vt:lpstr>VR education, “Hands-on” learning scenarios</vt:lpstr>
      <vt:lpstr>5. Conclusion: Key findings </vt:lpstr>
      <vt:lpstr>Conclusion: Key findings </vt:lpstr>
      <vt:lpstr>Thank you very much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leader: University ”POLITEHNICA” of Bucharest  Project manager: Sorin Eugen Zaharia sorin.zaharia@gmail.com</dc:title>
  <dc:creator>Ruxandra Cimpoesu</dc:creator>
  <cp:lastModifiedBy>Teodor - Adrian GÎRNIŢĂ (127521)</cp:lastModifiedBy>
  <cp:revision>35</cp:revision>
  <cp:lastPrinted>2024-10-25T09:22:54Z</cp:lastPrinted>
  <dcterms:created xsi:type="dcterms:W3CDTF">2022-07-27T06:15:46Z</dcterms:created>
  <dcterms:modified xsi:type="dcterms:W3CDTF">2024-10-29T11:22:40Z</dcterms:modified>
</cp:coreProperties>
</file>