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7"/>
  </p:notesMasterIdLst>
  <p:handoutMasterIdLst>
    <p:handoutMasterId r:id="rId8"/>
  </p:handoutMasterIdLst>
  <p:sldIdLst>
    <p:sldId id="2144212250" r:id="rId2"/>
    <p:sldId id="2144212251" r:id="rId3"/>
    <p:sldId id="2144212252" r:id="rId4"/>
    <p:sldId id="2144212253" r:id="rId5"/>
    <p:sldId id="2144212254" r:id="rId6"/>
  </p:sldIdLst>
  <p:sldSz cx="12192000" cy="6858000"/>
  <p:notesSz cx="7315200" cy="12344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" id="{DF6D6905-CE56-4881-8F3B-DC9C8C46948E}">
          <p14:sldIdLst>
            <p14:sldId id="2144212250"/>
            <p14:sldId id="2144212251"/>
            <p14:sldId id="2144212252"/>
            <p14:sldId id="2144212253"/>
            <p14:sldId id="21442122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888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elle Howell" initials="MH" lastIdx="4" clrIdx="0">
    <p:extLst>
      <p:ext uri="{19B8F6BF-5375-455C-9EA6-DF929625EA0E}">
        <p15:presenceInfo xmlns:p15="http://schemas.microsoft.com/office/powerpoint/2012/main" userId="Michelle Howe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A38"/>
    <a:srgbClr val="953527"/>
    <a:srgbClr val="ACC4A7"/>
    <a:srgbClr val="E7E9EE"/>
    <a:srgbClr val="8CA98E"/>
    <a:srgbClr val="D9D9D9"/>
    <a:srgbClr val="C83530"/>
    <a:srgbClr val="6F9567"/>
    <a:srgbClr val="8BA985"/>
    <a:srgbClr val="547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2956" autoAdjust="0"/>
  </p:normalViewPr>
  <p:slideViewPr>
    <p:cSldViewPr snapToGrid="0" showGuides="1">
      <p:cViewPr>
        <p:scale>
          <a:sx n="100" d="100"/>
          <a:sy n="100" d="100"/>
        </p:scale>
        <p:origin x="918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20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howGuides="1">
      <p:cViewPr varScale="1">
        <p:scale>
          <a:sx n="50" d="100"/>
          <a:sy n="50" d="100"/>
        </p:scale>
        <p:origin x="3000" y="42"/>
      </p:cViewPr>
      <p:guideLst>
        <p:guide orient="horz" pos="3888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554425A-3696-4DFB-B808-D2B88F3EB7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3169919" cy="619364"/>
          </a:xfrm>
          <a:prstGeom prst="rect">
            <a:avLst/>
          </a:prstGeom>
        </p:spPr>
        <p:txBody>
          <a:bodyPr vert="horz" lIns="112299" tIns="56150" rIns="112299" bIns="56150" rtlCol="0"/>
          <a:lstStyle>
            <a:lvl1pPr algn="l">
              <a:defRPr sz="16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51457F-2D60-4187-92B7-C5BBED78E9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9" y="1"/>
            <a:ext cx="3169919" cy="619364"/>
          </a:xfrm>
          <a:prstGeom prst="rect">
            <a:avLst/>
          </a:prstGeom>
        </p:spPr>
        <p:txBody>
          <a:bodyPr vert="horz" lIns="112299" tIns="56150" rIns="112299" bIns="56150" rtlCol="0"/>
          <a:lstStyle>
            <a:lvl1pPr algn="r">
              <a:defRPr sz="1600"/>
            </a:lvl1pPr>
          </a:lstStyle>
          <a:p>
            <a:fld id="{320DD655-51D6-466D-8D72-5C78765FC630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FA8CCD-D5C0-4680-BEFC-52889AACDB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11725038"/>
            <a:ext cx="3169919" cy="619362"/>
          </a:xfrm>
          <a:prstGeom prst="rect">
            <a:avLst/>
          </a:prstGeom>
        </p:spPr>
        <p:txBody>
          <a:bodyPr vert="horz" lIns="112299" tIns="56150" rIns="112299" bIns="56150" rtlCol="0" anchor="b"/>
          <a:lstStyle>
            <a:lvl1pPr algn="l">
              <a:defRPr sz="16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50B35B-8976-44A2-B80D-FC8BD07A16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9" y="11725038"/>
            <a:ext cx="3169919" cy="619362"/>
          </a:xfrm>
          <a:prstGeom prst="rect">
            <a:avLst/>
          </a:prstGeom>
        </p:spPr>
        <p:txBody>
          <a:bodyPr vert="horz" lIns="112299" tIns="56150" rIns="112299" bIns="56150" rtlCol="0" anchor="b"/>
          <a:lstStyle>
            <a:lvl1pPr algn="r">
              <a:defRPr sz="1600"/>
            </a:lvl1pPr>
          </a:lstStyle>
          <a:p>
            <a:fld id="{9D34DC6F-9D14-4548-8221-51EE6F5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27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169919" cy="619364"/>
          </a:xfrm>
          <a:prstGeom prst="rect">
            <a:avLst/>
          </a:prstGeom>
        </p:spPr>
        <p:txBody>
          <a:bodyPr vert="horz" lIns="112299" tIns="56150" rIns="112299" bIns="56150" rtlCol="0"/>
          <a:lstStyle>
            <a:lvl1pPr algn="l">
              <a:defRPr sz="16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1"/>
            <a:ext cx="3169919" cy="619364"/>
          </a:xfrm>
          <a:prstGeom prst="rect">
            <a:avLst/>
          </a:prstGeom>
        </p:spPr>
        <p:txBody>
          <a:bodyPr vert="horz" lIns="112299" tIns="56150" rIns="112299" bIns="56150" rtlCol="0"/>
          <a:lstStyle>
            <a:lvl1pPr algn="r">
              <a:defRPr sz="1600"/>
            </a:lvl1pPr>
          </a:lstStyle>
          <a:p>
            <a:fld id="{4F9C25BA-F9B0-4418-8CA0-3A9DF1256BA5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44450" y="1543050"/>
            <a:ext cx="7404100" cy="4165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12299" tIns="56150" rIns="112299" bIns="5615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5940742"/>
            <a:ext cx="5852160" cy="4860608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marR="0" lvl="0" indent="0" fontAlgn="auto">
              <a:lnSpc>
                <a:spcPct val="95000"/>
              </a:lnSpc>
              <a:spcBef>
                <a:spcPts val="736"/>
              </a:spcBef>
              <a:spcAft>
                <a:spcPts val="0"/>
              </a:spcAft>
              <a:buClrTx/>
              <a:buSzTx/>
              <a:buFont typeface="System Font Regular"/>
              <a:buNone/>
              <a:tabLst/>
            </a:pPr>
            <a:r>
              <a:rPr lang="en-US" dirty="0"/>
              <a:t>Edit Master text styles</a:t>
            </a:r>
          </a:p>
          <a:p>
            <a:pPr marL="449199" marR="0" lvl="1" indent="-224599" fontAlgn="auto">
              <a:lnSpc>
                <a:spcPct val="95000"/>
              </a:lnSpc>
              <a:spcBef>
                <a:spcPts val="736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</a:pPr>
            <a:r>
              <a:rPr lang="en-US" dirty="0"/>
              <a:t>Second level</a:t>
            </a:r>
          </a:p>
          <a:p>
            <a:pPr marL="898397" marR="0" lvl="2" indent="-224599" fontAlgn="auto">
              <a:lnSpc>
                <a:spcPct val="95000"/>
              </a:lnSpc>
              <a:spcBef>
                <a:spcPts val="491"/>
              </a:spcBef>
              <a:spcAft>
                <a:spcPts val="0"/>
              </a:spcAft>
              <a:buClrTx/>
              <a:buSzPct val="120000"/>
              <a:buFont typeface="System Font Regular"/>
              <a:buChar char="-"/>
              <a:tabLst/>
            </a:pPr>
            <a:r>
              <a:rPr lang="en-US" dirty="0"/>
              <a:t>Third level</a:t>
            </a:r>
          </a:p>
          <a:p>
            <a:pPr marL="1347596" marR="0" lvl="3" indent="-224599" fontAlgn="auto">
              <a:lnSpc>
                <a:spcPct val="95000"/>
              </a:lnSpc>
              <a:spcBef>
                <a:spcPts val="491"/>
              </a:spcBef>
              <a:spcAft>
                <a:spcPts val="0"/>
              </a:spcAft>
              <a:buClrTx/>
              <a:buSzPct val="100000"/>
              <a:buFont typeface="System Font Regular"/>
              <a:buChar char="◦"/>
              <a:tabLst/>
            </a:pPr>
            <a:r>
              <a:rPr lang="en-US" dirty="0"/>
              <a:t>Fourth level</a:t>
            </a:r>
          </a:p>
          <a:p>
            <a:pPr marL="1796796" marR="0" lvl="4" indent="-224599" fontAlgn="auto">
              <a:lnSpc>
                <a:spcPct val="95000"/>
              </a:lnSpc>
              <a:spcBef>
                <a:spcPts val="491"/>
              </a:spcBef>
              <a:spcAft>
                <a:spcPts val="0"/>
              </a:spcAft>
              <a:buClrTx/>
              <a:buSzTx/>
              <a:buFont typeface="System Font Regular"/>
              <a:buChar char="•"/>
              <a:tabLst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11725038"/>
            <a:ext cx="3169919" cy="619362"/>
          </a:xfrm>
          <a:prstGeom prst="rect">
            <a:avLst/>
          </a:prstGeom>
        </p:spPr>
        <p:txBody>
          <a:bodyPr vert="horz" lIns="112299" tIns="56150" rIns="112299" bIns="56150" rtlCol="0" anchor="b"/>
          <a:lstStyle>
            <a:lvl1pPr algn="r">
              <a:defRPr sz="1600"/>
            </a:lvl1pPr>
          </a:lstStyle>
          <a:p>
            <a:fld id="{9EDC5964-3162-43B5-B1EC-63C8D166D7D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11725038"/>
            <a:ext cx="3169919" cy="619362"/>
          </a:xfrm>
          <a:prstGeom prst="rect">
            <a:avLst/>
          </a:prstGeom>
        </p:spPr>
        <p:txBody>
          <a:bodyPr vert="horz" lIns="112299" tIns="56150" rIns="112299" bIns="56150" rtlCol="0" anchor="b"/>
          <a:lstStyle>
            <a:lvl1pPr algn="l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7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US" sz="1200" b="0" i="0" kern="1200">
        <a:solidFill>
          <a:schemeClr val="tx1"/>
        </a:solidFill>
        <a:latin typeface="+mn-lt"/>
        <a:ea typeface="+mn-ea"/>
        <a:cs typeface="Oracle Sans" panose="020B0503020204020204" pitchFamily="34" charset="0"/>
      </a:defRPr>
    </a:lvl1pPr>
    <a:lvl2pPr marL="457200" algn="l" defTabSz="914400" rtl="0" eaLnBrk="1" latinLnBrk="0" hangingPunct="1">
      <a:defRPr lang="en-US" sz="1200" b="0" i="0" kern="1200">
        <a:solidFill>
          <a:schemeClr val="tx1"/>
        </a:solidFill>
        <a:latin typeface="+mn-lt"/>
        <a:ea typeface="+mn-ea"/>
        <a:cs typeface="Oracle Sans" panose="020B0503020204020204" pitchFamily="34" charset="0"/>
      </a:defRPr>
    </a:lvl2pPr>
    <a:lvl3pPr marL="914400" algn="l" defTabSz="914400" rtl="0" eaLnBrk="1" latinLnBrk="0" hangingPunct="1">
      <a:defRPr lang="en-US" sz="1100" kern="1200">
        <a:solidFill>
          <a:schemeClr val="tx1"/>
        </a:solidFill>
        <a:latin typeface="Oracle Sans Light" panose="020B0403020204020204" pitchFamily="34" charset="0"/>
        <a:ea typeface="+mn-ea"/>
        <a:cs typeface="Oracle Sans Light" panose="020B0403020204020204" pitchFamily="34" charset="0"/>
      </a:defRPr>
    </a:lvl3pPr>
    <a:lvl4pPr marL="1371600" algn="l" defTabSz="914400" rtl="0" eaLnBrk="1" latinLnBrk="0" hangingPunct="1">
      <a:defRPr lang="en-US" sz="1050" kern="1200">
        <a:solidFill>
          <a:schemeClr val="tx1"/>
        </a:solidFill>
        <a:latin typeface="Oracle Sans Light" panose="020B0403020204020204" pitchFamily="34" charset="0"/>
        <a:ea typeface="+mn-ea"/>
        <a:cs typeface="Oracle Sans Light" panose="020B0403020204020204" pitchFamily="34" charset="0"/>
      </a:defRPr>
    </a:lvl4pPr>
    <a:lvl5pPr marL="1828800" algn="l" defTabSz="914400" rtl="0" eaLnBrk="1" latinLnBrk="0" hangingPunct="1">
      <a:defRPr lang="en-US" sz="1000" kern="1200">
        <a:solidFill>
          <a:schemeClr val="tx1"/>
        </a:solidFill>
        <a:latin typeface="Oracle Sans Light" panose="020B0403020204020204" pitchFamily="34" charset="0"/>
        <a:ea typeface="+mn-ea"/>
        <a:cs typeface="Oracle Sans Light" panose="020B0403020204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— Ligh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354116D5-B38C-4AB4-ADE4-B383E4F67BCA}"/>
              </a:ext>
            </a:extLst>
          </p:cNvPr>
          <p:cNvGrpSpPr/>
          <p:nvPr userDrawn="1"/>
        </p:nvGrpSpPr>
        <p:grpSpPr>
          <a:xfrm>
            <a:off x="-17918" y="0"/>
            <a:ext cx="144000" cy="6863853"/>
            <a:chOff x="-17918" y="0"/>
            <a:chExt cx="144000" cy="686385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635C7BD-B634-40E7-9F15-360C0C9D320F}"/>
                </a:ext>
              </a:extLst>
            </p:cNvPr>
            <p:cNvSpPr/>
            <p:nvPr userDrawn="1"/>
          </p:nvSpPr>
          <p:spPr>
            <a:xfrm rot="5400000">
              <a:off x="-3377845" y="3359927"/>
              <a:ext cx="6863853" cy="144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D80FCAF4-C321-4A5A-94CE-0F2400B084D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640" y="0"/>
              <a:ext cx="139442" cy="6858000"/>
            </a:xfrm>
            <a:prstGeom prst="rect">
              <a:avLst/>
            </a:prstGeom>
          </p:spPr>
        </p:pic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9D89A905-D611-4D9D-A34E-B5B7B0634E76}"/>
              </a:ext>
            </a:extLst>
          </p:cNvPr>
          <p:cNvSpPr/>
          <p:nvPr userDrawn="1"/>
        </p:nvSpPr>
        <p:spPr>
          <a:xfrm>
            <a:off x="635000" y="3296476"/>
            <a:ext cx="310896" cy="36576"/>
          </a:xfrm>
          <a:prstGeom prst="rect">
            <a:avLst/>
          </a:prstGeom>
          <a:solidFill>
            <a:srgbClr val="D39F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1A944"/>
              </a:solidFill>
            </a:endParaRP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88952938-C07D-45A7-83ED-2A50EB565A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5000" y="3519174"/>
            <a:ext cx="7379447" cy="446064"/>
          </a:xfrm>
          <a:prstGeom prst="rect">
            <a:avLst/>
          </a:prstGeom>
        </p:spPr>
        <p:txBody>
          <a:bodyPr l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400" b="1" i="0" kern="1200" spc="100" baseline="0" dirty="0">
                <a:solidFill>
                  <a:schemeClr val="tx1"/>
                </a:solidFill>
                <a:latin typeface="Oracle Sans" charset="0"/>
                <a:ea typeface="Oracle Sans" charset="0"/>
                <a:cs typeface="Oracle Sans" charset="0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30" name="Text Placeholder 19">
            <a:extLst>
              <a:ext uri="{FF2B5EF4-FFF2-40B4-BE49-F238E27FC236}">
                <a16:creationId xmlns:a16="http://schemas.microsoft.com/office/drawing/2014/main" id="{ACE47515-EB9B-4EAE-AFCE-854A129DE61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5000" y="5240421"/>
            <a:ext cx="7379447" cy="355600"/>
          </a:xfrm>
          <a:prstGeom prst="rect">
            <a:avLst/>
          </a:prstGeom>
        </p:spPr>
        <p:txBody>
          <a:bodyPr l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900" b="0" i="0" kern="1200" spc="0" baseline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Mon DD, YYYY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9EC58F87-479A-4970-8245-444841BC3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00" y="4939117"/>
            <a:ext cx="7379447" cy="301304"/>
          </a:xfrm>
          <a:prstGeom prst="rect">
            <a:avLst/>
          </a:prstGeom>
        </p:spPr>
        <p:txBody>
          <a:bodyPr l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000" b="0" i="0" kern="1200" spc="0" baseline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32" name="Text Placeholder 19">
            <a:extLst>
              <a:ext uri="{FF2B5EF4-FFF2-40B4-BE49-F238E27FC236}">
                <a16:creationId xmlns:a16="http://schemas.microsoft.com/office/drawing/2014/main" id="{3ED9A51C-8A95-4571-A84F-ED51A279ECE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5000" y="4064603"/>
            <a:ext cx="7379447" cy="446064"/>
          </a:xfrm>
          <a:prstGeom prst="rect">
            <a:avLst/>
          </a:prstGeom>
        </p:spPr>
        <p:txBody>
          <a:bodyPr l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400" b="0" i="0" kern="1200" spc="100" baseline="0" dirty="0">
                <a:solidFill>
                  <a:schemeClr val="tx1"/>
                </a:solidFill>
                <a:latin typeface="Oracle Sans Ultra Light" panose="020B0303020204020204" pitchFamily="34" charset="0"/>
                <a:ea typeface="Oracle Sans Ultra Light" panose="020B0303020204020204" pitchFamily="34" charset="0"/>
                <a:cs typeface="Oracle Sans Ultra Light" panose="020B0303020204020204" pitchFamily="34" charset="0"/>
              </a:defRPr>
            </a:lvl1pPr>
          </a:lstStyle>
          <a:p>
            <a:pPr lvl="0"/>
            <a:r>
              <a:rPr lang="en-US" dirty="0"/>
              <a:t>Subtitle (if needed)</a:t>
            </a:r>
          </a:p>
        </p:txBody>
      </p:sp>
    </p:spTree>
    <p:extLst>
      <p:ext uri="{BB962C8B-B14F-4D97-AF65-F5344CB8AC3E}">
        <p14:creationId xmlns:p14="http://schemas.microsoft.com/office/powerpoint/2010/main" val="154831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2BF64-5A14-80BB-9AA1-B6DC5E655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301A3D-3EBC-8E18-2590-B72CAF678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B829E2-9FFD-DAEA-8307-2E6C70242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2024, </a:t>
            </a:r>
            <a:r>
              <a:rPr lang="ro-RO"/>
              <a:t>AVIONIC</a:t>
            </a:r>
            <a:r>
              <a:rPr lang="en-US"/>
              <a:t> - Digital Learning for Green Air Transport and Logistics</a:t>
            </a:r>
            <a:endParaRPr lang="en-US" sz="900" kern="1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496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D9CA1F-CBA7-4068-AFF8-6CD1C3D88C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0CE16-6270-4034-9BCF-C60FF29DF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52ACE17C-04EE-44CF-80D7-B3BFDF6DEE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2" name="Picture 1" descr="A logo with a globe and plane&#10;&#10;Description automatically generated">
            <a:extLst>
              <a:ext uri="{FF2B5EF4-FFF2-40B4-BE49-F238E27FC236}">
                <a16:creationId xmlns:a16="http://schemas.microsoft.com/office/drawing/2014/main" id="{973D445C-D276-2314-2CAA-A0181708C2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8763" y="6262606"/>
            <a:ext cx="1428949" cy="581106"/>
          </a:xfrm>
          <a:prstGeom prst="rect">
            <a:avLst/>
          </a:prstGeom>
        </p:spPr>
      </p:pic>
      <p:sp>
        <p:nvSpPr>
          <p:cNvPr id="5" name="Text Field">
            <a:extLst>
              <a:ext uri="{FF2B5EF4-FFF2-40B4-BE49-F238E27FC236}">
                <a16:creationId xmlns:a16="http://schemas.microsoft.com/office/drawing/2014/main" id="{99FEB251-7231-C87A-085A-4F7530A45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892" y="1600200"/>
            <a:ext cx="10993256" cy="451485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775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Righ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2">
            <a:extLst>
              <a:ext uri="{FF2B5EF4-FFF2-40B4-BE49-F238E27FC236}">
                <a16:creationId xmlns:a16="http://schemas.microsoft.com/office/drawing/2014/main" id="{55CAA640-65DB-4DF7-AA6F-90EE84D3C812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45480" y="1599566"/>
            <a:ext cx="5000019" cy="401593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D9CA1F-CBA7-4068-AFF8-6CD1C3D88C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0CE16-6270-4034-9BCF-C60FF29DF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00EFD5B-DEF6-49D5-9CD5-13A1F6C74C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2892" y="252422"/>
            <a:ext cx="5000019" cy="8229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705696D5-4C11-4312-B327-E6C93EC3EA1E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5590032 w 6096000"/>
              <a:gd name="connsiteY3" fmla="*/ 6858000 h 6858000"/>
              <a:gd name="connsiteX4" fmla="*/ 5590032 w 6096000"/>
              <a:gd name="connsiteY4" fmla="*/ 6355080 h 6858000"/>
              <a:gd name="connsiteX5" fmla="*/ 5087112 w 6096000"/>
              <a:gd name="connsiteY5" fmla="*/ 6355080 h 6858000"/>
              <a:gd name="connsiteX6" fmla="*/ 5087112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5590032" y="6858000"/>
                </a:lnTo>
                <a:lnTo>
                  <a:pt x="5590032" y="6355080"/>
                </a:lnTo>
                <a:lnTo>
                  <a:pt x="5087112" y="6355080"/>
                </a:lnTo>
                <a:lnTo>
                  <a:pt x="5087112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D39F5D"/>
          </a:solidFill>
        </p:spPr>
        <p:txBody>
          <a:bodyPr wrap="square" anchor="ctr">
            <a:noAutofit/>
          </a:bodyPr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icon to insert photo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 descr="A green globe on a black background&#10;&#10;Description automatically generated">
            <a:extLst>
              <a:ext uri="{FF2B5EF4-FFF2-40B4-BE49-F238E27FC236}">
                <a16:creationId xmlns:a16="http://schemas.microsoft.com/office/drawing/2014/main" id="{3E36C792-97CB-E28A-E05B-645C961D02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022" y="6322570"/>
            <a:ext cx="547728" cy="59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200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CD1F7BC0-72E0-44F5-B8E0-566F2CD049F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D39F5D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baseline="0">
                <a:solidFill>
                  <a:schemeClr val="bg1"/>
                </a:solidFill>
                <a:latin typeface="Oracle Sans Ultra Light" panose="020B0303020204020204" pitchFamily="34" charset="0"/>
                <a:cs typeface="Oracle Sans Ultra Light" panose="020B0303020204020204" pitchFamily="34" charset="0"/>
              </a:defRPr>
            </a:lvl1pPr>
          </a:lstStyle>
          <a:p>
            <a:r>
              <a:rPr lang="en-US" dirty="0"/>
              <a:t>Click icon to insert photo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D9CA1F-CBA7-4068-AFF8-6CD1C3D88C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0CE16-6270-4034-9BCF-C60FF29DF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6CBBC7-D858-4B18-815B-A421DEFC1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36128" y="252422"/>
            <a:ext cx="5000020" cy="8229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Content Placeholder 12">
            <a:extLst>
              <a:ext uri="{FF2B5EF4-FFF2-40B4-BE49-F238E27FC236}">
                <a16:creationId xmlns:a16="http://schemas.microsoft.com/office/drawing/2014/main" id="{88825180-0086-4133-98FD-C86A0A848EC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636129" y="1599566"/>
            <a:ext cx="5000019" cy="401593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A6BAB28-F5A4-4824-B59D-62E7561C7AFC}"/>
              </a:ext>
            </a:extLst>
          </p:cNvPr>
          <p:cNvSpPr/>
          <p:nvPr userDrawn="1"/>
        </p:nvSpPr>
        <p:spPr>
          <a:xfrm>
            <a:off x="6636128" y="1222312"/>
            <a:ext cx="310896" cy="36576"/>
          </a:xfrm>
          <a:prstGeom prst="rect">
            <a:avLst/>
          </a:prstGeom>
          <a:solidFill>
            <a:srgbClr val="D39F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1A944"/>
              </a:solidFill>
            </a:endParaRPr>
          </a:p>
        </p:txBody>
      </p:sp>
      <p:pic>
        <p:nvPicPr>
          <p:cNvPr id="5" name="Picture 4" descr="A logo with a globe and plane&#10;&#10;Description automatically generated">
            <a:extLst>
              <a:ext uri="{FF2B5EF4-FFF2-40B4-BE49-F238E27FC236}">
                <a16:creationId xmlns:a16="http://schemas.microsoft.com/office/drawing/2014/main" id="{B8583CA1-BA3B-1687-DFB9-74A0886F5F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8763" y="6262606"/>
            <a:ext cx="1428949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77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A70F255-3C2A-4AC7-8935-184146E3B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92" y="252422"/>
            <a:ext cx="10993256" cy="82296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Title</a:t>
            </a:r>
          </a:p>
        </p:txBody>
      </p:sp>
      <p:sp>
        <p:nvSpPr>
          <p:cNvPr id="4" name="Text Field">
            <a:extLst>
              <a:ext uri="{FF2B5EF4-FFF2-40B4-BE49-F238E27FC236}">
                <a16:creationId xmlns:a16="http://schemas.microsoft.com/office/drawing/2014/main" id="{E46619B6-A626-4CDA-96E2-B94F4637C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2892" y="1600200"/>
            <a:ext cx="10993256" cy="451485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Slide Number">
            <a:extLst>
              <a:ext uri="{FF2B5EF4-FFF2-40B4-BE49-F238E27FC236}">
                <a16:creationId xmlns:a16="http://schemas.microsoft.com/office/drawing/2014/main" id="{08A3F6CD-49F4-D74B-8C7F-D6CA71EFB1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2575" y="6396863"/>
            <a:ext cx="365760" cy="36576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45D60D9-5372-5F40-9443-0F9AE5BDC3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Footer">
            <a:extLst>
              <a:ext uri="{FF2B5EF4-FFF2-40B4-BE49-F238E27FC236}">
                <a16:creationId xmlns:a16="http://schemas.microsoft.com/office/drawing/2014/main" id="{8E003242-6B91-1949-A5CA-15BA57A045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2892" y="6397181"/>
            <a:ext cx="5745379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Copyright © 2025, </a:t>
            </a:r>
            <a:r>
              <a:rPr lang="ro-RO" dirty="0"/>
              <a:t>AVIONIC</a:t>
            </a:r>
            <a:r>
              <a:rPr lang="en-US" dirty="0"/>
              <a:t> - Digital Learning for Green Air Transport and Logistics</a:t>
            </a:r>
            <a:endParaRPr lang="en-US" sz="900" kern="1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DCD1791-7989-4E04-A775-D4BA1448FB19}"/>
              </a:ext>
            </a:extLst>
          </p:cNvPr>
          <p:cNvSpPr/>
          <p:nvPr userDrawn="1"/>
        </p:nvSpPr>
        <p:spPr>
          <a:xfrm>
            <a:off x="876300" y="0"/>
            <a:ext cx="552450" cy="1019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D2FD5FD-05DB-4313-86D1-77D67407A6BB}"/>
              </a:ext>
            </a:extLst>
          </p:cNvPr>
          <p:cNvGrpSpPr/>
          <p:nvPr userDrawn="1"/>
        </p:nvGrpSpPr>
        <p:grpSpPr>
          <a:xfrm>
            <a:off x="-17918" y="0"/>
            <a:ext cx="144000" cy="6863853"/>
            <a:chOff x="-17918" y="0"/>
            <a:chExt cx="144000" cy="686385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5FF3CF7-7CB9-4BB9-92E1-F64DCDB5A269}"/>
                </a:ext>
              </a:extLst>
            </p:cNvPr>
            <p:cNvSpPr/>
            <p:nvPr userDrawn="1"/>
          </p:nvSpPr>
          <p:spPr>
            <a:xfrm rot="5400000">
              <a:off x="-3377845" y="3359927"/>
              <a:ext cx="6863853" cy="144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4FFD17F5-A47D-40F7-AAE9-54F16D3DAB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640" y="0"/>
              <a:ext cx="139442" cy="6858000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78352572-1025-4A11-8497-65170D5B80EF}"/>
              </a:ext>
            </a:extLst>
          </p:cNvPr>
          <p:cNvSpPr/>
          <p:nvPr userDrawn="1"/>
        </p:nvSpPr>
        <p:spPr>
          <a:xfrm>
            <a:off x="642892" y="1222312"/>
            <a:ext cx="310896" cy="36576"/>
          </a:xfrm>
          <a:prstGeom prst="rect">
            <a:avLst/>
          </a:prstGeom>
          <a:solidFill>
            <a:srgbClr val="D39F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1A9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300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406" r:id="rId2"/>
    <p:sldLayoutId id="2147484405" r:id="rId3"/>
    <p:sldLayoutId id="2147484376" r:id="rId4"/>
    <p:sldLayoutId id="2147484377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lang="en-US" sz="3200" b="1" i="0" kern="1200" baseline="0" dirty="0">
          <a:solidFill>
            <a:schemeClr val="tx1"/>
          </a:solidFill>
          <a:latin typeface="+mn-lt"/>
          <a:ea typeface="+mn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Tx/>
        <a:buFont typeface="System Font Regular"/>
        <a:buNone/>
        <a:tabLst/>
        <a:defRPr sz="1800" b="0" i="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1pPr>
      <a:lvl2pPr marL="365760" marR="0" indent="-182880" algn="l" defTabSz="914400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>
          <a:srgbClr val="D39F5D"/>
        </a:buClr>
        <a:buSzPct val="100000"/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2pPr>
      <a:lvl3pPr marL="547688" marR="0" indent="-182563" algn="l" defTabSz="914400" rtl="0" eaLnBrk="1" fontAlgn="auto" latinLnBrk="0" hangingPunct="1">
        <a:lnSpc>
          <a:spcPct val="110000"/>
        </a:lnSpc>
        <a:spcBef>
          <a:spcPts val="400"/>
        </a:spcBef>
        <a:spcAft>
          <a:spcPts val="0"/>
        </a:spcAft>
        <a:buClr>
          <a:srgbClr val="D39F5D"/>
        </a:buClr>
        <a:buSzPct val="100000"/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3pPr>
      <a:lvl4pPr marL="730250" marR="0" indent="-182563" algn="l" defTabSz="914400" rtl="0" eaLnBrk="1" fontAlgn="auto" latinLnBrk="0" hangingPunct="1">
        <a:lnSpc>
          <a:spcPct val="110000"/>
        </a:lnSpc>
        <a:spcBef>
          <a:spcPts val="400"/>
        </a:spcBef>
        <a:spcAft>
          <a:spcPts val="0"/>
        </a:spcAft>
        <a:buClr>
          <a:srgbClr val="D39F5D"/>
        </a:buClr>
        <a:buSzPct val="100000"/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4pPr>
      <a:lvl5pPr marL="914400" marR="0" indent="-182880" algn="l" defTabSz="914400" rtl="0" eaLnBrk="1" fontAlgn="auto" latinLnBrk="0" hangingPunct="1">
        <a:lnSpc>
          <a:spcPct val="110000"/>
        </a:lnSpc>
        <a:spcBef>
          <a:spcPts val="400"/>
        </a:spcBef>
        <a:spcAft>
          <a:spcPts val="0"/>
        </a:spcAft>
        <a:buClr>
          <a:srgbClr val="D39F5D"/>
        </a:buClr>
        <a:buSzTx/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5pPr>
      <a:lvl6pPr marL="1097280" indent="-182880" algn="l" defTabSz="914400" rtl="0" eaLnBrk="1" latinLnBrk="0" hangingPunct="1">
        <a:lnSpc>
          <a:spcPct val="95000"/>
        </a:lnSpc>
        <a:spcBef>
          <a:spcPts val="400"/>
        </a:spcBef>
        <a:spcAft>
          <a:spcPts val="0"/>
        </a:spcAft>
        <a:buSzPct val="100000"/>
        <a:buFont typeface="Arial" panose="020B0604020202020204" pitchFamily="34" charset="0"/>
        <a:buChar char="•"/>
        <a:defRPr sz="1200" b="0" i="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6pPr>
      <a:lvl7pPr marL="1280160" indent="-182880" algn="l" defTabSz="914400" rtl="0" eaLnBrk="1" latinLnBrk="0" hangingPunct="1">
        <a:lnSpc>
          <a:spcPct val="95000"/>
        </a:lnSpc>
        <a:spcBef>
          <a:spcPts val="400"/>
        </a:spcBef>
        <a:spcAft>
          <a:spcPts val="0"/>
        </a:spcAft>
        <a:buFont typeface="Arial" panose="020B0604020202020204" pitchFamily="34" charset="0"/>
        <a:buChar char="•"/>
        <a:defRPr sz="1200" b="0" i="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08" userDrawn="1">
          <p15:clr>
            <a:srgbClr val="F26B43"/>
          </p15:clr>
        </p15:guide>
        <p15:guide id="4" orient="horz" pos="3852" userDrawn="1">
          <p15:clr>
            <a:srgbClr val="F26B43"/>
          </p15:clr>
        </p15:guide>
        <p15:guide id="5" pos="480" userDrawn="1">
          <p15:clr>
            <a:srgbClr val="F26B43"/>
          </p15:clr>
        </p15:guide>
        <p15:guide id="6" orient="horz" pos="795" userDrawn="1">
          <p15:clr>
            <a:srgbClr val="F26B43"/>
          </p15:clr>
        </p15:guide>
        <p15:guide id="7" orient="horz" pos="590" userDrawn="1">
          <p15:clr>
            <a:srgbClr val="F26B43"/>
          </p15:clr>
        </p15:guide>
        <p15:guide id="8" pos="72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7894D29-D111-4339-9BA1-60BE6564B38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999" y="1897364"/>
            <a:ext cx="10400146" cy="1220008"/>
          </a:xfrm>
        </p:spPr>
        <p:txBody>
          <a:bodyPr/>
          <a:lstStyle/>
          <a:p>
            <a:pPr lvl="0"/>
            <a:r>
              <a:rPr lang="en-US" sz="4000" dirty="0"/>
              <a:t>Learning Information Systems for Aviation</a:t>
            </a:r>
          </a:p>
          <a:p>
            <a:pPr lvl="0"/>
            <a:r>
              <a:rPr lang="en-US" sz="4000" dirty="0">
                <a:solidFill>
                  <a:srgbClr val="6BBA38"/>
                </a:solidFill>
              </a:rPr>
              <a:t>Welcome Message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3DB8F-98BD-4EC9-BF90-E5E4505E3B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4998" y="3463472"/>
            <a:ext cx="10140379" cy="1561312"/>
          </a:xfrm>
        </p:spPr>
        <p:txBody>
          <a:bodyPr/>
          <a:lstStyle/>
          <a:p>
            <a:pPr marL="0" marR="0">
              <a:lnSpc>
                <a:spcPct val="107000"/>
              </a:lnSpc>
              <a:spcAft>
                <a:spcPts val="600"/>
              </a:spcAft>
            </a:pPr>
            <a:r>
              <a:rPr lang="en-US" sz="1800" dirty="0">
                <a:effectLst/>
              </a:rPr>
              <a:t>Marius Adrian COJOC,</a:t>
            </a:r>
            <a:r>
              <a:rPr lang="en-US" sz="1800" b="1" dirty="0">
                <a:effectLst/>
              </a:rPr>
              <a:t> </a:t>
            </a:r>
            <a:r>
              <a:rPr lang="en-US" sz="1800" dirty="0">
                <a:effectLst/>
              </a:rPr>
              <a:t>General Director ROMATSA</a:t>
            </a:r>
          </a:p>
          <a:p>
            <a:pPr marL="0" marR="0">
              <a:lnSpc>
                <a:spcPct val="107000"/>
              </a:lnSpc>
              <a:spcAft>
                <a:spcPts val="600"/>
              </a:spcAft>
            </a:pPr>
            <a:r>
              <a:rPr lang="en-US" sz="1800" dirty="0">
                <a:effectLst/>
              </a:rPr>
              <a:t>Ioan </a:t>
            </a:r>
            <a:r>
              <a:rPr lang="ro-RO" sz="1800" dirty="0">
                <a:effectLst/>
              </a:rPr>
              <a:t>Ș</a:t>
            </a:r>
            <a:r>
              <a:rPr lang="en-US" sz="1800" dirty="0" err="1">
                <a:effectLst/>
              </a:rPr>
              <a:t>tefan</a:t>
            </a:r>
            <a:r>
              <a:rPr lang="en-US" sz="1800" dirty="0">
                <a:effectLst/>
              </a:rPr>
              <a:t> SACAL</a:t>
            </a:r>
            <a:r>
              <a:rPr lang="ro-RO" sz="1800" dirty="0">
                <a:effectLst/>
              </a:rPr>
              <a:t>Ă,</a:t>
            </a:r>
            <a:r>
              <a:rPr lang="en-US" sz="1800" b="1" dirty="0">
                <a:effectLst/>
              </a:rPr>
              <a:t> </a:t>
            </a:r>
            <a:r>
              <a:rPr lang="en-US" sz="1800" dirty="0">
                <a:effectLst/>
              </a:rPr>
              <a:t>Professor, Vice</a:t>
            </a:r>
            <a:r>
              <a:rPr lang="en-US" sz="1800" b="1" dirty="0">
                <a:effectLst/>
              </a:rPr>
              <a:t>-</a:t>
            </a:r>
            <a:r>
              <a:rPr lang="en-US" sz="1800" dirty="0">
                <a:effectLst/>
              </a:rPr>
              <a:t>rector POLITEHNICA Bucharest</a:t>
            </a:r>
          </a:p>
          <a:p>
            <a:pPr marL="0" marR="0">
              <a:lnSpc>
                <a:spcPct val="107000"/>
              </a:lnSpc>
              <a:spcAft>
                <a:spcPts val="600"/>
              </a:spcAft>
            </a:pPr>
            <a:r>
              <a:rPr lang="en-US" sz="1800" dirty="0">
                <a:effectLst/>
              </a:rPr>
              <a:t>Sorin Eugen ZAHARIA, Professor, Director of UNESCO Chair </a:t>
            </a:r>
            <a:r>
              <a:rPr lang="en-US" sz="1800" i="1" dirty="0">
                <a:effectLst/>
              </a:rPr>
              <a:t>Engineering for Society</a:t>
            </a:r>
            <a:r>
              <a:rPr lang="en-US" sz="1800" dirty="0">
                <a:effectLst/>
              </a:rPr>
              <a:t>, POLITEHNICA Bucharest</a:t>
            </a:r>
          </a:p>
          <a:p>
            <a:pPr marL="0" marR="0">
              <a:lnSpc>
                <a:spcPct val="107000"/>
              </a:lnSpc>
              <a:spcAft>
                <a:spcPts val="600"/>
              </a:spcAft>
            </a:pPr>
            <a:endParaRPr lang="en-US" sz="1800" dirty="0">
              <a:effectLst/>
            </a:endParaRPr>
          </a:p>
        </p:txBody>
      </p:sp>
      <p:pic>
        <p:nvPicPr>
          <p:cNvPr id="6" name="Picture 5" descr="A logo with a globe and plane&#10;&#10;Description automatically generated">
            <a:extLst>
              <a:ext uri="{FF2B5EF4-FFF2-40B4-BE49-F238E27FC236}">
                <a16:creationId xmlns:a16="http://schemas.microsoft.com/office/drawing/2014/main" id="{2063D5D1-7B3B-3842-93EE-B9830D686E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104" y="361516"/>
            <a:ext cx="1687870" cy="686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Logo of Romatsa">
            <a:extLst>
              <a:ext uri="{FF2B5EF4-FFF2-40B4-BE49-F238E27FC236}">
                <a16:creationId xmlns:a16="http://schemas.microsoft.com/office/drawing/2014/main" id="{D01669FA-ACFF-A1F0-A061-928EE0B1FD2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32" b="19058"/>
          <a:stretch/>
        </p:blipFill>
        <p:spPr bwMode="auto">
          <a:xfrm>
            <a:off x="9680506" y="269384"/>
            <a:ext cx="1813696" cy="10158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F5475225-069C-1D54-417A-F20EC4F75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99" y="932300"/>
            <a:ext cx="1912013" cy="25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lnSpc>
                <a:spcPct val="107000"/>
              </a:lnSpc>
              <a:spcAft>
                <a:spcPts val="800"/>
              </a:spcAft>
            </a:pPr>
            <a:r>
              <a:rPr lang="ro-RO" sz="8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2022-1-RO01-KA220-HED-000086424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ge1.jpeg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DD566605-1C5B-70A5-DDAF-39872169542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3099" y="361516"/>
            <a:ext cx="2454108" cy="510212"/>
          </a:xfrm>
          <a:prstGeom prst="rect">
            <a:avLst/>
          </a:prstGeom>
        </p:spPr>
      </p:pic>
      <p:pic>
        <p:nvPicPr>
          <p:cNvPr id="11" name="Picture 10" descr="A white rectangular sign with black text&#10;&#10;Description automatically generated">
            <a:extLst>
              <a:ext uri="{FF2B5EF4-FFF2-40B4-BE49-F238E27FC236}">
                <a16:creationId xmlns:a16="http://schemas.microsoft.com/office/drawing/2014/main" id="{6AFC51D1-B177-0AF5-AF7F-59F7F849CE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710" y="5816235"/>
            <a:ext cx="1541118" cy="586953"/>
          </a:xfrm>
          <a:prstGeom prst="rect">
            <a:avLst/>
          </a:prstGeom>
        </p:spPr>
      </p:pic>
      <p:pic>
        <p:nvPicPr>
          <p:cNvPr id="13" name="Picture 12" descr="A logo on a black background&#10;&#10;Description automatically generated">
            <a:extLst>
              <a:ext uri="{FF2B5EF4-FFF2-40B4-BE49-F238E27FC236}">
                <a16:creationId xmlns:a16="http://schemas.microsoft.com/office/drawing/2014/main" id="{C69DF522-6682-76C4-757D-7E86F3C6DB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138" y="5494804"/>
            <a:ext cx="1301723" cy="1001680"/>
          </a:xfrm>
          <a:prstGeom prst="rect">
            <a:avLst/>
          </a:prstGeom>
        </p:spPr>
      </p:pic>
      <p:pic>
        <p:nvPicPr>
          <p:cNvPr id="14" name="Picture 13" descr="A blue and white logo&#10;&#10;Description automatically generated">
            <a:extLst>
              <a:ext uri="{FF2B5EF4-FFF2-40B4-BE49-F238E27FC236}">
                <a16:creationId xmlns:a16="http://schemas.microsoft.com/office/drawing/2014/main" id="{1DD9F625-409F-8290-F78E-04F2B39AE7F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302" y="5619562"/>
            <a:ext cx="1578459" cy="87692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9A31D63-3E47-7F95-FE44-560D3D8794C5}"/>
              </a:ext>
            </a:extLst>
          </p:cNvPr>
          <p:cNvSpPr txBox="1"/>
          <p:nvPr/>
        </p:nvSpPr>
        <p:spPr>
          <a:xfrm>
            <a:off x="894767" y="6496484"/>
            <a:ext cx="988061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300"/>
              </a:spcBef>
              <a:spcAft>
                <a:spcPts val="300"/>
              </a:spcAft>
              <a:tabLst>
                <a:tab pos="2971800" algn="ctr"/>
                <a:tab pos="5943600" algn="r"/>
                <a:tab pos="457200" algn="l"/>
              </a:tabLst>
            </a:pPr>
            <a:r>
              <a:rPr lang="en-GB" sz="1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Creative Digital Teaching and Learning for Green Air Transport and Logistics (AVIONIC) Project   </a:t>
            </a:r>
            <a:r>
              <a:rPr lang="en-US" sz="1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https://avionic.upb.ro/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526BBD26-5348-A7D4-2E97-2BB75EB84D8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3358" y="165580"/>
            <a:ext cx="3670761" cy="1077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36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A0A02-8E88-978E-050F-1952CDC25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E4CA69C-26F3-CC28-EA52-6AA09C6581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999" y="1897364"/>
            <a:ext cx="10400146" cy="1220008"/>
          </a:xfrm>
        </p:spPr>
        <p:txBody>
          <a:bodyPr/>
          <a:lstStyle/>
          <a:p>
            <a:pPr lvl="0"/>
            <a:r>
              <a:rPr lang="en-US" sz="4000" dirty="0"/>
              <a:t>Learning Information Systems for Aviation</a:t>
            </a:r>
          </a:p>
          <a:p>
            <a:pPr lvl="0"/>
            <a:r>
              <a:rPr lang="en-US" sz="3600" dirty="0">
                <a:solidFill>
                  <a:srgbClr val="6BBA38"/>
                </a:solidFill>
              </a:rPr>
              <a:t>Presentation of the AVIONIC Learn Platform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086D03-A121-28E3-1289-D4436DD605D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4998" y="3463472"/>
            <a:ext cx="10140379" cy="1561312"/>
          </a:xfrm>
        </p:spPr>
        <p:txBody>
          <a:bodyPr/>
          <a:lstStyle/>
          <a:p>
            <a:pPr marR="0" lvl="0">
              <a:spcAft>
                <a:spcPts val="500"/>
              </a:spcAft>
              <a:buSzPts val="800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Daniel CRUCEANU &amp; Ana PRICA, AVIONIC Researchers</a:t>
            </a:r>
          </a:p>
          <a:p>
            <a:pPr marR="0" lvl="0">
              <a:spcAft>
                <a:spcPts val="500"/>
              </a:spcAft>
              <a:buSzPts val="800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François MARMIER, Strasbourg University</a:t>
            </a:r>
          </a:p>
          <a:p>
            <a:pPr>
              <a:spcAft>
                <a:spcPts val="500"/>
              </a:spcAft>
              <a:buSzPts val="800"/>
              <a:tabLst>
                <a:tab pos="457200" algn="l"/>
              </a:tabLs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Ioan DR</a:t>
            </a:r>
            <a:r>
              <a:rPr lang="ro-RO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ĂGAN – Director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</a:t>
            </a:r>
            <a:r>
              <a:rPr lang="ro-RO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Soft</a:t>
            </a:r>
          </a:p>
          <a:p>
            <a:pPr marR="0" lvl="0">
              <a:spcAft>
                <a:spcPts val="500"/>
              </a:spcAft>
              <a:buSzPts val="800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Mihai FLĂMÎNZEANU &amp; Teodor GÎRNIȚĂ – UNESCO Chair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Engineering for Society </a:t>
            </a:r>
            <a:endParaRPr lang="ro-RO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Aft>
                <a:spcPts val="500"/>
              </a:spcAft>
              <a:buSzPts val="800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Tudor BULGARU, UNESCO Chair</a:t>
            </a:r>
            <a: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Engineering for Society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Aft>
                <a:spcPts val="500"/>
              </a:spcAft>
              <a:buSzPts val="800"/>
              <a:tabLst>
                <a:tab pos="457200" algn="l"/>
              </a:tabLst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Facilitator: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Adina PAVEL, Lecturer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POLITEHNICA Bucharest </a:t>
            </a:r>
          </a:p>
          <a:p>
            <a:pPr marL="0" marR="0">
              <a:lnSpc>
                <a:spcPct val="107000"/>
              </a:lnSpc>
              <a:spcAft>
                <a:spcPts val="500"/>
              </a:spcAft>
            </a:pPr>
            <a:endParaRPr lang="en-US" sz="2000" dirty="0">
              <a:effectLst/>
            </a:endParaRPr>
          </a:p>
        </p:txBody>
      </p:sp>
      <p:pic>
        <p:nvPicPr>
          <p:cNvPr id="7" name="Picture 6" descr="Logo of Romatsa">
            <a:extLst>
              <a:ext uri="{FF2B5EF4-FFF2-40B4-BE49-F238E27FC236}">
                <a16:creationId xmlns:a16="http://schemas.microsoft.com/office/drawing/2014/main" id="{6CA600A6-39B0-57B8-13D5-B86499C219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32" b="19058"/>
          <a:stretch/>
        </p:blipFill>
        <p:spPr bwMode="auto">
          <a:xfrm>
            <a:off x="9680506" y="269384"/>
            <a:ext cx="1813696" cy="10158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59ADC836-4095-C9AB-FBCC-785E717E2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99" y="932300"/>
            <a:ext cx="1912013" cy="25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lnSpc>
                <a:spcPct val="107000"/>
              </a:lnSpc>
              <a:spcAft>
                <a:spcPts val="800"/>
              </a:spcAft>
            </a:pPr>
            <a:r>
              <a:rPr lang="ro-RO" sz="8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2022-1-RO01-KA220-HED-000086424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ge1.jpeg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A261B6C2-AC25-7F82-3F44-9DA4532A94E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099" y="361516"/>
            <a:ext cx="2454108" cy="510212"/>
          </a:xfrm>
          <a:prstGeom prst="rect">
            <a:avLst/>
          </a:prstGeom>
        </p:spPr>
      </p:pic>
      <p:pic>
        <p:nvPicPr>
          <p:cNvPr id="11" name="Picture 10" descr="A white rectangular sign with black text&#10;&#10;Description automatically generated">
            <a:extLst>
              <a:ext uri="{FF2B5EF4-FFF2-40B4-BE49-F238E27FC236}">
                <a16:creationId xmlns:a16="http://schemas.microsoft.com/office/drawing/2014/main" id="{198A846D-136E-330F-DDB8-B826837201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710" y="5816235"/>
            <a:ext cx="1541118" cy="586953"/>
          </a:xfrm>
          <a:prstGeom prst="rect">
            <a:avLst/>
          </a:prstGeom>
        </p:spPr>
      </p:pic>
      <p:pic>
        <p:nvPicPr>
          <p:cNvPr id="13" name="Picture 12" descr="A logo on a black background&#10;&#10;Description automatically generated">
            <a:extLst>
              <a:ext uri="{FF2B5EF4-FFF2-40B4-BE49-F238E27FC236}">
                <a16:creationId xmlns:a16="http://schemas.microsoft.com/office/drawing/2014/main" id="{529036ED-0F28-47F1-DE22-6520C21D39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138" y="5494804"/>
            <a:ext cx="1301723" cy="1001680"/>
          </a:xfrm>
          <a:prstGeom prst="rect">
            <a:avLst/>
          </a:prstGeom>
        </p:spPr>
      </p:pic>
      <p:pic>
        <p:nvPicPr>
          <p:cNvPr id="14" name="Picture 13" descr="A blue and white logo&#10;&#10;Description automatically generated">
            <a:extLst>
              <a:ext uri="{FF2B5EF4-FFF2-40B4-BE49-F238E27FC236}">
                <a16:creationId xmlns:a16="http://schemas.microsoft.com/office/drawing/2014/main" id="{EA3A35B2-E771-117D-C37B-1AE0892043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302" y="5619562"/>
            <a:ext cx="1578459" cy="87692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A8F2983-115C-2A8F-DFE3-2E499F60D29D}"/>
              </a:ext>
            </a:extLst>
          </p:cNvPr>
          <p:cNvSpPr txBox="1"/>
          <p:nvPr/>
        </p:nvSpPr>
        <p:spPr>
          <a:xfrm>
            <a:off x="894767" y="6496484"/>
            <a:ext cx="988061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300"/>
              </a:spcBef>
              <a:spcAft>
                <a:spcPts val="300"/>
              </a:spcAft>
              <a:tabLst>
                <a:tab pos="2971800" algn="ctr"/>
                <a:tab pos="5943600" algn="r"/>
                <a:tab pos="457200" algn="l"/>
              </a:tabLst>
            </a:pPr>
            <a:r>
              <a:rPr lang="en-GB" sz="1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Creative Digital Teaching and Learning for Green Air Transport and Logistics (AVIONIC) Project   </a:t>
            </a:r>
            <a:r>
              <a:rPr lang="en-US" sz="1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https://avionic.upb.ro/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2F464254-40CE-AC4C-2AC9-2B10800C13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3358" y="165580"/>
            <a:ext cx="3670761" cy="1077980"/>
          </a:xfrm>
          <a:prstGeom prst="rect">
            <a:avLst/>
          </a:prstGeom>
        </p:spPr>
      </p:pic>
      <p:pic>
        <p:nvPicPr>
          <p:cNvPr id="4" name="Picture 3" descr="A logo with a globe and plane&#10;&#10;Description automatically generated">
            <a:extLst>
              <a:ext uri="{FF2B5EF4-FFF2-40B4-BE49-F238E27FC236}">
                <a16:creationId xmlns:a16="http://schemas.microsoft.com/office/drawing/2014/main" id="{53B5281C-6C62-A379-4981-CD216627A2D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104" y="361516"/>
            <a:ext cx="1687870" cy="6861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8877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2153B-1B3E-5979-9E57-2EC8635AB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7663EA1-DA3A-FFBD-3A5A-CAED88586E7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999" y="1897364"/>
            <a:ext cx="10400146" cy="1220008"/>
          </a:xfrm>
        </p:spPr>
        <p:txBody>
          <a:bodyPr/>
          <a:lstStyle/>
          <a:p>
            <a:pPr lvl="0"/>
            <a:r>
              <a:rPr lang="en-US" sz="4000" dirty="0"/>
              <a:t>Learning Information Systems for Aviation</a:t>
            </a:r>
          </a:p>
          <a:p>
            <a:pPr lvl="0"/>
            <a:r>
              <a:rPr lang="en-US" sz="3600" dirty="0">
                <a:solidFill>
                  <a:srgbClr val="6BBA38"/>
                </a:solidFill>
              </a:rPr>
              <a:t>Pannel Discussion “Learning &amp; Teaching IT Tools”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9766A-7CF3-52F0-ED3E-E39CD81FE12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4998" y="3422831"/>
            <a:ext cx="10140379" cy="2259467"/>
          </a:xfrm>
        </p:spPr>
        <p:txBody>
          <a:bodyPr/>
          <a:lstStyle/>
          <a:p>
            <a:pPr marL="0" marR="0">
              <a:spcAft>
                <a:spcPts val="5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Ioan </a:t>
            </a:r>
            <a:r>
              <a:rPr lang="ro-RO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tefan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SACAL</a:t>
            </a:r>
            <a: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Professor, Vice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rector POLITEHNICA Bucharest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5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François MARMIER, Associate Professor,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Strasbourg University</a:t>
            </a:r>
            <a:endParaRPr lang="ro-RO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500"/>
              </a:spcAf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Rosa María ARNALDO VALDÉS – Professor</a:t>
            </a:r>
            <a:r>
              <a:rPr lang="ro-RO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Universidad Politécnica de Madrid</a:t>
            </a:r>
          </a:p>
          <a:p>
            <a:pPr>
              <a:spcAft>
                <a:spcPts val="500"/>
              </a:spcAf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Florin TUDOSA - CTA Instructor, ROMATSA</a:t>
            </a:r>
          </a:p>
          <a:p>
            <a:pPr>
              <a:spcAft>
                <a:spcPts val="500"/>
              </a:spcAf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Ioan DR</a:t>
            </a:r>
            <a:r>
              <a:rPr lang="ro-RO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ĂGAN – Director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</a:t>
            </a:r>
            <a:r>
              <a:rPr lang="ro-RO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Soft</a:t>
            </a:r>
          </a:p>
          <a:p>
            <a:pPr>
              <a:spcAft>
                <a:spcPts val="5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Facilitator: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Roxana IORDACHE-MUNTEANU, Lecturer POLITEHNICA Bucharest</a:t>
            </a:r>
            <a:endParaRPr lang="en-US" sz="2000" dirty="0">
              <a:effectLst/>
            </a:endParaRPr>
          </a:p>
        </p:txBody>
      </p:sp>
      <p:pic>
        <p:nvPicPr>
          <p:cNvPr id="7" name="Picture 6" descr="Logo of Romatsa">
            <a:extLst>
              <a:ext uri="{FF2B5EF4-FFF2-40B4-BE49-F238E27FC236}">
                <a16:creationId xmlns:a16="http://schemas.microsoft.com/office/drawing/2014/main" id="{332C7B6A-9607-B0F6-8206-3BD9D700710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32" b="19058"/>
          <a:stretch/>
        </p:blipFill>
        <p:spPr bwMode="auto">
          <a:xfrm>
            <a:off x="9680506" y="269384"/>
            <a:ext cx="1813696" cy="10158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3E1CA4-9694-2734-E089-2CB9C43F7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99" y="932300"/>
            <a:ext cx="1912013" cy="25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lnSpc>
                <a:spcPct val="107000"/>
              </a:lnSpc>
              <a:spcAft>
                <a:spcPts val="800"/>
              </a:spcAft>
            </a:pPr>
            <a:r>
              <a:rPr lang="ro-RO" sz="8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2022-1-RO01-KA220-HED-000086424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ge1.jpeg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CEA5EC94-A158-97FD-D750-97B90AE47CE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099" y="361516"/>
            <a:ext cx="2454108" cy="510212"/>
          </a:xfrm>
          <a:prstGeom prst="rect">
            <a:avLst/>
          </a:prstGeom>
        </p:spPr>
      </p:pic>
      <p:pic>
        <p:nvPicPr>
          <p:cNvPr id="11" name="Picture 10" descr="A white rectangular sign with black text&#10;&#10;Description automatically generated">
            <a:extLst>
              <a:ext uri="{FF2B5EF4-FFF2-40B4-BE49-F238E27FC236}">
                <a16:creationId xmlns:a16="http://schemas.microsoft.com/office/drawing/2014/main" id="{D7606163-C4B2-A3D9-5C8D-2DACD9F228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710" y="5816235"/>
            <a:ext cx="1541118" cy="586953"/>
          </a:xfrm>
          <a:prstGeom prst="rect">
            <a:avLst/>
          </a:prstGeom>
        </p:spPr>
      </p:pic>
      <p:pic>
        <p:nvPicPr>
          <p:cNvPr id="13" name="Picture 12" descr="A logo on a black background&#10;&#10;Description automatically generated">
            <a:extLst>
              <a:ext uri="{FF2B5EF4-FFF2-40B4-BE49-F238E27FC236}">
                <a16:creationId xmlns:a16="http://schemas.microsoft.com/office/drawing/2014/main" id="{015259CE-4919-9E4A-F2B2-7A78DE33CE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138" y="5494804"/>
            <a:ext cx="1301723" cy="1001680"/>
          </a:xfrm>
          <a:prstGeom prst="rect">
            <a:avLst/>
          </a:prstGeom>
        </p:spPr>
      </p:pic>
      <p:pic>
        <p:nvPicPr>
          <p:cNvPr id="14" name="Picture 13" descr="A blue and white logo&#10;&#10;Description automatically generated">
            <a:extLst>
              <a:ext uri="{FF2B5EF4-FFF2-40B4-BE49-F238E27FC236}">
                <a16:creationId xmlns:a16="http://schemas.microsoft.com/office/drawing/2014/main" id="{7479AA1D-E73E-931A-5C15-325C2CD4DF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302" y="5619562"/>
            <a:ext cx="1578459" cy="87692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70A2CCE-93D5-A9AC-4588-AEBC27CBA9E8}"/>
              </a:ext>
            </a:extLst>
          </p:cNvPr>
          <p:cNvSpPr txBox="1"/>
          <p:nvPr/>
        </p:nvSpPr>
        <p:spPr>
          <a:xfrm>
            <a:off x="894767" y="6496484"/>
            <a:ext cx="988061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300"/>
              </a:spcBef>
              <a:spcAft>
                <a:spcPts val="300"/>
              </a:spcAft>
              <a:tabLst>
                <a:tab pos="2971800" algn="ctr"/>
                <a:tab pos="5943600" algn="r"/>
                <a:tab pos="457200" algn="l"/>
              </a:tabLst>
            </a:pPr>
            <a:r>
              <a:rPr lang="en-GB" sz="1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Creative Digital Teaching and Learning for Green Air Transport and Logistics (AVIONIC) Project   </a:t>
            </a:r>
            <a:r>
              <a:rPr lang="en-US" sz="1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https://avionic.upb.ro/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E930CB3E-8772-2DBF-B218-5C082E8E666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3358" y="165580"/>
            <a:ext cx="3670761" cy="1077980"/>
          </a:xfrm>
          <a:prstGeom prst="rect">
            <a:avLst/>
          </a:prstGeom>
        </p:spPr>
      </p:pic>
      <p:pic>
        <p:nvPicPr>
          <p:cNvPr id="4" name="Picture 3" descr="A logo with a globe and plane&#10;&#10;Description automatically generated">
            <a:extLst>
              <a:ext uri="{FF2B5EF4-FFF2-40B4-BE49-F238E27FC236}">
                <a16:creationId xmlns:a16="http://schemas.microsoft.com/office/drawing/2014/main" id="{DADD3E75-D28F-B897-3554-2179B3E81A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104" y="361516"/>
            <a:ext cx="1687870" cy="6861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931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4CE27-21AF-9184-4FF6-38C59744E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08B5E06-C387-AC58-A6AE-2E1C2855DB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999" y="1897364"/>
            <a:ext cx="10400146" cy="1220008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sz="4000" dirty="0"/>
              <a:t>Learning Information Systems for Aviation</a:t>
            </a:r>
          </a:p>
          <a:p>
            <a:pPr lvl="0">
              <a:spcBef>
                <a:spcPts val="0"/>
              </a:spcBef>
            </a:pPr>
            <a:r>
              <a:rPr lang="en-US" sz="2800" dirty="0">
                <a:solidFill>
                  <a:srgbClr val="6BBA38"/>
                </a:solidFill>
              </a:rPr>
              <a:t>Pannel Discussion “Future Challenges and Solutions for Education and Training in Aviation”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F8CBD-52B8-7C83-9B15-0201D313BE4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4998" y="3437237"/>
            <a:ext cx="10140379" cy="1561312"/>
          </a:xfrm>
        </p:spPr>
        <p:txBody>
          <a:bodyPr/>
          <a:lstStyle/>
          <a:p>
            <a:pPr marL="0" marR="0">
              <a:spcAft>
                <a:spcPts val="3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Adrian FLOREA-– Operational Director ROMATSA</a:t>
            </a:r>
          </a:p>
          <a:p>
            <a:pPr>
              <a:spcAft>
                <a:spcPts val="3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Sorin Eugen ZAHARIA – Director of UNESCO Chair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Engineering for Society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POLITEHNICA Bucharest</a:t>
            </a:r>
          </a:p>
          <a:p>
            <a:pPr marL="0" marR="0">
              <a:spcAft>
                <a:spcPts val="3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Francisco PEREZ MORENO- Assistant Professor, Universidad Politécnica de Madrid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Aft>
                <a:spcPts val="3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David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Ciceo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Director International Airport, </a:t>
            </a:r>
            <a: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Avram Iancu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Cluj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Aft>
                <a:spcPts val="3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Radu –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 Director Aviation Administration of Kazakhstan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Aft>
                <a:spcPts val="3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Melania JARAVETE- Managing Partner </a:t>
            </a:r>
            <a: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ro-RO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Office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Facilitator: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Cristian PARIS, General Director of Regional Menzies Aviation</a:t>
            </a:r>
          </a:p>
        </p:txBody>
      </p:sp>
      <p:pic>
        <p:nvPicPr>
          <p:cNvPr id="7" name="Picture 6" descr="Logo of Romatsa">
            <a:extLst>
              <a:ext uri="{FF2B5EF4-FFF2-40B4-BE49-F238E27FC236}">
                <a16:creationId xmlns:a16="http://schemas.microsoft.com/office/drawing/2014/main" id="{0B1C7558-06C2-D06F-C689-B2BDF8C0852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32" b="19058"/>
          <a:stretch/>
        </p:blipFill>
        <p:spPr bwMode="auto">
          <a:xfrm>
            <a:off x="9680506" y="269384"/>
            <a:ext cx="1813696" cy="10158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454F0EFD-9114-3870-4DC4-F465758DE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99" y="932300"/>
            <a:ext cx="1912013" cy="25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lnSpc>
                <a:spcPct val="107000"/>
              </a:lnSpc>
              <a:spcAft>
                <a:spcPts val="800"/>
              </a:spcAft>
            </a:pPr>
            <a:r>
              <a:rPr lang="ro-RO" sz="8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2022-1-RO01-KA220-HED-000086424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ge1.jpeg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3CA940AA-DC26-125D-3F37-C44964AEEAD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099" y="361516"/>
            <a:ext cx="2454108" cy="510212"/>
          </a:xfrm>
          <a:prstGeom prst="rect">
            <a:avLst/>
          </a:prstGeom>
        </p:spPr>
      </p:pic>
      <p:pic>
        <p:nvPicPr>
          <p:cNvPr id="11" name="Picture 10" descr="A white rectangular sign with black text&#10;&#10;Description automatically generated">
            <a:extLst>
              <a:ext uri="{FF2B5EF4-FFF2-40B4-BE49-F238E27FC236}">
                <a16:creationId xmlns:a16="http://schemas.microsoft.com/office/drawing/2014/main" id="{3EFB26BE-0D05-8429-0407-22093A81FF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710" y="5816235"/>
            <a:ext cx="1541118" cy="586953"/>
          </a:xfrm>
          <a:prstGeom prst="rect">
            <a:avLst/>
          </a:prstGeom>
        </p:spPr>
      </p:pic>
      <p:pic>
        <p:nvPicPr>
          <p:cNvPr id="13" name="Picture 12" descr="A logo on a black background&#10;&#10;Description automatically generated">
            <a:extLst>
              <a:ext uri="{FF2B5EF4-FFF2-40B4-BE49-F238E27FC236}">
                <a16:creationId xmlns:a16="http://schemas.microsoft.com/office/drawing/2014/main" id="{56D4837B-FE90-9FB4-81E2-ED7C5903D9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138" y="5494804"/>
            <a:ext cx="1301723" cy="1001680"/>
          </a:xfrm>
          <a:prstGeom prst="rect">
            <a:avLst/>
          </a:prstGeom>
        </p:spPr>
      </p:pic>
      <p:pic>
        <p:nvPicPr>
          <p:cNvPr id="14" name="Picture 13" descr="A blue and white logo&#10;&#10;Description automatically generated">
            <a:extLst>
              <a:ext uri="{FF2B5EF4-FFF2-40B4-BE49-F238E27FC236}">
                <a16:creationId xmlns:a16="http://schemas.microsoft.com/office/drawing/2014/main" id="{EBD81148-10D2-B736-A3E1-B02190C4D8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302" y="5619562"/>
            <a:ext cx="1578459" cy="87692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9B40E91-6DA1-A3C0-3011-D6C9286513C4}"/>
              </a:ext>
            </a:extLst>
          </p:cNvPr>
          <p:cNvSpPr txBox="1"/>
          <p:nvPr/>
        </p:nvSpPr>
        <p:spPr>
          <a:xfrm>
            <a:off x="894767" y="6496484"/>
            <a:ext cx="988061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300"/>
              </a:spcBef>
              <a:spcAft>
                <a:spcPts val="300"/>
              </a:spcAft>
              <a:tabLst>
                <a:tab pos="2971800" algn="ctr"/>
                <a:tab pos="5943600" algn="r"/>
                <a:tab pos="457200" algn="l"/>
              </a:tabLst>
            </a:pPr>
            <a:r>
              <a:rPr lang="en-GB" sz="1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Creative Digital Teaching and Learning for Green Air Transport and Logistics (AVIONIC) Project   </a:t>
            </a:r>
            <a:r>
              <a:rPr lang="en-US" sz="1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https://avionic.upb.ro/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2E4F7C34-1424-746B-1BA4-D9846B752A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3358" y="165580"/>
            <a:ext cx="3670761" cy="1077980"/>
          </a:xfrm>
          <a:prstGeom prst="rect">
            <a:avLst/>
          </a:prstGeom>
        </p:spPr>
      </p:pic>
      <p:pic>
        <p:nvPicPr>
          <p:cNvPr id="4" name="Picture 3" descr="A logo with a globe and plane&#10;&#10;Description automatically generated">
            <a:extLst>
              <a:ext uri="{FF2B5EF4-FFF2-40B4-BE49-F238E27FC236}">
                <a16:creationId xmlns:a16="http://schemas.microsoft.com/office/drawing/2014/main" id="{5619BD93-5738-4FF1-FDE7-87CF5689ED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104" y="361516"/>
            <a:ext cx="1687870" cy="6861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244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65F4C-D25B-D72B-65BD-96ABFD04D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AFFAFF3-0B9B-52BE-E8AF-11A7B856C69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999" y="1897364"/>
            <a:ext cx="10400146" cy="1220008"/>
          </a:xfrm>
        </p:spPr>
        <p:txBody>
          <a:bodyPr/>
          <a:lstStyle/>
          <a:p>
            <a:pPr lvl="0"/>
            <a:r>
              <a:rPr lang="en-US" sz="4000" dirty="0"/>
              <a:t>Learning Information Systems for Aviation</a:t>
            </a:r>
          </a:p>
          <a:p>
            <a:pPr lvl="0"/>
            <a:r>
              <a:rPr lang="en-US" sz="3600" dirty="0">
                <a:solidFill>
                  <a:srgbClr val="6BBA38"/>
                </a:solidFill>
              </a:rPr>
              <a:t>ROMATSA ATM System Facilities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B9E36-75B5-BE87-0232-469BBB92AD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4998" y="3463472"/>
            <a:ext cx="10140379" cy="156131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Adrian FLOREA – Operational Director ROMATSA 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Cosmin DUMITRESCU – Technical Director ROMATSA</a:t>
            </a:r>
            <a:endParaRPr lang="en-US" sz="2000" dirty="0">
              <a:effectLst/>
            </a:endParaRPr>
          </a:p>
        </p:txBody>
      </p:sp>
      <p:pic>
        <p:nvPicPr>
          <p:cNvPr id="7" name="Picture 6" descr="Logo of Romatsa">
            <a:extLst>
              <a:ext uri="{FF2B5EF4-FFF2-40B4-BE49-F238E27FC236}">
                <a16:creationId xmlns:a16="http://schemas.microsoft.com/office/drawing/2014/main" id="{3C5CCC34-0914-737D-94B0-EA357250AF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32" b="19058"/>
          <a:stretch/>
        </p:blipFill>
        <p:spPr bwMode="auto">
          <a:xfrm>
            <a:off x="9680506" y="269384"/>
            <a:ext cx="1813696" cy="10158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BC30F28B-4DDF-5593-5B08-C2A6D86E0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99" y="932300"/>
            <a:ext cx="1912013" cy="25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lnSpc>
                <a:spcPct val="107000"/>
              </a:lnSpc>
              <a:spcAft>
                <a:spcPts val="800"/>
              </a:spcAft>
            </a:pPr>
            <a:r>
              <a:rPr lang="ro-RO" sz="8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2022-1-RO01-KA220-HED-000086424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ge1.jpeg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71AA0B49-2A95-5480-3447-B9F6F32B0F4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099" y="361516"/>
            <a:ext cx="2454108" cy="510212"/>
          </a:xfrm>
          <a:prstGeom prst="rect">
            <a:avLst/>
          </a:prstGeom>
        </p:spPr>
      </p:pic>
      <p:pic>
        <p:nvPicPr>
          <p:cNvPr id="11" name="Picture 10" descr="A white rectangular sign with black text&#10;&#10;Description automatically generated">
            <a:extLst>
              <a:ext uri="{FF2B5EF4-FFF2-40B4-BE49-F238E27FC236}">
                <a16:creationId xmlns:a16="http://schemas.microsoft.com/office/drawing/2014/main" id="{52875839-B32D-1F76-17A6-0F1D6460EA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710" y="5816235"/>
            <a:ext cx="1541118" cy="586953"/>
          </a:xfrm>
          <a:prstGeom prst="rect">
            <a:avLst/>
          </a:prstGeom>
        </p:spPr>
      </p:pic>
      <p:pic>
        <p:nvPicPr>
          <p:cNvPr id="13" name="Picture 12" descr="A logo on a black background&#10;&#10;Description automatically generated">
            <a:extLst>
              <a:ext uri="{FF2B5EF4-FFF2-40B4-BE49-F238E27FC236}">
                <a16:creationId xmlns:a16="http://schemas.microsoft.com/office/drawing/2014/main" id="{4B97EEF4-BD90-483D-0F12-EA9A6D2B8D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138" y="5494804"/>
            <a:ext cx="1301723" cy="1001680"/>
          </a:xfrm>
          <a:prstGeom prst="rect">
            <a:avLst/>
          </a:prstGeom>
        </p:spPr>
      </p:pic>
      <p:pic>
        <p:nvPicPr>
          <p:cNvPr id="14" name="Picture 13" descr="A blue and white logo&#10;&#10;Description automatically generated">
            <a:extLst>
              <a:ext uri="{FF2B5EF4-FFF2-40B4-BE49-F238E27FC236}">
                <a16:creationId xmlns:a16="http://schemas.microsoft.com/office/drawing/2014/main" id="{F67B762E-3968-92FB-F2DF-62926D8E82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302" y="5619562"/>
            <a:ext cx="1578459" cy="87692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89FA180-88B1-B67D-1C73-7313B6FAD4C6}"/>
              </a:ext>
            </a:extLst>
          </p:cNvPr>
          <p:cNvSpPr txBox="1"/>
          <p:nvPr/>
        </p:nvSpPr>
        <p:spPr>
          <a:xfrm>
            <a:off x="894767" y="6496484"/>
            <a:ext cx="988061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300"/>
              </a:spcBef>
              <a:spcAft>
                <a:spcPts val="300"/>
              </a:spcAft>
              <a:tabLst>
                <a:tab pos="2971800" algn="ctr"/>
                <a:tab pos="5943600" algn="r"/>
                <a:tab pos="457200" algn="l"/>
              </a:tabLst>
            </a:pPr>
            <a:r>
              <a:rPr lang="en-GB" sz="1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Creative Digital Teaching and Learning for Green Air Transport and Logistics (AVIONIC) Project   </a:t>
            </a:r>
            <a:r>
              <a:rPr lang="en-US" sz="1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https://avionic.upb.ro/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38711ECF-5DAF-0192-8429-7E619DC2EBA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3358" y="165580"/>
            <a:ext cx="3670761" cy="1077980"/>
          </a:xfrm>
          <a:prstGeom prst="rect">
            <a:avLst/>
          </a:prstGeom>
        </p:spPr>
      </p:pic>
      <p:pic>
        <p:nvPicPr>
          <p:cNvPr id="4" name="Picture 3" descr="A logo with a globe and plane&#10;&#10;Description automatically generated">
            <a:extLst>
              <a:ext uri="{FF2B5EF4-FFF2-40B4-BE49-F238E27FC236}">
                <a16:creationId xmlns:a16="http://schemas.microsoft.com/office/drawing/2014/main" id="{BA770A59-A20E-E808-45A5-5252E546F19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104" y="361516"/>
            <a:ext cx="1687870" cy="6861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199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Parent Master Pillars">
  <a:themeElements>
    <a:clrScheme name="Oracle Redwood 06-2020">
      <a:dk1>
        <a:srgbClr val="312D2A"/>
      </a:dk1>
      <a:lt1>
        <a:srgbClr val="FCFBFA"/>
      </a:lt1>
      <a:dk2>
        <a:srgbClr val="312D2A"/>
      </a:dk2>
      <a:lt2>
        <a:srgbClr val="FCFBFA"/>
      </a:lt2>
      <a:accent1>
        <a:srgbClr val="C74634"/>
      </a:accent1>
      <a:accent2>
        <a:srgbClr val="FACD62"/>
      </a:accent2>
      <a:accent3>
        <a:srgbClr val="94AFAF"/>
      </a:accent3>
      <a:accent4>
        <a:srgbClr val="2B6242"/>
      </a:accent4>
      <a:accent5>
        <a:srgbClr val="AE562C"/>
      </a:accent5>
      <a:accent6>
        <a:srgbClr val="759C6C"/>
      </a:accent6>
      <a:hlink>
        <a:srgbClr val="2C5967"/>
      </a:hlink>
      <a:folHlink>
        <a:srgbClr val="2C5967"/>
      </a:folHlink>
    </a:clrScheme>
    <a:fontScheme name="Oracle">
      <a:majorFont>
        <a:latin typeface="Georgia"/>
        <a:ea typeface=""/>
        <a:cs typeface=""/>
      </a:majorFont>
      <a:minorFont>
        <a:latin typeface="Oracle Sans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65000"/>
          </a:schemeClr>
        </a:solidFill>
      </a:fillStyleLst>
      <a:lnStyleLst>
        <a:ln w="3175" cap="flat" cmpd="sng" algn="ctr">
          <a:solidFill>
            <a:schemeClr val="phClr">
              <a:shade val="65000"/>
            </a:schemeClr>
          </a:solidFill>
          <a:prstDash val="solid"/>
        </a:ln>
        <a:ln w="3175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blur/>
          </a:effectLst>
        </a:effectStyle>
        <a:effectStyle>
          <a:effectLst>
            <a:fillOverlay blend="darken">
              <a:solidFill>
                <a:schemeClr val="phClr">
                  <a:shade val="30000"/>
                </a:schemeClr>
              </a:solidFill>
            </a:fillOverlay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Ocean">
      <a:srgbClr val="2C5967"/>
    </a:custClr>
    <a:custClr name="Surf">
      <a:srgbClr val="41817E"/>
    </a:custClr>
    <a:custClr name="Sand">
      <a:srgbClr val="E5DBBE"/>
    </a:custClr>
    <a:custClr name="Pebble">
      <a:srgbClr val="8B8580"/>
    </a:custClr>
    <a:custClr name="Granite">
      <a:srgbClr val="67605B"/>
    </a:custClr>
    <a:custClr name="Position 6">
      <a:srgbClr val="FFFFFF"/>
    </a:custClr>
    <a:custClr name="Highlight/hyperlink dark theme">
      <a:srgbClr val="FACD62"/>
    </a:custClr>
    <a:custClr name="Highlight/numbered list light theme">
      <a:srgbClr val="AE562C"/>
    </a:custClr>
    <a:custClr name="Hyperlink light theme (default)">
      <a:srgbClr val="2C5967"/>
    </a:custClr>
    <a:custClr name="Numbered list dark theme">
      <a:srgbClr val="759C6C"/>
    </a:custClr>
    <a:custClr name="Brand: Neutral 30">
      <a:srgbClr val="F1EFED"/>
    </a:custClr>
    <a:custClr name="Developer: Pebble 30">
      <a:srgbClr val="E7F0FD"/>
    </a:custClr>
    <a:custClr name="Database: Slate 30">
      <a:srgbClr val="E7F2F2"/>
    </a:custClr>
    <a:custClr name="Cloud Platform: Pine 30">
      <a:srgbClr val="E0F5E7"/>
    </a:custClr>
    <a:custClr name="Finance / Operations: Teal 30">
      <a:srgbClr val="E8F1F0"/>
    </a:custClr>
    <a:custClr name="NetSuite: Ocean 30">
      <a:srgbClr val="E7F2F5"/>
    </a:custClr>
    <a:custClr name="GBU: Lilac 30">
      <a:srgbClr val="EBEFFE"/>
    </a:custClr>
    <a:custClr name="CX/Marketing: Plum 30">
      <a:srgbClr val="F5ECFB"/>
    </a:custClr>
    <a:custClr name="HCM/HR: Rose 30">
      <a:srgbClr val="FBECEF"/>
    </a:custClr>
    <a:custClr name="SCM: Sienna 30">
      <a:srgbClr val="FCEDD9"/>
    </a:custClr>
    <a:custClr name="Brand: Neutral 70">
      <a:srgbClr val="AEA8A2"/>
    </a:custClr>
    <a:custClr name="Developer: Pebble 70">
      <a:srgbClr val="A2AAB6"/>
    </a:custClr>
    <a:custClr name="Database: Slate 70">
      <a:srgbClr val="99ADAE"/>
    </a:custClr>
    <a:custClr name="Cloud Platform: Pine 70">
      <a:srgbClr val="86B596"/>
    </a:custClr>
    <a:custClr name="Finance / Operations: Teal 70">
      <a:srgbClr val="89B2B0"/>
    </a:custClr>
    <a:custClr name="NetSuite: Ocean 70">
      <a:srgbClr val="81B2C3"/>
    </a:custClr>
    <a:custClr name="GBU: Lilac 70">
      <a:srgbClr val="A0A9C5"/>
    </a:custClr>
    <a:custClr name="CX/Marketing: Plum 70">
      <a:srgbClr val="B7A1C4"/>
    </a:custClr>
    <a:custClr name="HCM/HR: Rose 70">
      <a:srgbClr val="CE9BA7"/>
    </a:custClr>
    <a:custClr name="SCM: Sienna 70">
      <a:srgbClr val="D39F5D"/>
    </a:custClr>
    <a:custClr name="Brand: Neutral 140">
      <a:srgbClr val="514C47"/>
    </a:custClr>
    <a:custClr name="Developer: Pebble 140">
      <a:srgbClr val="494D53"/>
    </a:custClr>
    <a:custClr name="Database: Slate 140">
      <a:srgbClr val="464F4F"/>
    </a:custClr>
    <a:custClr name="Cloud Platform: Pine 140">
      <a:srgbClr val="33553C"/>
    </a:custClr>
    <a:custClr name="Finance / Operations: Teal 140">
      <a:srgbClr val="315357"/>
    </a:custClr>
    <a:custClr name="NetSuite: Ocean 140">
      <a:srgbClr val="2C5266"/>
    </a:custClr>
    <a:custClr name="GBU: Lilac 140">
      <a:srgbClr val="464C68"/>
    </a:custClr>
    <a:custClr name="CX/Marketing: Plum 140">
      <a:srgbClr val="594564"/>
    </a:custClr>
    <a:custClr name="HCM/HR: Rose 140">
      <a:srgbClr val="6C3F49"/>
    </a:custClr>
    <a:custClr name="SCM: Sienna 140">
      <a:srgbClr val="713F25"/>
    </a:custClr>
    <a:custClr name="Brand: Neutral 170">
      <a:srgbClr val="312D2A"/>
    </a:custClr>
    <a:custClr name="Developer: Pebble 170">
      <a:srgbClr val="2B2E32"/>
    </a:custClr>
    <a:custClr name="Database: Slate 170">
      <a:srgbClr val="2A2F2F"/>
    </a:custClr>
    <a:custClr name="Cloud Platform: Pine 170">
      <a:srgbClr val="1E3224"/>
    </a:custClr>
    <a:custClr name="Finance / Operations: Teal 170">
      <a:srgbClr val="1E3133"/>
    </a:custClr>
    <a:custClr name="NetSuite: Ocean 170">
      <a:srgbClr val="1A2F3F"/>
    </a:custClr>
    <a:custClr name="GBU: Lilac 170">
      <a:srgbClr val="2A2D3F"/>
    </a:custClr>
    <a:custClr name="CX/Marketing: Plum 170">
      <a:srgbClr val="36293C"/>
    </a:custClr>
    <a:custClr name="HCM/HR: Rose 170">
      <a:srgbClr val="41242B"/>
    </a:custClr>
    <a:custClr name="SCM: Sienna 170">
      <a:srgbClr val="442616"/>
    </a:custClr>
  </a:custClrLst>
  <a:extLst>
    <a:ext uri="{05A4C25C-085E-4340-85A3-A5531E510DB2}">
      <thm15:themeFamily xmlns:thm15="http://schemas.microsoft.com/office/thememl/2012/main" name="IndustryTemplate_Aerospace&amp;Defense_11.16.pptx" id="{ADF71A80-5CDF-472E-8281-347B1A19F510}" vid="{03169866-E8EB-410E-9D69-B5F919F186A7}"/>
    </a:ext>
  </a:extLst>
</a:theme>
</file>

<file path=ppt/theme/theme2.xml><?xml version="1.0" encoding="utf-8"?>
<a:theme xmlns:a="http://schemas.openxmlformats.org/drawingml/2006/main" name="Office Theme">
  <a:themeElements>
    <a:clrScheme name="Oracle 1.13 original colors">
      <a:dk1>
        <a:srgbClr val="312D2A"/>
      </a:dk1>
      <a:lt1>
        <a:srgbClr val="FCFBFA"/>
      </a:lt1>
      <a:dk2>
        <a:srgbClr val="312D2A"/>
      </a:dk2>
      <a:lt2>
        <a:srgbClr val="FCFBFA"/>
      </a:lt2>
      <a:accent1>
        <a:srgbClr val="C74634"/>
      </a:accent1>
      <a:accent2>
        <a:srgbClr val="FACD62"/>
      </a:accent2>
      <a:accent3>
        <a:srgbClr val="94AFAF"/>
      </a:accent3>
      <a:accent4>
        <a:srgbClr val="2B6242"/>
      </a:accent4>
      <a:accent5>
        <a:srgbClr val="AE562C"/>
      </a:accent5>
      <a:accent6>
        <a:srgbClr val="759C6C"/>
      </a:accent6>
      <a:hlink>
        <a:srgbClr val="2C5967"/>
      </a:hlink>
      <a:folHlink>
        <a:srgbClr val="2C5967"/>
      </a:folHlink>
    </a:clrScheme>
    <a:fontScheme name="Oracle">
      <a:majorFont>
        <a:latin typeface="Georgia"/>
        <a:ea typeface=""/>
        <a:cs typeface=""/>
      </a:majorFont>
      <a:minorFont>
        <a:latin typeface="Oracl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cle 1.13 original colors">
      <a:dk1>
        <a:srgbClr val="312D2A"/>
      </a:dk1>
      <a:lt1>
        <a:srgbClr val="FCFBFA"/>
      </a:lt1>
      <a:dk2>
        <a:srgbClr val="312D2A"/>
      </a:dk2>
      <a:lt2>
        <a:srgbClr val="FCFBFA"/>
      </a:lt2>
      <a:accent1>
        <a:srgbClr val="C74634"/>
      </a:accent1>
      <a:accent2>
        <a:srgbClr val="FACD62"/>
      </a:accent2>
      <a:accent3>
        <a:srgbClr val="94AFAF"/>
      </a:accent3>
      <a:accent4>
        <a:srgbClr val="2B6242"/>
      </a:accent4>
      <a:accent5>
        <a:srgbClr val="AE562C"/>
      </a:accent5>
      <a:accent6>
        <a:srgbClr val="759C6C"/>
      </a:accent6>
      <a:hlink>
        <a:srgbClr val="2C5967"/>
      </a:hlink>
      <a:folHlink>
        <a:srgbClr val="2C5967"/>
      </a:folHlink>
    </a:clrScheme>
    <a:fontScheme name="Oracle">
      <a:majorFont>
        <a:latin typeface="Georgia"/>
        <a:ea typeface=""/>
        <a:cs typeface=""/>
      </a:majorFont>
      <a:minorFont>
        <a:latin typeface="Oracl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IndustryTemplate_Aerospace&amp;Defense_11.16</Template>
  <TotalTime>2788</TotalTime>
  <Words>396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Arial Narrow</vt:lpstr>
      <vt:lpstr>Calibri</vt:lpstr>
      <vt:lpstr>Open Sans</vt:lpstr>
      <vt:lpstr>Oracle Sans</vt:lpstr>
      <vt:lpstr>Oracle Sans Light</vt:lpstr>
      <vt:lpstr>Oracle Sans Ultra Light</vt:lpstr>
      <vt:lpstr>System Font Regular</vt:lpstr>
      <vt:lpstr>Parent Master Pillars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Cruceanu</dc:creator>
  <cp:lastModifiedBy>Adina-Roxana</cp:lastModifiedBy>
  <cp:revision>69</cp:revision>
  <dcterms:created xsi:type="dcterms:W3CDTF">2024-03-14T12:55:20Z</dcterms:created>
  <dcterms:modified xsi:type="dcterms:W3CDTF">2025-01-20T16:15:03Z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2231507</vt:lpwstr>
  </property>
  <property fmtid="{D5CDD505-2E9C-101B-9397-08002B2CF9AE}" pid="3" name="NXPowerLiteSettings">
    <vt:lpwstr>C700052003A000</vt:lpwstr>
  </property>
  <property fmtid="{D5CDD505-2E9C-101B-9397-08002B2CF9AE}" pid="4" name="NXPowerLiteVersion">
    <vt:lpwstr>D8.0.11</vt:lpwstr>
  </property>
</Properties>
</file>