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notesMasterIdLst>
    <p:notesMasterId r:id="rId13"/>
  </p:notesMasterIdLst>
  <p:handoutMasterIdLst>
    <p:handoutMasterId r:id="rId14"/>
  </p:handoutMasterIdLst>
  <p:sldIdLst>
    <p:sldId id="2144212250" r:id="rId2"/>
    <p:sldId id="2144212273" r:id="rId3"/>
    <p:sldId id="2144212272" r:id="rId4"/>
    <p:sldId id="2144212274" r:id="rId5"/>
    <p:sldId id="2144212275" r:id="rId6"/>
    <p:sldId id="2144212276" r:id="rId7"/>
    <p:sldId id="2144212277" r:id="rId8"/>
    <p:sldId id="2144212278" r:id="rId9"/>
    <p:sldId id="2144212281" r:id="rId10"/>
    <p:sldId id="2144212279" r:id="rId11"/>
    <p:sldId id="2144212283" r:id="rId12"/>
  </p:sldIdLst>
  <p:sldSz cx="12192000" cy="6858000"/>
  <p:notesSz cx="7315200" cy="12344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" id="{DF6D6905-CE56-4881-8F3B-DC9C8C46948E}">
          <p14:sldIdLst>
            <p14:sldId id="2144212250"/>
            <p14:sldId id="2144212273"/>
            <p14:sldId id="2144212272"/>
            <p14:sldId id="2144212274"/>
            <p14:sldId id="2144212275"/>
            <p14:sldId id="2144212276"/>
            <p14:sldId id="2144212277"/>
            <p14:sldId id="2144212278"/>
            <p14:sldId id="2144212281"/>
            <p14:sldId id="2144212279"/>
            <p14:sldId id="2144212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88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le Howell" initials="MH" lastIdx="4" clrIdx="0">
    <p:extLst>
      <p:ext uri="{19B8F6BF-5375-455C-9EA6-DF929625EA0E}">
        <p15:presenceInfo xmlns:p15="http://schemas.microsoft.com/office/powerpoint/2012/main" userId="Michelle How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3527"/>
    <a:srgbClr val="ACC4A7"/>
    <a:srgbClr val="E7E9EE"/>
    <a:srgbClr val="8CA98E"/>
    <a:srgbClr val="D9D9D9"/>
    <a:srgbClr val="C83530"/>
    <a:srgbClr val="6F9567"/>
    <a:srgbClr val="8BA985"/>
    <a:srgbClr val="54714D"/>
    <a:srgbClr val="638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2956" autoAdjust="0"/>
  </p:normalViewPr>
  <p:slideViewPr>
    <p:cSldViewPr snapToGrid="0" showGuides="1">
      <p:cViewPr varScale="1">
        <p:scale>
          <a:sx n="74" d="100"/>
          <a:sy n="74" d="100"/>
        </p:scale>
        <p:origin x="974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20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howGuides="1">
      <p:cViewPr varScale="1">
        <p:scale>
          <a:sx n="50" d="100"/>
          <a:sy n="50" d="100"/>
        </p:scale>
        <p:origin x="3000" y="42"/>
      </p:cViewPr>
      <p:guideLst>
        <p:guide orient="horz" pos="3888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554425A-3696-4DFB-B808-D2B88F3EB7C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19" cy="619364"/>
          </a:xfrm>
          <a:prstGeom prst="rect">
            <a:avLst/>
          </a:prstGeom>
        </p:spPr>
        <p:txBody>
          <a:bodyPr vert="horz" lIns="112299" tIns="56150" rIns="112299" bIns="56150" rtlCol="0"/>
          <a:lstStyle>
            <a:lvl1pPr algn="l">
              <a:defRPr sz="16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51457F-2D60-4187-92B7-C5BBED78E9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9" y="1"/>
            <a:ext cx="3169919" cy="619364"/>
          </a:xfrm>
          <a:prstGeom prst="rect">
            <a:avLst/>
          </a:prstGeom>
        </p:spPr>
        <p:txBody>
          <a:bodyPr vert="horz" lIns="112299" tIns="56150" rIns="112299" bIns="56150" rtlCol="0"/>
          <a:lstStyle>
            <a:lvl1pPr algn="r">
              <a:defRPr sz="1600"/>
            </a:lvl1pPr>
          </a:lstStyle>
          <a:p>
            <a:fld id="{320DD655-51D6-466D-8D72-5C78765FC630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A8CCD-D5C0-4680-BEFC-52889AACDB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11725038"/>
            <a:ext cx="3169919" cy="619362"/>
          </a:xfrm>
          <a:prstGeom prst="rect">
            <a:avLst/>
          </a:prstGeom>
        </p:spPr>
        <p:txBody>
          <a:bodyPr vert="horz" lIns="112299" tIns="56150" rIns="112299" bIns="56150" rtlCol="0" anchor="b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50B35B-8976-44A2-B80D-FC8BD07A16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9" y="11725038"/>
            <a:ext cx="3169919" cy="619362"/>
          </a:xfrm>
          <a:prstGeom prst="rect">
            <a:avLst/>
          </a:prstGeom>
        </p:spPr>
        <p:txBody>
          <a:bodyPr vert="horz" lIns="112299" tIns="56150" rIns="112299" bIns="56150" rtlCol="0" anchor="b"/>
          <a:lstStyle>
            <a:lvl1pPr algn="r">
              <a:defRPr sz="1600"/>
            </a:lvl1pPr>
          </a:lstStyle>
          <a:p>
            <a:fld id="{9D34DC6F-9D14-4548-8221-51EE6F5B6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278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169919" cy="619364"/>
          </a:xfrm>
          <a:prstGeom prst="rect">
            <a:avLst/>
          </a:prstGeom>
        </p:spPr>
        <p:txBody>
          <a:bodyPr vert="horz" lIns="112299" tIns="56150" rIns="112299" bIns="56150" rtlCol="0"/>
          <a:lstStyle>
            <a:lvl1pPr algn="l">
              <a:defRPr sz="16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1"/>
            <a:ext cx="3169919" cy="619364"/>
          </a:xfrm>
          <a:prstGeom prst="rect">
            <a:avLst/>
          </a:prstGeom>
        </p:spPr>
        <p:txBody>
          <a:bodyPr vert="horz" lIns="112299" tIns="56150" rIns="112299" bIns="56150" rtlCol="0"/>
          <a:lstStyle>
            <a:lvl1pPr algn="r">
              <a:defRPr sz="1600"/>
            </a:lvl1pPr>
          </a:lstStyle>
          <a:p>
            <a:fld id="{4F9C25BA-F9B0-4418-8CA0-3A9DF1256BA5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4450" y="1543050"/>
            <a:ext cx="7404100" cy="41656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299" tIns="56150" rIns="112299" bIns="5615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940742"/>
            <a:ext cx="5852160" cy="486060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marR="0" lvl="0" indent="0" fontAlgn="auto">
              <a:lnSpc>
                <a:spcPct val="95000"/>
              </a:lnSpc>
              <a:spcBef>
                <a:spcPts val="736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</a:pPr>
            <a:r>
              <a:rPr lang="en-US" dirty="0"/>
              <a:t>Edit Master text styles</a:t>
            </a:r>
          </a:p>
          <a:p>
            <a:pPr marL="449199" marR="0" lvl="1" indent="-224599" fontAlgn="auto">
              <a:lnSpc>
                <a:spcPct val="95000"/>
              </a:lnSpc>
              <a:spcBef>
                <a:spcPts val="736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</a:pPr>
            <a:r>
              <a:rPr lang="en-US" dirty="0"/>
              <a:t>Second level</a:t>
            </a:r>
          </a:p>
          <a:p>
            <a:pPr marL="898397" marR="0" lvl="2" indent="-224599" fontAlgn="auto">
              <a:lnSpc>
                <a:spcPct val="95000"/>
              </a:lnSpc>
              <a:spcBef>
                <a:spcPts val="491"/>
              </a:spcBef>
              <a:spcAft>
                <a:spcPts val="0"/>
              </a:spcAft>
              <a:buClrTx/>
              <a:buSzPct val="120000"/>
              <a:buFont typeface="System Font Regular"/>
              <a:buChar char="-"/>
              <a:tabLst/>
            </a:pPr>
            <a:r>
              <a:rPr lang="en-US" dirty="0"/>
              <a:t>Third level</a:t>
            </a:r>
          </a:p>
          <a:p>
            <a:pPr marL="1347596" marR="0" lvl="3" indent="-224599" fontAlgn="auto">
              <a:lnSpc>
                <a:spcPct val="95000"/>
              </a:lnSpc>
              <a:spcBef>
                <a:spcPts val="491"/>
              </a:spcBef>
              <a:spcAft>
                <a:spcPts val="0"/>
              </a:spcAft>
              <a:buClrTx/>
              <a:buSzPct val="100000"/>
              <a:buFont typeface="System Font Regular"/>
              <a:buChar char="◦"/>
              <a:tabLst/>
            </a:pPr>
            <a:r>
              <a:rPr lang="en-US" dirty="0"/>
              <a:t>Fourth level</a:t>
            </a:r>
          </a:p>
          <a:p>
            <a:pPr marL="1796796" marR="0" lvl="4" indent="-224599" fontAlgn="auto">
              <a:lnSpc>
                <a:spcPct val="95000"/>
              </a:lnSpc>
              <a:spcBef>
                <a:spcPts val="491"/>
              </a:spcBef>
              <a:spcAft>
                <a:spcPts val="0"/>
              </a:spcAft>
              <a:buClrTx/>
              <a:buSzTx/>
              <a:buFont typeface="System Font Regular"/>
              <a:buChar char="•"/>
              <a:tabLst/>
            </a:pPr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11725038"/>
            <a:ext cx="3169919" cy="619362"/>
          </a:xfrm>
          <a:prstGeom prst="rect">
            <a:avLst/>
          </a:prstGeom>
        </p:spPr>
        <p:txBody>
          <a:bodyPr vert="horz" lIns="112299" tIns="56150" rIns="112299" bIns="56150" rtlCol="0" anchor="b"/>
          <a:lstStyle>
            <a:lvl1pPr algn="r">
              <a:defRPr sz="1600"/>
            </a:lvl1pPr>
          </a:lstStyle>
          <a:p>
            <a:fld id="{9EDC5964-3162-43B5-B1EC-63C8D166D7D3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11725038"/>
            <a:ext cx="3169919" cy="619362"/>
          </a:xfrm>
          <a:prstGeom prst="rect">
            <a:avLst/>
          </a:prstGeom>
        </p:spPr>
        <p:txBody>
          <a:bodyPr vert="horz" lIns="112299" tIns="56150" rIns="112299" bIns="56150" rtlCol="0" anchor="b"/>
          <a:lstStyle>
            <a:lvl1pPr algn="l"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71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n-US" sz="1200" b="0" i="0" kern="1200">
        <a:solidFill>
          <a:schemeClr val="tx1"/>
        </a:solidFill>
        <a:latin typeface="+mn-lt"/>
        <a:ea typeface="+mn-ea"/>
        <a:cs typeface="Oracle Sans" panose="020B0503020204020204" pitchFamily="34" charset="0"/>
      </a:defRPr>
    </a:lvl1pPr>
    <a:lvl2pPr marL="457200" algn="l" defTabSz="914400" rtl="0" eaLnBrk="1" latinLnBrk="0" hangingPunct="1">
      <a:defRPr lang="en-US" sz="1200" b="0" i="0" kern="1200">
        <a:solidFill>
          <a:schemeClr val="tx1"/>
        </a:solidFill>
        <a:latin typeface="+mn-lt"/>
        <a:ea typeface="+mn-ea"/>
        <a:cs typeface="Oracle Sans" panose="020B0503020204020204" pitchFamily="34" charset="0"/>
      </a:defRPr>
    </a:lvl2pPr>
    <a:lvl3pPr marL="914400" algn="l" defTabSz="914400" rtl="0" eaLnBrk="1" latinLnBrk="0" hangingPunct="1">
      <a:defRPr lang="en-US" sz="1100" kern="1200">
        <a:solidFill>
          <a:schemeClr val="tx1"/>
        </a:solidFill>
        <a:latin typeface="Oracle Sans Light" panose="020B0403020204020204" pitchFamily="34" charset="0"/>
        <a:ea typeface="+mn-ea"/>
        <a:cs typeface="Oracle Sans Light" panose="020B0403020204020204" pitchFamily="34" charset="0"/>
      </a:defRPr>
    </a:lvl3pPr>
    <a:lvl4pPr marL="1371600" algn="l" defTabSz="914400" rtl="0" eaLnBrk="1" latinLnBrk="0" hangingPunct="1">
      <a:defRPr lang="en-US" sz="1050" kern="1200">
        <a:solidFill>
          <a:schemeClr val="tx1"/>
        </a:solidFill>
        <a:latin typeface="Oracle Sans Light" panose="020B0403020204020204" pitchFamily="34" charset="0"/>
        <a:ea typeface="+mn-ea"/>
        <a:cs typeface="Oracle Sans Light" panose="020B0403020204020204" pitchFamily="34" charset="0"/>
      </a:defRPr>
    </a:lvl4pPr>
    <a:lvl5pPr marL="1828800" algn="l" defTabSz="914400" rtl="0" eaLnBrk="1" latinLnBrk="0" hangingPunct="1">
      <a:defRPr lang="en-US" sz="1000" kern="1200">
        <a:solidFill>
          <a:schemeClr val="tx1"/>
        </a:solidFill>
        <a:latin typeface="Oracle Sans Light" panose="020B0403020204020204" pitchFamily="34" charset="0"/>
        <a:ea typeface="+mn-ea"/>
        <a:cs typeface="Oracle Sans Light" panose="020B0403020204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— L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354116D5-B38C-4AB4-ADE4-B383E4F67BCA}"/>
              </a:ext>
            </a:extLst>
          </p:cNvPr>
          <p:cNvGrpSpPr/>
          <p:nvPr userDrawn="1"/>
        </p:nvGrpSpPr>
        <p:grpSpPr>
          <a:xfrm>
            <a:off x="-17918" y="0"/>
            <a:ext cx="144000" cy="6863853"/>
            <a:chOff x="-17918" y="0"/>
            <a:chExt cx="144000" cy="686385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635C7BD-B634-40E7-9F15-360C0C9D320F}"/>
                </a:ext>
              </a:extLst>
            </p:cNvPr>
            <p:cNvSpPr/>
            <p:nvPr userDrawn="1"/>
          </p:nvSpPr>
          <p:spPr>
            <a:xfrm rot="5400000">
              <a:off x="-3377845" y="3359927"/>
              <a:ext cx="6863853" cy="144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80FCAF4-C321-4A5A-94CE-0F2400B084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640" y="0"/>
              <a:ext cx="139442" cy="6858000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D89A905-D611-4D9D-A34E-B5B7B0634E76}"/>
              </a:ext>
            </a:extLst>
          </p:cNvPr>
          <p:cNvSpPr/>
          <p:nvPr userDrawn="1"/>
        </p:nvSpPr>
        <p:spPr>
          <a:xfrm>
            <a:off x="635000" y="3296476"/>
            <a:ext cx="310896" cy="36576"/>
          </a:xfrm>
          <a:prstGeom prst="rect">
            <a:avLst/>
          </a:prstGeom>
          <a:solidFill>
            <a:srgbClr val="D39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1A944"/>
              </a:solidFill>
            </a:endParaRP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88952938-C07D-45A7-83ED-2A50EB565AD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5000" y="3519174"/>
            <a:ext cx="7379447" cy="446064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b="1" i="0" kern="1200" spc="100" baseline="0" dirty="0">
                <a:solidFill>
                  <a:schemeClr val="tx1"/>
                </a:solidFill>
                <a:latin typeface="Oracle Sans" charset="0"/>
                <a:ea typeface="Oracle Sans" charset="0"/>
                <a:cs typeface="Oracle Sans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30" name="Text Placeholder 19">
            <a:extLst>
              <a:ext uri="{FF2B5EF4-FFF2-40B4-BE49-F238E27FC236}">
                <a16:creationId xmlns:a16="http://schemas.microsoft.com/office/drawing/2014/main" id="{ACE47515-EB9B-4EAE-AFCE-854A129DE61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000" y="5240421"/>
            <a:ext cx="7379447" cy="355600"/>
          </a:xfrm>
          <a:prstGeom prst="rect">
            <a:avLst/>
          </a:prstGeom>
        </p:spPr>
        <p:txBody>
          <a:bodyPr l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900" b="0" i="0" kern="1200" spc="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Mon DD, YYYY</a:t>
            </a:r>
          </a:p>
        </p:txBody>
      </p:sp>
      <p:sp>
        <p:nvSpPr>
          <p:cNvPr id="31" name="Text Placeholder 19">
            <a:extLst>
              <a:ext uri="{FF2B5EF4-FFF2-40B4-BE49-F238E27FC236}">
                <a16:creationId xmlns:a16="http://schemas.microsoft.com/office/drawing/2014/main" id="{9EC58F87-479A-4970-8245-444841BC31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5000" y="4939117"/>
            <a:ext cx="7379447" cy="301304"/>
          </a:xfrm>
          <a:prstGeom prst="rect">
            <a:avLst/>
          </a:prstGeom>
        </p:spPr>
        <p:txBody>
          <a:bodyPr lIns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" b="0" i="0" kern="1200" spc="0" baseline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3ED9A51C-8A95-4571-A84F-ED51A279ECE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5000" y="4064603"/>
            <a:ext cx="7379447" cy="446064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b="0" i="0" kern="1200" spc="100" baseline="0" dirty="0">
                <a:solidFill>
                  <a:schemeClr val="tx1"/>
                </a:solidFill>
                <a:latin typeface="Oracle Sans Ultra Light" panose="020B0303020204020204" pitchFamily="34" charset="0"/>
                <a:ea typeface="Oracle Sans Ultra Light" panose="020B0303020204020204" pitchFamily="34" charset="0"/>
                <a:cs typeface="Oracle Sans Ultra Light" panose="020B0303020204020204" pitchFamily="34" charset="0"/>
              </a:defRPr>
            </a:lvl1pPr>
          </a:lstStyle>
          <a:p>
            <a:pPr lvl="0"/>
            <a:r>
              <a:rPr lang="en-US" dirty="0"/>
              <a:t>Subtitle (if needed)</a:t>
            </a:r>
          </a:p>
        </p:txBody>
      </p:sp>
      <p:pic>
        <p:nvPicPr>
          <p:cNvPr id="6" name="Picture 5" descr="A logo with a globe and plane&#10;&#10;Description automatically generated">
            <a:extLst>
              <a:ext uri="{FF2B5EF4-FFF2-40B4-BE49-F238E27FC236}">
                <a16:creationId xmlns:a16="http://schemas.microsoft.com/office/drawing/2014/main" id="{1C19F04C-5F88-EF5E-370D-E9C2175B2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3" y="6262606"/>
            <a:ext cx="1428949" cy="5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31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2BF64-5A14-80BB-9AA1-B6DC5E655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1301A3D-3EBC-8E18-2590-B72CAF678B9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829E2-9FFD-DAEA-8307-2E6C7024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2024, </a:t>
            </a:r>
            <a:r>
              <a:rPr lang="ro-RO"/>
              <a:t>AVIONIC</a:t>
            </a:r>
            <a:r>
              <a:rPr lang="en-US"/>
              <a:t> - Digital Learning for Green Air Transport and Logistics</a:t>
            </a:r>
            <a:endParaRPr lang="en-US" sz="900" kern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96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D9CA1F-CBA7-4068-AFF8-6CD1C3D88C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0CE16-6270-4034-9BCF-C60FF29DF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2025, AVIONIC - Digital Learning for Green Air Transport and Logistics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52ACE17C-04EE-44CF-80D7-B3BFDF6DEE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2" name="Picture 1" descr="A logo with a globe and plane&#10;&#10;Description automatically generated">
            <a:extLst>
              <a:ext uri="{FF2B5EF4-FFF2-40B4-BE49-F238E27FC236}">
                <a16:creationId xmlns:a16="http://schemas.microsoft.com/office/drawing/2014/main" id="{973D445C-D276-2314-2CAA-A0181708C2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3" y="6262606"/>
            <a:ext cx="1428949" cy="581106"/>
          </a:xfrm>
          <a:prstGeom prst="rect">
            <a:avLst/>
          </a:prstGeom>
        </p:spPr>
      </p:pic>
      <p:sp>
        <p:nvSpPr>
          <p:cNvPr id="5" name="Text Field">
            <a:extLst>
              <a:ext uri="{FF2B5EF4-FFF2-40B4-BE49-F238E27FC236}">
                <a16:creationId xmlns:a16="http://schemas.microsoft.com/office/drawing/2014/main" id="{99FEB251-7231-C87A-085A-4F7530A457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892" y="1600200"/>
            <a:ext cx="10993256" cy="451485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775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2">
            <a:extLst>
              <a:ext uri="{FF2B5EF4-FFF2-40B4-BE49-F238E27FC236}">
                <a16:creationId xmlns:a16="http://schemas.microsoft.com/office/drawing/2014/main" id="{55CAA640-65DB-4DF7-AA6F-90EE84D3C812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45480" y="1599566"/>
            <a:ext cx="5000019" cy="40159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D9CA1F-CBA7-4068-AFF8-6CD1C3D88C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0CE16-6270-4034-9BCF-C60FF29DF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2025, AVIONIC - Digital Learning for Green Air Transport and Logistics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00EFD5B-DEF6-49D5-9CD5-13A1F6C74C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2892" y="252422"/>
            <a:ext cx="5000019" cy="82296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05696D5-4C11-4312-B327-E6C93EC3EA1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5590032 w 6096000"/>
              <a:gd name="connsiteY3" fmla="*/ 6858000 h 6858000"/>
              <a:gd name="connsiteX4" fmla="*/ 5590032 w 6096000"/>
              <a:gd name="connsiteY4" fmla="*/ 6355080 h 6858000"/>
              <a:gd name="connsiteX5" fmla="*/ 5087112 w 6096000"/>
              <a:gd name="connsiteY5" fmla="*/ 6355080 h 6858000"/>
              <a:gd name="connsiteX6" fmla="*/ 5087112 w 6096000"/>
              <a:gd name="connsiteY6" fmla="*/ 6858000 h 6858000"/>
              <a:gd name="connsiteX7" fmla="*/ 0 w 6096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5590032" y="6858000"/>
                </a:lnTo>
                <a:lnTo>
                  <a:pt x="5590032" y="6355080"/>
                </a:lnTo>
                <a:lnTo>
                  <a:pt x="5087112" y="6355080"/>
                </a:lnTo>
                <a:lnTo>
                  <a:pt x="50871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D39F5D"/>
          </a:solidFill>
        </p:spPr>
        <p:txBody>
          <a:bodyPr wrap="square" anchor="ctr">
            <a:noAutofit/>
          </a:bodyPr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green globe on a black background&#10;&#10;Description automatically generated">
            <a:extLst>
              <a:ext uri="{FF2B5EF4-FFF2-40B4-BE49-F238E27FC236}">
                <a16:creationId xmlns:a16="http://schemas.microsoft.com/office/drawing/2014/main" id="{3E36C792-97CB-E28A-E05B-645C961D02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022" y="6322570"/>
            <a:ext cx="547728" cy="592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20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CD1F7BC0-72E0-44F5-B8E0-566F2CD049F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D39F5D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lang="en-US" baseline="0">
                <a:solidFill>
                  <a:schemeClr val="bg1"/>
                </a:solidFill>
                <a:latin typeface="Oracle Sans Ultra Light" panose="020B0303020204020204" pitchFamily="34" charset="0"/>
                <a:cs typeface="Oracle Sans Ultra Light" panose="020B0303020204020204" pitchFamily="34" charset="0"/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D9CA1F-CBA7-4068-AFF8-6CD1C3D88C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0CE16-6270-4034-9BCF-C60FF29DF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r>
              <a:rPr lang="en-US" dirty="0"/>
              <a:t>Copyright © 2025, AVIONIC - Digital Learning for Green Air Transport and Logistics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6CBBC7-D858-4B18-815B-A421DEFC1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6128" y="252422"/>
            <a:ext cx="5000020" cy="82296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Content Placeholder 12">
            <a:extLst>
              <a:ext uri="{FF2B5EF4-FFF2-40B4-BE49-F238E27FC236}">
                <a16:creationId xmlns:a16="http://schemas.microsoft.com/office/drawing/2014/main" id="{88825180-0086-4133-98FD-C86A0A848EC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636129" y="1599566"/>
            <a:ext cx="5000019" cy="401593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6BAB28-F5A4-4824-B59D-62E7561C7AFC}"/>
              </a:ext>
            </a:extLst>
          </p:cNvPr>
          <p:cNvSpPr/>
          <p:nvPr userDrawn="1"/>
        </p:nvSpPr>
        <p:spPr>
          <a:xfrm>
            <a:off x="6636128" y="1222312"/>
            <a:ext cx="310896" cy="36576"/>
          </a:xfrm>
          <a:prstGeom prst="rect">
            <a:avLst/>
          </a:prstGeom>
          <a:solidFill>
            <a:srgbClr val="D39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1A944"/>
              </a:solidFill>
            </a:endParaRPr>
          </a:p>
        </p:txBody>
      </p:sp>
      <p:pic>
        <p:nvPicPr>
          <p:cNvPr id="5" name="Picture 4" descr="A logo with a globe and plane&#10;&#10;Description automatically generated">
            <a:extLst>
              <a:ext uri="{FF2B5EF4-FFF2-40B4-BE49-F238E27FC236}">
                <a16:creationId xmlns:a16="http://schemas.microsoft.com/office/drawing/2014/main" id="{B8583CA1-BA3B-1687-DFB9-74A0886F5F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763" y="6262606"/>
            <a:ext cx="1428949" cy="58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>
            <a:extLst>
              <a:ext uri="{FF2B5EF4-FFF2-40B4-BE49-F238E27FC236}">
                <a16:creationId xmlns:a16="http://schemas.microsoft.com/office/drawing/2014/main" id="{8A70F255-3C2A-4AC7-8935-184146E3B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92" y="252422"/>
            <a:ext cx="10993256" cy="82296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Title</a:t>
            </a:r>
          </a:p>
        </p:txBody>
      </p:sp>
      <p:sp>
        <p:nvSpPr>
          <p:cNvPr id="4" name="Text Field">
            <a:extLst>
              <a:ext uri="{FF2B5EF4-FFF2-40B4-BE49-F238E27FC236}">
                <a16:creationId xmlns:a16="http://schemas.microsoft.com/office/drawing/2014/main" id="{E46619B6-A626-4CDA-96E2-B94F4637C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2892" y="1600200"/>
            <a:ext cx="10993256" cy="4514850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08A3F6CD-49F4-D74B-8C7F-D6CA71EFB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2575" y="6396863"/>
            <a:ext cx="365760" cy="36576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45D60D9-5372-5F40-9443-0F9AE5BDC3C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">
            <a:extLst>
              <a:ext uri="{FF2B5EF4-FFF2-40B4-BE49-F238E27FC236}">
                <a16:creationId xmlns:a16="http://schemas.microsoft.com/office/drawing/2014/main" id="{8E003242-6B91-1949-A5CA-15BA57A045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2892" y="6397181"/>
            <a:ext cx="574537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/>
              <a:t>Copyright © 2025, </a:t>
            </a:r>
            <a:r>
              <a:rPr lang="ro-RO" dirty="0"/>
              <a:t>AVIONIC</a:t>
            </a:r>
            <a:r>
              <a:rPr lang="en-US" dirty="0"/>
              <a:t> - Digital Learning for Green Air Transport and Logistics</a:t>
            </a:r>
            <a:endParaRPr lang="en-US" sz="900" kern="1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CD1791-7989-4E04-A775-D4BA1448FB19}"/>
              </a:ext>
            </a:extLst>
          </p:cNvPr>
          <p:cNvSpPr/>
          <p:nvPr userDrawn="1"/>
        </p:nvSpPr>
        <p:spPr>
          <a:xfrm>
            <a:off x="876300" y="0"/>
            <a:ext cx="552450" cy="10191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D2FD5FD-05DB-4313-86D1-77D67407A6BB}"/>
              </a:ext>
            </a:extLst>
          </p:cNvPr>
          <p:cNvGrpSpPr/>
          <p:nvPr userDrawn="1"/>
        </p:nvGrpSpPr>
        <p:grpSpPr>
          <a:xfrm>
            <a:off x="-17918" y="0"/>
            <a:ext cx="144000" cy="6863853"/>
            <a:chOff x="-17918" y="0"/>
            <a:chExt cx="144000" cy="68638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FF3CF7-7CB9-4BB9-92E1-F64DCDB5A269}"/>
                </a:ext>
              </a:extLst>
            </p:cNvPr>
            <p:cNvSpPr/>
            <p:nvPr userDrawn="1"/>
          </p:nvSpPr>
          <p:spPr>
            <a:xfrm rot="5400000">
              <a:off x="-3377845" y="3359927"/>
              <a:ext cx="6863853" cy="1440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FFD17F5-A47D-40F7-AAE9-54F16D3DAB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640" y="0"/>
              <a:ext cx="139442" cy="68580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8352572-1025-4A11-8497-65170D5B80EF}"/>
              </a:ext>
            </a:extLst>
          </p:cNvPr>
          <p:cNvSpPr/>
          <p:nvPr userDrawn="1"/>
        </p:nvSpPr>
        <p:spPr>
          <a:xfrm>
            <a:off x="642892" y="1222312"/>
            <a:ext cx="310896" cy="36576"/>
          </a:xfrm>
          <a:prstGeom prst="rect">
            <a:avLst/>
          </a:prstGeom>
          <a:solidFill>
            <a:srgbClr val="D39F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1A94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406" r:id="rId2"/>
    <p:sldLayoutId id="2147484405" r:id="rId3"/>
    <p:sldLayoutId id="2147484376" r:id="rId4"/>
    <p:sldLayoutId id="2147484377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lang="en-US" sz="3200" b="1" i="0" kern="1200" baseline="0" dirty="0">
          <a:solidFill>
            <a:schemeClr val="tx1"/>
          </a:solidFill>
          <a:latin typeface="+mn-lt"/>
          <a:ea typeface="+mn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Tx/>
        <a:buSzTx/>
        <a:buFont typeface="System Font Regular"/>
        <a:buNone/>
        <a:tabLst/>
        <a:defRPr sz="18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1pPr>
      <a:lvl2pPr marL="365760" marR="0" indent="-182880" algn="l" defTabSz="914400" rtl="0" eaLnBrk="1" fontAlgn="auto" latinLnBrk="0" hangingPunct="1">
        <a:lnSpc>
          <a:spcPct val="110000"/>
        </a:lnSpc>
        <a:spcBef>
          <a:spcPts val="600"/>
        </a:spcBef>
        <a:spcAft>
          <a:spcPts val="0"/>
        </a:spcAft>
        <a:buClr>
          <a:srgbClr val="D39F5D"/>
        </a:buClr>
        <a:buSzPct val="100000"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2pPr>
      <a:lvl3pPr marL="547688" marR="0" indent="-182563" algn="l" defTabSz="914400" rtl="0" eaLnBrk="1" fontAlgn="auto" latinLnBrk="0" hangingPunct="1">
        <a:lnSpc>
          <a:spcPct val="110000"/>
        </a:lnSpc>
        <a:spcBef>
          <a:spcPts val="400"/>
        </a:spcBef>
        <a:spcAft>
          <a:spcPts val="0"/>
        </a:spcAft>
        <a:buClr>
          <a:srgbClr val="D39F5D"/>
        </a:buClr>
        <a:buSzPct val="100000"/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3pPr>
      <a:lvl4pPr marL="730250" marR="0" indent="-182563" algn="l" defTabSz="914400" rtl="0" eaLnBrk="1" fontAlgn="auto" latinLnBrk="0" hangingPunct="1">
        <a:lnSpc>
          <a:spcPct val="110000"/>
        </a:lnSpc>
        <a:spcBef>
          <a:spcPts val="400"/>
        </a:spcBef>
        <a:spcAft>
          <a:spcPts val="0"/>
        </a:spcAft>
        <a:buClr>
          <a:srgbClr val="D39F5D"/>
        </a:buClr>
        <a:buSzPct val="100000"/>
        <a:buFont typeface="Arial" panose="020B0604020202020204" pitchFamily="34" charset="0"/>
        <a:buChar char="•"/>
        <a:tabLst/>
        <a:defRPr sz="140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4pPr>
      <a:lvl5pPr marL="914400" marR="0" indent="-182880" algn="l" defTabSz="914400" rtl="0" eaLnBrk="1" fontAlgn="auto" latinLnBrk="0" hangingPunct="1">
        <a:lnSpc>
          <a:spcPct val="110000"/>
        </a:lnSpc>
        <a:spcBef>
          <a:spcPts val="400"/>
        </a:spcBef>
        <a:spcAft>
          <a:spcPts val="0"/>
        </a:spcAft>
        <a:buClr>
          <a:srgbClr val="D39F5D"/>
        </a:buClr>
        <a:buSzTx/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5pPr>
      <a:lvl6pPr marL="1097280" indent="-182880" algn="l" defTabSz="914400" rtl="0" eaLnBrk="1" latinLnBrk="0" hangingPunct="1">
        <a:lnSpc>
          <a:spcPct val="95000"/>
        </a:lnSpc>
        <a:spcBef>
          <a:spcPts val="400"/>
        </a:spcBef>
        <a:spcAft>
          <a:spcPts val="0"/>
        </a:spcAft>
        <a:buSzPct val="100000"/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6pPr>
      <a:lvl7pPr marL="1280160" indent="-182880" algn="l" defTabSz="914400" rtl="0" eaLnBrk="1" latinLnBrk="0" hangingPunct="1">
        <a:lnSpc>
          <a:spcPct val="95000"/>
        </a:lnSpc>
        <a:spcBef>
          <a:spcPts val="400"/>
        </a:spcBef>
        <a:spcAft>
          <a:spcPts val="0"/>
        </a:spcAft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Oracle Sans Light" panose="020B0403020204020204" pitchFamily="34" charset="0"/>
          <a:ea typeface="+mn-ea"/>
          <a:cs typeface="Oracle Sans Light" panose="020B0403020204020204" pitchFamily="34" charset="0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008" userDrawn="1">
          <p15:clr>
            <a:srgbClr val="F26B43"/>
          </p15:clr>
        </p15:guide>
        <p15:guide id="4" orient="horz" pos="3852" userDrawn="1">
          <p15:clr>
            <a:srgbClr val="F26B43"/>
          </p15:clr>
        </p15:guide>
        <p15:guide id="5" pos="480" userDrawn="1">
          <p15:clr>
            <a:srgbClr val="F26B43"/>
          </p15:clr>
        </p15:guide>
        <p15:guide id="6" orient="horz" pos="795" userDrawn="1">
          <p15:clr>
            <a:srgbClr val="F26B43"/>
          </p15:clr>
        </p15:guide>
        <p15:guide id="7" orient="horz" pos="590" userDrawn="1">
          <p15:clr>
            <a:srgbClr val="F26B43"/>
          </p15:clr>
        </p15:guide>
        <p15:guide id="8" pos="721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7894D29-D111-4339-9BA1-60BE6564B3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4999" y="1897364"/>
            <a:ext cx="8933544" cy="446064"/>
          </a:xfrm>
        </p:spPr>
        <p:txBody>
          <a:bodyPr/>
          <a:lstStyle/>
          <a:p>
            <a:pPr lvl="0"/>
            <a:r>
              <a:rPr lang="en-US" sz="4000" dirty="0"/>
              <a:t>Teaching Ergonomics within 3D scenes thanks to motion capture and VR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3DB8F-98BD-4EC9-BF90-E5E4505E3B6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000" y="4064764"/>
            <a:ext cx="7379447" cy="355600"/>
          </a:xfrm>
        </p:spPr>
        <p:txBody>
          <a:bodyPr/>
          <a:lstStyle/>
          <a:p>
            <a:pPr lvl="0"/>
            <a:r>
              <a:rPr lang="en-US" sz="1600" dirty="0"/>
              <a:t>21</a:t>
            </a:r>
            <a:r>
              <a:rPr lang="en-US" sz="1600" baseline="30000" dirty="0"/>
              <a:t>st</a:t>
            </a:r>
            <a:r>
              <a:rPr lang="en-US" sz="1600" dirty="0"/>
              <a:t> January 2025</a:t>
            </a:r>
          </a:p>
          <a:p>
            <a:pPr lvl="0"/>
            <a:r>
              <a:rPr lang="en-US" sz="1600" dirty="0"/>
              <a:t>Bucharest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A6F98-D643-4CEA-B7B2-782B782CA6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5000" y="3654602"/>
            <a:ext cx="7379447" cy="301304"/>
          </a:xfrm>
        </p:spPr>
        <p:txBody>
          <a:bodyPr/>
          <a:lstStyle/>
          <a:p>
            <a:pPr lvl="0"/>
            <a:r>
              <a:rPr lang="fr-BE" sz="1800" dirty="0"/>
              <a:t>François </a:t>
            </a:r>
            <a:r>
              <a:rPr lang="fr-BE" sz="1800" dirty="0" err="1"/>
              <a:t>Marmier</a:t>
            </a:r>
            <a:r>
              <a:rPr lang="fr-BE" sz="1800" dirty="0"/>
              <a:t>, Associate Professor, Strasbourg Université</a:t>
            </a:r>
          </a:p>
        </p:txBody>
      </p:sp>
    </p:spTree>
    <p:extLst>
      <p:ext uri="{BB962C8B-B14F-4D97-AF65-F5344CB8AC3E}">
        <p14:creationId xmlns:p14="http://schemas.microsoft.com/office/powerpoint/2010/main" val="423536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oxes on conveyor belt&#10;&#10;Description automatically generated">
            <a:extLst>
              <a:ext uri="{FF2B5EF4-FFF2-40B4-BE49-F238E27FC236}">
                <a16:creationId xmlns:a16="http://schemas.microsoft.com/office/drawing/2014/main" id="{A51BCA7B-8892-C1B9-9897-146615C8CB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806" r="23194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B80C3B-1674-449D-C907-5A11CABC950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2575" y="6396863"/>
            <a:ext cx="365760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5D60D9-5372-5F40-9443-0F9AE5BDC3C8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090DBB-5542-FA73-2C44-A505CB060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892" y="6397181"/>
            <a:ext cx="574537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© 2025, AVIONIC - Digital Learning for Green Air Transport and Logistics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315E930A-DFF3-5544-D90A-AE0B977DE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128" y="252422"/>
            <a:ext cx="5000020" cy="822960"/>
          </a:xfrm>
        </p:spPr>
        <p:txBody>
          <a:bodyPr anchor="b">
            <a:normAutofit/>
          </a:bodyPr>
          <a:lstStyle/>
          <a:p>
            <a:r>
              <a:rPr lang="en-US" sz="2700" dirty="0"/>
              <a:t>3D scenes and experiential immersive environments delivered 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13506F0-88C6-1B83-C4B4-464E8FEE9B2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636129" y="1599566"/>
            <a:ext cx="5000019" cy="4015938"/>
          </a:xfrm>
        </p:spPr>
        <p:txBody>
          <a:bodyPr>
            <a:normAutofit/>
          </a:bodyPr>
          <a:lstStyle/>
          <a:p>
            <a:r>
              <a:rPr lang="en-US" b="0" dirty="0"/>
              <a:t>Ergonomics analysis thanks to the technological brick ergonom.io developed by University of Strasbourg and </a:t>
            </a:r>
            <a:r>
              <a:rPr lang="en-US" b="0" dirty="0" err="1"/>
              <a:t>ICube</a:t>
            </a:r>
            <a:r>
              <a:rPr lang="en-US" b="0" dirty="0"/>
              <a:t> Lab.</a:t>
            </a:r>
          </a:p>
          <a:p>
            <a:endParaRPr lang="en-US" b="0" dirty="0"/>
          </a:p>
          <a:p>
            <a:r>
              <a:rPr lang="en-US" dirty="0"/>
              <a:t>Deliverables</a:t>
            </a:r>
            <a:r>
              <a:rPr lang="en-US" b="0" dirty="0"/>
              <a:t>:</a:t>
            </a:r>
          </a:p>
          <a:p>
            <a:r>
              <a:rPr lang="en-US" b="0" dirty="0"/>
              <a:t>1 immersive scene with VR rendering within the aircraft (gameable with a headset + PC) – bundle available</a:t>
            </a:r>
          </a:p>
          <a:p>
            <a:r>
              <a:rPr lang="en-US" b="0" dirty="0"/>
              <a:t>1 immersive scene with VR rendering with the technical rooms for baggage handling</a:t>
            </a:r>
          </a:p>
          <a:p>
            <a:r>
              <a:rPr lang="en-US" b="0" dirty="0"/>
              <a:t>1 immersive scene with VR rendering for baggage handling within the hold of the aircraft</a:t>
            </a:r>
          </a:p>
          <a:p>
            <a:r>
              <a:rPr lang="en-US" b="0" dirty="0"/>
              <a:t>1 MCQ with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BF24C4-07BF-D832-9EE7-256BD4FDA1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2575" y="6396863"/>
            <a:ext cx="365760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5D60D9-5372-5F40-9443-0F9AE5BDC3C8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204325-0036-F1AD-BD43-A80B45A2D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892" y="6397181"/>
            <a:ext cx="574537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© 2025, AVIONIC - Digital Learning for Green Air Transport and Logistics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D0FD131-3087-DEAC-BF94-A48BCAA3A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92" y="252422"/>
            <a:ext cx="10993256" cy="822960"/>
          </a:xfrm>
        </p:spPr>
        <p:txBody>
          <a:bodyPr anchor="b">
            <a:normAutofit/>
          </a:bodyPr>
          <a:lstStyle/>
          <a:p>
            <a:r>
              <a:rPr lang="en-US" dirty="0"/>
              <a:t>Example</a:t>
            </a:r>
          </a:p>
        </p:txBody>
      </p:sp>
      <p:pic>
        <p:nvPicPr>
          <p:cNvPr id="8" name="Extrait_15">
            <a:hlinkClick r:id="" action="ppaction://media"/>
            <a:extLst>
              <a:ext uri="{FF2B5EF4-FFF2-40B4-BE49-F238E27FC236}">
                <a16:creationId xmlns:a16="http://schemas.microsoft.com/office/drawing/2014/main" id="{E6D0A1C2-3D06-7C19-1CCA-CF0C1D5CFC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992" y="1600200"/>
            <a:ext cx="10561055" cy="4514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326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D2CC8A-A100-78B9-144D-A3A042A93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2C6F92-5C9C-9CEF-6979-D2C66D3B8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2025, AVIONIC - Digital Learning for Green Air Transport and Logistics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C10E26-BB7A-73E8-0FC5-00146FA85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and benefits of using 3D and VR for teaching ergonomics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D229C6-2AB9-B496-1773-C004377162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Necessity to hybrid traditional learning contexts of ergonomics with new solutions</a:t>
            </a:r>
          </a:p>
          <a:p>
            <a:pPr marL="342900" lvl="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Using 3D and VR give new insights to the practitioners and students: the interactivity of 3D and VR technologies boosts student engagement, making learning more captivating than traditional methods.</a:t>
            </a:r>
          </a:p>
          <a:p>
            <a:pPr marL="342900" lvl="0" indent="-342900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immersion: </a:t>
            </a:r>
            <a:r>
              <a:rPr lang="en-US" sz="2000" kern="0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 recreates complex work environments with high realism, allowing practitioners to interact with their surroundings as they would in real life</a:t>
            </a:r>
            <a:endParaRPr lang="en-US" sz="2000" kern="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2000" b="1" dirty="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Scenario adaptability thanks to parametric 3D models</a:t>
            </a:r>
            <a:endParaRPr lang="en-US" sz="2000" kern="800" dirty="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0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54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D3EAB84-E216-4490-9F1F-25DDB3A510A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645480" y="1599566"/>
            <a:ext cx="5000019" cy="4015938"/>
          </a:xfrm>
        </p:spPr>
        <p:txBody>
          <a:bodyPr>
            <a:normAutofit/>
          </a:bodyPr>
          <a:lstStyle/>
          <a:p>
            <a:pPr lvl="0"/>
            <a:r>
              <a:rPr lang="en-US" sz="2000" dirty="0"/>
              <a:t>Gamification elements in VR motivate stakeholders while assessing their skills in simulated situations.</a:t>
            </a:r>
          </a:p>
          <a:p>
            <a:pPr lvl="0"/>
            <a:r>
              <a:rPr lang="en-US" sz="2000" dirty="0"/>
              <a:t>Visualization and understanding of abstract concepts and environments</a:t>
            </a:r>
          </a:p>
          <a:p>
            <a:pPr lvl="0"/>
            <a:r>
              <a:rPr lang="en-US" sz="2000" dirty="0"/>
              <a:t>Decision-Making Skills Development with immersive context: to choose the right solution for the right context.</a:t>
            </a:r>
          </a:p>
          <a:p>
            <a:pPr lvl="0"/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FF8412-9739-4DFA-9D5A-D2AB42EF21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2575" y="6396863"/>
            <a:ext cx="365760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5D60D9-5372-5F40-9443-0F9AE5BDC3C8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B804387-756F-DDB7-A0C6-CE541C6EF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892" y="6397181"/>
            <a:ext cx="574537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Copyright © 2024, </a:t>
            </a:r>
            <a:r>
              <a:rPr lang="ro-RO" dirty="0"/>
              <a:t>AVIONIC</a:t>
            </a:r>
            <a:r>
              <a:rPr lang="en-US" dirty="0"/>
              <a:t> - Digital Learning for Green Air Transport and Logistics</a:t>
            </a:r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37E6A57-343D-4443-B4DC-C2D8887A4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92" y="252422"/>
            <a:ext cx="5000019" cy="822960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Context and benefits of using 3D and VR for teaching ergonomics</a:t>
            </a:r>
          </a:p>
        </p:txBody>
      </p:sp>
      <p:pic>
        <p:nvPicPr>
          <p:cNvPr id="6146" name="Picture 2" descr="A person wearing a virtual reality headset&#10;&#10;Description automatically generated">
            <a:extLst>
              <a:ext uri="{FF2B5EF4-FFF2-40B4-BE49-F238E27FC236}">
                <a16:creationId xmlns:a16="http://schemas.microsoft.com/office/drawing/2014/main" id="{403A21F7-2B2A-428C-A698-8FCA55242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5" r="32438"/>
          <a:stretch/>
        </p:blipFill>
        <p:spPr bwMode="auto">
          <a:xfrm>
            <a:off x="6096000" y="10"/>
            <a:ext cx="6096000" cy="685799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5590032 w 6096000"/>
              <a:gd name="connsiteY3" fmla="*/ 6858000 h 6858000"/>
              <a:gd name="connsiteX4" fmla="*/ 5590032 w 6096000"/>
              <a:gd name="connsiteY4" fmla="*/ 6355080 h 6858000"/>
              <a:gd name="connsiteX5" fmla="*/ 5087112 w 6096000"/>
              <a:gd name="connsiteY5" fmla="*/ 6355080 h 6858000"/>
              <a:gd name="connsiteX6" fmla="*/ 5087112 w 6096000"/>
              <a:gd name="connsiteY6" fmla="*/ 6858000 h 6858000"/>
              <a:gd name="connsiteX7" fmla="*/ 0 w 6096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5590032" y="6858000"/>
                </a:lnTo>
                <a:lnTo>
                  <a:pt x="5590032" y="6355080"/>
                </a:lnTo>
                <a:lnTo>
                  <a:pt x="5087112" y="6355080"/>
                </a:lnTo>
                <a:lnTo>
                  <a:pt x="508711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3930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DE1929A-3D09-2A4B-462B-7D9BCEF79E8F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r>
              <a:rPr lang="en-US" sz="2000" dirty="0"/>
              <a:t>Real life scenarios captured thank to motion capture suit in July 2024 in Bucharest at Henri-</a:t>
            </a:r>
            <a:r>
              <a:rPr lang="en-US" sz="2000" dirty="0" err="1"/>
              <a:t>Coandă</a:t>
            </a:r>
            <a:r>
              <a:rPr lang="en-US" sz="2000" dirty="0"/>
              <a:t> international airport.</a:t>
            </a:r>
          </a:p>
          <a:p>
            <a:pPr lvl="1"/>
            <a:r>
              <a:rPr lang="en-US" sz="2000" dirty="0"/>
              <a:t>-&gt; special thanks to Christian and his team for the warm welcome!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AD72D1-2171-709F-85AD-136F7C6963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B334EA-0E00-40A4-E032-72BD16262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2025, AVIONIC - Digital Learning for Green Air Transport and Logistics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18785ED-8705-D7D9-773A-7334C663A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Context and benefits of using 3D and VR for teaching ergonomics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132D800-2092-EABC-0773-B273FB6F415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Image 22">
            <a:extLst>
              <a:ext uri="{FF2B5EF4-FFF2-40B4-BE49-F238E27FC236}">
                <a16:creationId xmlns:a16="http://schemas.microsoft.com/office/drawing/2014/main" id="{7DA494FA-C9F4-A98A-A398-785EB81F65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66255"/>
            <a:ext cx="6116785" cy="275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0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432543C-6C43-55FB-339B-5B2C361AA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Motion capture: suit calibration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017E0F-3C2E-0239-31BC-52E44408F1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0CA85C-9D37-474B-41F7-8575E2132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2025, AVIONIC - Digital Learning for Green Air Transport and Logistics</a:t>
            </a:r>
            <a:endParaRPr lang="en-US" dirty="0"/>
          </a:p>
        </p:txBody>
      </p:sp>
      <p:pic>
        <p:nvPicPr>
          <p:cNvPr id="8" name="Image 5">
            <a:extLst>
              <a:ext uri="{FF2B5EF4-FFF2-40B4-BE49-F238E27FC236}">
                <a16:creationId xmlns:a16="http://schemas.microsoft.com/office/drawing/2014/main" id="{7928E301-3E2B-6421-24DA-33507F8761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271" y="1484650"/>
            <a:ext cx="3474252" cy="4629322"/>
          </a:xfrm>
          <a:prstGeom prst="rect">
            <a:avLst/>
          </a:prstGeom>
        </p:spPr>
      </p:pic>
      <p:pic>
        <p:nvPicPr>
          <p:cNvPr id="9" name="Image 6">
            <a:extLst>
              <a:ext uri="{FF2B5EF4-FFF2-40B4-BE49-F238E27FC236}">
                <a16:creationId xmlns:a16="http://schemas.microsoft.com/office/drawing/2014/main" id="{648F815F-9786-0DC1-D864-A10F926BAA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234" y="1484651"/>
            <a:ext cx="3474252" cy="462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5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AF3E8E-3E32-085E-C306-7E438D3EC92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2575" y="6396863"/>
            <a:ext cx="365760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5D60D9-5372-5F40-9443-0F9AE5BDC3C8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E59BEEC0-B500-1423-6115-4B171E472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92" y="252422"/>
            <a:ext cx="10993256" cy="822960"/>
          </a:xfrm>
        </p:spPr>
        <p:txBody>
          <a:bodyPr/>
          <a:lstStyle/>
          <a:p>
            <a:r>
              <a:rPr lang="en-US" dirty="0"/>
              <a:t>Motion capture: in the aircraft </a:t>
            </a:r>
          </a:p>
        </p:txBody>
      </p:sp>
      <p:pic>
        <p:nvPicPr>
          <p:cNvPr id="5" name="Image 3" descr="A person standing next to a plane&#10;&#10;Description automatically generated">
            <a:extLst>
              <a:ext uri="{FF2B5EF4-FFF2-40B4-BE49-F238E27FC236}">
                <a16:creationId xmlns:a16="http://schemas.microsoft.com/office/drawing/2014/main" id="{4146BBE2-242F-9F75-85B0-31C6CEF848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020" y="1600200"/>
            <a:ext cx="10033000" cy="4514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232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47E8FD-DD15-5033-4C2D-3FF07D66A0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5D60D9-5372-5F40-9443-0F9AE5BDC3C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E5A29-5A15-AF55-00C6-1C015F7AE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2025, AVIONIC - Digital Learning for Green Air Transport and Logistics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CF0C82A-0D8A-D7ED-4068-0D5F1A848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Motion capture: at the baggage handling underground facilities</a:t>
            </a:r>
          </a:p>
        </p:txBody>
      </p:sp>
      <p:pic>
        <p:nvPicPr>
          <p:cNvPr id="6" name="Image 3">
            <a:extLst>
              <a:ext uri="{FF2B5EF4-FFF2-40B4-BE49-F238E27FC236}">
                <a16:creationId xmlns:a16="http://schemas.microsoft.com/office/drawing/2014/main" id="{90F2CB55-0A58-7429-3C04-6903D0B412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45" y="1300329"/>
            <a:ext cx="3672408" cy="4893359"/>
          </a:xfrm>
          <a:prstGeom prst="rect">
            <a:avLst/>
          </a:prstGeom>
        </p:spPr>
      </p:pic>
      <p:pic>
        <p:nvPicPr>
          <p:cNvPr id="7" name="Image 5">
            <a:extLst>
              <a:ext uri="{FF2B5EF4-FFF2-40B4-BE49-F238E27FC236}">
                <a16:creationId xmlns:a16="http://schemas.microsoft.com/office/drawing/2014/main" id="{020829AD-C740-4B6E-71A7-B69CA9A50D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987" y="1300328"/>
            <a:ext cx="6520235" cy="489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3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CE14624-C42C-9A1A-3889-8E5ED357A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92" y="252422"/>
            <a:ext cx="10993256" cy="822960"/>
          </a:xfrm>
        </p:spPr>
        <p:txBody>
          <a:bodyPr anchor="ctr">
            <a:normAutofit/>
          </a:bodyPr>
          <a:lstStyle/>
          <a:p>
            <a:r>
              <a:rPr lang="en-US" dirty="0"/>
              <a:t>VR rendering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A1E785-E2C9-3C89-0564-862231F22F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2575" y="6396863"/>
            <a:ext cx="365760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5D60D9-5372-5F40-9443-0F9AE5BDC3C8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6AF900-3F20-2126-EFEB-FEE8D2986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892" y="6397181"/>
            <a:ext cx="574537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© 2025, AVIONIC - Digital Learning for Green Air Transport and Logistics</a:t>
            </a:r>
          </a:p>
        </p:txBody>
      </p:sp>
      <p:pic>
        <p:nvPicPr>
          <p:cNvPr id="6" name="Image 4" descr="A computer screen shot of a computer game&#10;&#10;Description automatically generated">
            <a:extLst>
              <a:ext uri="{FF2B5EF4-FFF2-40B4-BE49-F238E27FC236}">
                <a16:creationId xmlns:a16="http://schemas.microsoft.com/office/drawing/2014/main" id="{DFE1F721-630C-2DED-BFF6-474D79D47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6" r="24632" b="2"/>
          <a:stretch/>
        </p:blipFill>
        <p:spPr>
          <a:xfrm>
            <a:off x="642892" y="1265882"/>
            <a:ext cx="5306128" cy="4352544"/>
          </a:xfrm>
          <a:prstGeom prst="rect">
            <a:avLst/>
          </a:prstGeom>
          <a:noFill/>
        </p:spPr>
      </p:pic>
      <p:pic>
        <p:nvPicPr>
          <p:cNvPr id="7" name="Image 4">
            <a:extLst>
              <a:ext uri="{FF2B5EF4-FFF2-40B4-BE49-F238E27FC236}">
                <a16:creationId xmlns:a16="http://schemas.microsoft.com/office/drawing/2014/main" id="{61AA91E1-1D7B-4B02-C2A1-A0CB31B47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45" r="24482" b="2"/>
          <a:stretch/>
        </p:blipFill>
        <p:spPr>
          <a:xfrm>
            <a:off x="6330020" y="1265882"/>
            <a:ext cx="5306128" cy="4352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72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FCD828-9D8F-1D30-BB92-5589A4B6C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4D76EF2-422E-AD91-55C8-EA7B30454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892" y="252422"/>
            <a:ext cx="10993256" cy="822960"/>
          </a:xfrm>
        </p:spPr>
        <p:txBody>
          <a:bodyPr anchor="ctr">
            <a:normAutofit/>
          </a:bodyPr>
          <a:lstStyle/>
          <a:p>
            <a:r>
              <a:rPr lang="en-US" dirty="0"/>
              <a:t>VR rendering with joints scores live visualization (VR headset)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C34245-FB34-49AC-6DD0-8BBD1C789AF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82575" y="6396863"/>
            <a:ext cx="365760" cy="36576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5D60D9-5372-5F40-9443-0F9AE5BDC3C8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E922F-FC07-8D7F-DE80-C9A230EF5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2892" y="6397181"/>
            <a:ext cx="5745379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Copyright © 2025, AVIONIC - Digital Learning for Green Air Transport and Logistics</a:t>
            </a:r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2AED3F90-9EB9-DF34-3AA2-F7AAD0D886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0" r="16277" b="2"/>
          <a:stretch/>
        </p:blipFill>
        <p:spPr>
          <a:xfrm>
            <a:off x="642892" y="1265882"/>
            <a:ext cx="5306128" cy="4352544"/>
          </a:xfrm>
          <a:prstGeom prst="rect">
            <a:avLst/>
          </a:prstGeom>
          <a:noFill/>
        </p:spPr>
      </p:pic>
      <p:pic>
        <p:nvPicPr>
          <p:cNvPr id="6" name="Image 4" descr="A computer screen shot of a computer screen&#10;&#10;Description automatically generated">
            <a:extLst>
              <a:ext uri="{FF2B5EF4-FFF2-40B4-BE49-F238E27FC236}">
                <a16:creationId xmlns:a16="http://schemas.microsoft.com/office/drawing/2014/main" id="{3F453A91-3E86-31BD-FA0A-092B8F6A7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92" r="13535" b="2"/>
          <a:stretch/>
        </p:blipFill>
        <p:spPr>
          <a:xfrm>
            <a:off x="6330020" y="1265882"/>
            <a:ext cx="5306128" cy="43525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7964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arent Master Pillars">
  <a:themeElements>
    <a:clrScheme name="Oracle Redwood 06-2020">
      <a:dk1>
        <a:srgbClr val="312D2A"/>
      </a:dk1>
      <a:lt1>
        <a:srgbClr val="FCFBFA"/>
      </a:lt1>
      <a:dk2>
        <a:srgbClr val="312D2A"/>
      </a:dk2>
      <a:lt2>
        <a:srgbClr val="FCFBFA"/>
      </a:lt2>
      <a:accent1>
        <a:srgbClr val="C74634"/>
      </a:accent1>
      <a:accent2>
        <a:srgbClr val="FACD62"/>
      </a:accent2>
      <a:accent3>
        <a:srgbClr val="94AFAF"/>
      </a:accent3>
      <a:accent4>
        <a:srgbClr val="2B6242"/>
      </a:accent4>
      <a:accent5>
        <a:srgbClr val="AE562C"/>
      </a:accent5>
      <a:accent6>
        <a:srgbClr val="759C6C"/>
      </a:accent6>
      <a:hlink>
        <a:srgbClr val="2C5967"/>
      </a:hlink>
      <a:folHlink>
        <a:srgbClr val="2C5967"/>
      </a:folHlink>
    </a:clrScheme>
    <a:fontScheme name="Oracle">
      <a:majorFont>
        <a:latin typeface="Georgia"/>
        <a:ea typeface=""/>
        <a:cs typeface=""/>
      </a:majorFont>
      <a:minorFont>
        <a:latin typeface="Oracle Sans"/>
        <a:ea typeface=""/>
        <a:cs typeface=""/>
      </a:minorFont>
    </a:fontScheme>
    <a:fmtScheme name="Flat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>
            <a:shade val="65000"/>
          </a:schemeClr>
        </a:solidFill>
      </a:fillStyleLst>
      <a:lnStyleLst>
        <a:ln w="3175" cap="flat" cmpd="sng" algn="ctr">
          <a:solidFill>
            <a:schemeClr val="phClr">
              <a:shade val="65000"/>
            </a:schemeClr>
          </a:solidFill>
          <a:prstDash val="solid"/>
        </a:ln>
        <a:ln w="3175" cap="flat" cmpd="sng" algn="ctr">
          <a:solidFill>
            <a:schemeClr val="phClr"/>
          </a:solidFill>
          <a:prstDash val="solid"/>
        </a:ln>
        <a:ln w="0" cap="flat" cmpd="sng" algn="ctr">
          <a:noFill/>
        </a:ln>
      </a:lnStyleLst>
      <a:effectStyleLst>
        <a:effectStyle>
          <a:effectLst>
            <a:blur/>
          </a:effectLst>
        </a:effectStyle>
        <a:effectStyle>
          <a:effectLst>
            <a:blur/>
          </a:effectLst>
        </a:effectStyle>
        <a:effectStyle>
          <a:effectLst>
            <a:fillOverlay blend="darken">
              <a:solidFill>
                <a:schemeClr val="phClr">
                  <a:shade val="30000"/>
                </a:schemeClr>
              </a:solidFill>
            </a:fillOverlay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custClrLst>
    <a:custClr name="Ocean">
      <a:srgbClr val="2C5967"/>
    </a:custClr>
    <a:custClr name="Surf">
      <a:srgbClr val="41817E"/>
    </a:custClr>
    <a:custClr name="Sand">
      <a:srgbClr val="E5DBBE"/>
    </a:custClr>
    <a:custClr name="Pebble">
      <a:srgbClr val="8B8580"/>
    </a:custClr>
    <a:custClr name="Granite">
      <a:srgbClr val="67605B"/>
    </a:custClr>
    <a:custClr name="Position 6">
      <a:srgbClr val="FFFFFF"/>
    </a:custClr>
    <a:custClr name="Highlight/hyperlink dark theme">
      <a:srgbClr val="FACD62"/>
    </a:custClr>
    <a:custClr name="Highlight/numbered list light theme">
      <a:srgbClr val="AE562C"/>
    </a:custClr>
    <a:custClr name="Hyperlink light theme (default)">
      <a:srgbClr val="2C5967"/>
    </a:custClr>
    <a:custClr name="Numbered list dark theme">
      <a:srgbClr val="759C6C"/>
    </a:custClr>
    <a:custClr name="Brand: Neutral 30">
      <a:srgbClr val="F1EFED"/>
    </a:custClr>
    <a:custClr name="Developer: Pebble 30">
      <a:srgbClr val="E7F0FD"/>
    </a:custClr>
    <a:custClr name="Database: Slate 30">
      <a:srgbClr val="E7F2F2"/>
    </a:custClr>
    <a:custClr name="Cloud Platform: Pine 30">
      <a:srgbClr val="E0F5E7"/>
    </a:custClr>
    <a:custClr name="Finance / Operations: Teal 30">
      <a:srgbClr val="E8F1F0"/>
    </a:custClr>
    <a:custClr name="NetSuite: Ocean 30">
      <a:srgbClr val="E7F2F5"/>
    </a:custClr>
    <a:custClr name="GBU: Lilac 30">
      <a:srgbClr val="EBEFFE"/>
    </a:custClr>
    <a:custClr name="CX/Marketing: Plum 30">
      <a:srgbClr val="F5ECFB"/>
    </a:custClr>
    <a:custClr name="HCM/HR: Rose 30">
      <a:srgbClr val="FBECEF"/>
    </a:custClr>
    <a:custClr name="SCM: Sienna 30">
      <a:srgbClr val="FCEDD9"/>
    </a:custClr>
    <a:custClr name="Brand: Neutral 70">
      <a:srgbClr val="AEA8A2"/>
    </a:custClr>
    <a:custClr name="Developer: Pebble 70">
      <a:srgbClr val="A2AAB6"/>
    </a:custClr>
    <a:custClr name="Database: Slate 70">
      <a:srgbClr val="99ADAE"/>
    </a:custClr>
    <a:custClr name="Cloud Platform: Pine 70">
      <a:srgbClr val="86B596"/>
    </a:custClr>
    <a:custClr name="Finance / Operations: Teal 70">
      <a:srgbClr val="89B2B0"/>
    </a:custClr>
    <a:custClr name="NetSuite: Ocean 70">
      <a:srgbClr val="81B2C3"/>
    </a:custClr>
    <a:custClr name="GBU: Lilac 70">
      <a:srgbClr val="A0A9C5"/>
    </a:custClr>
    <a:custClr name="CX/Marketing: Plum 70">
      <a:srgbClr val="B7A1C4"/>
    </a:custClr>
    <a:custClr name="HCM/HR: Rose 70">
      <a:srgbClr val="CE9BA7"/>
    </a:custClr>
    <a:custClr name="SCM: Sienna 70">
      <a:srgbClr val="D39F5D"/>
    </a:custClr>
    <a:custClr name="Brand: Neutral 140">
      <a:srgbClr val="514C47"/>
    </a:custClr>
    <a:custClr name="Developer: Pebble 140">
      <a:srgbClr val="494D53"/>
    </a:custClr>
    <a:custClr name="Database: Slate 140">
      <a:srgbClr val="464F4F"/>
    </a:custClr>
    <a:custClr name="Cloud Platform: Pine 140">
      <a:srgbClr val="33553C"/>
    </a:custClr>
    <a:custClr name="Finance / Operations: Teal 140">
      <a:srgbClr val="315357"/>
    </a:custClr>
    <a:custClr name="NetSuite: Ocean 140">
      <a:srgbClr val="2C5266"/>
    </a:custClr>
    <a:custClr name="GBU: Lilac 140">
      <a:srgbClr val="464C68"/>
    </a:custClr>
    <a:custClr name="CX/Marketing: Plum 140">
      <a:srgbClr val="594564"/>
    </a:custClr>
    <a:custClr name="HCM/HR: Rose 140">
      <a:srgbClr val="6C3F49"/>
    </a:custClr>
    <a:custClr name="SCM: Sienna 140">
      <a:srgbClr val="713F25"/>
    </a:custClr>
    <a:custClr name="Brand: Neutral 170">
      <a:srgbClr val="312D2A"/>
    </a:custClr>
    <a:custClr name="Developer: Pebble 170">
      <a:srgbClr val="2B2E32"/>
    </a:custClr>
    <a:custClr name="Database: Slate 170">
      <a:srgbClr val="2A2F2F"/>
    </a:custClr>
    <a:custClr name="Cloud Platform: Pine 170">
      <a:srgbClr val="1E3224"/>
    </a:custClr>
    <a:custClr name="Finance / Operations: Teal 170">
      <a:srgbClr val="1E3133"/>
    </a:custClr>
    <a:custClr name="NetSuite: Ocean 170">
      <a:srgbClr val="1A2F3F"/>
    </a:custClr>
    <a:custClr name="GBU: Lilac 170">
      <a:srgbClr val="2A2D3F"/>
    </a:custClr>
    <a:custClr name="CX/Marketing: Plum 170">
      <a:srgbClr val="36293C"/>
    </a:custClr>
    <a:custClr name="HCM/HR: Rose 170">
      <a:srgbClr val="41242B"/>
    </a:custClr>
    <a:custClr name="SCM: Sienna 170">
      <a:srgbClr val="442616"/>
    </a:custClr>
  </a:custClrLst>
  <a:extLst>
    <a:ext uri="{05A4C25C-085E-4340-85A3-A5531E510DB2}">
      <thm15:themeFamily xmlns:thm15="http://schemas.microsoft.com/office/thememl/2012/main" name="IndustryTemplate_Aerospace&amp;Defense_11.16.pptx" id="{ADF71A80-5CDF-472E-8281-347B1A19F510}" vid="{03169866-E8EB-410E-9D69-B5F919F186A7}"/>
    </a:ext>
  </a:extLst>
</a:theme>
</file>

<file path=ppt/theme/theme2.xml><?xml version="1.0" encoding="utf-8"?>
<a:theme xmlns:a="http://schemas.openxmlformats.org/drawingml/2006/main" name="Office Theme">
  <a:themeElements>
    <a:clrScheme name="Oracle 1.13 original colors">
      <a:dk1>
        <a:srgbClr val="312D2A"/>
      </a:dk1>
      <a:lt1>
        <a:srgbClr val="FCFBFA"/>
      </a:lt1>
      <a:dk2>
        <a:srgbClr val="312D2A"/>
      </a:dk2>
      <a:lt2>
        <a:srgbClr val="FCFBFA"/>
      </a:lt2>
      <a:accent1>
        <a:srgbClr val="C74634"/>
      </a:accent1>
      <a:accent2>
        <a:srgbClr val="FACD62"/>
      </a:accent2>
      <a:accent3>
        <a:srgbClr val="94AFAF"/>
      </a:accent3>
      <a:accent4>
        <a:srgbClr val="2B6242"/>
      </a:accent4>
      <a:accent5>
        <a:srgbClr val="AE562C"/>
      </a:accent5>
      <a:accent6>
        <a:srgbClr val="759C6C"/>
      </a:accent6>
      <a:hlink>
        <a:srgbClr val="2C5967"/>
      </a:hlink>
      <a:folHlink>
        <a:srgbClr val="2C5967"/>
      </a:folHlink>
    </a:clrScheme>
    <a:fontScheme name="Oracle">
      <a:majorFont>
        <a:latin typeface="Georgia"/>
        <a:ea typeface=""/>
        <a:cs typeface=""/>
      </a:majorFont>
      <a:minorFont>
        <a:latin typeface="Oracl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acle 1.13 original colors">
      <a:dk1>
        <a:srgbClr val="312D2A"/>
      </a:dk1>
      <a:lt1>
        <a:srgbClr val="FCFBFA"/>
      </a:lt1>
      <a:dk2>
        <a:srgbClr val="312D2A"/>
      </a:dk2>
      <a:lt2>
        <a:srgbClr val="FCFBFA"/>
      </a:lt2>
      <a:accent1>
        <a:srgbClr val="C74634"/>
      </a:accent1>
      <a:accent2>
        <a:srgbClr val="FACD62"/>
      </a:accent2>
      <a:accent3>
        <a:srgbClr val="94AFAF"/>
      </a:accent3>
      <a:accent4>
        <a:srgbClr val="2B6242"/>
      </a:accent4>
      <a:accent5>
        <a:srgbClr val="AE562C"/>
      </a:accent5>
      <a:accent6>
        <a:srgbClr val="759C6C"/>
      </a:accent6>
      <a:hlink>
        <a:srgbClr val="2C5967"/>
      </a:hlink>
      <a:folHlink>
        <a:srgbClr val="2C5967"/>
      </a:folHlink>
    </a:clrScheme>
    <a:fontScheme name="Oracle">
      <a:majorFont>
        <a:latin typeface="Georgia"/>
        <a:ea typeface=""/>
        <a:cs typeface=""/>
      </a:majorFont>
      <a:minorFont>
        <a:latin typeface="Oracl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IndustryTemplate_Aerospace&amp;Defense_11.16</Template>
  <TotalTime>2752</TotalTime>
  <Words>451</Words>
  <Application>Microsoft Office PowerPoint</Application>
  <PresentationFormat>Widescreen</PresentationFormat>
  <Paragraphs>50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Open Sans</vt:lpstr>
      <vt:lpstr>Oracle Sans</vt:lpstr>
      <vt:lpstr>Oracle Sans Light</vt:lpstr>
      <vt:lpstr>Oracle Sans Ultra Light</vt:lpstr>
      <vt:lpstr>Symbol</vt:lpstr>
      <vt:lpstr>System Font Regular</vt:lpstr>
      <vt:lpstr>Parent Master Pillars</vt:lpstr>
      <vt:lpstr>PowerPoint Presentation</vt:lpstr>
      <vt:lpstr>Context and benefits of using 3D and VR for teaching ergonomics</vt:lpstr>
      <vt:lpstr>Context and benefits of using 3D and VR for teaching ergonomics</vt:lpstr>
      <vt:lpstr>Context and benefits of using 3D and VR for teaching ergonomics</vt:lpstr>
      <vt:lpstr>Motion capture: suit calibration</vt:lpstr>
      <vt:lpstr>Motion capture: in the aircraft </vt:lpstr>
      <vt:lpstr>Motion capture: at the baggage handling underground facilities</vt:lpstr>
      <vt:lpstr>VR rendering</vt:lpstr>
      <vt:lpstr>VR rendering with joints scores live visualization (VR headset)</vt:lpstr>
      <vt:lpstr>3D scenes and experiential immersive environments delivered </vt:lpstr>
      <vt:lpstr>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Cruceanu</dc:creator>
  <cp:lastModifiedBy>Adina-Roxana</cp:lastModifiedBy>
  <cp:revision>50</cp:revision>
  <dcterms:created xsi:type="dcterms:W3CDTF">2024-03-14T12:55:20Z</dcterms:created>
  <dcterms:modified xsi:type="dcterms:W3CDTF">2025-01-20T10:24:10Z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2231507</vt:lpwstr>
  </property>
  <property fmtid="{D5CDD505-2E9C-101B-9397-08002B2CF9AE}" pid="3" name="NXPowerLiteSettings">
    <vt:lpwstr>C700052003A000</vt:lpwstr>
  </property>
  <property fmtid="{D5CDD505-2E9C-101B-9397-08002B2CF9AE}" pid="4" name="NXPowerLiteVersion">
    <vt:lpwstr>D8.0.11</vt:lpwstr>
  </property>
</Properties>
</file>